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9"/>
  </p:notesMasterIdLst>
  <p:sldIdLst>
    <p:sldId id="256" r:id="rId2"/>
    <p:sldId id="257" r:id="rId3"/>
    <p:sldId id="312" r:id="rId4"/>
    <p:sldId id="294" r:id="rId5"/>
    <p:sldId id="314" r:id="rId6"/>
    <p:sldId id="295" r:id="rId7"/>
    <p:sldId id="296" r:id="rId8"/>
    <p:sldId id="298" r:id="rId9"/>
    <p:sldId id="313" r:id="rId10"/>
    <p:sldId id="297" r:id="rId11"/>
    <p:sldId id="293" r:id="rId12"/>
    <p:sldId id="299" r:id="rId13"/>
    <p:sldId id="315" r:id="rId14"/>
    <p:sldId id="316" r:id="rId15"/>
    <p:sldId id="300" r:id="rId16"/>
    <p:sldId id="306" r:id="rId17"/>
    <p:sldId id="305" r:id="rId18"/>
    <p:sldId id="307" r:id="rId19"/>
    <p:sldId id="309" r:id="rId20"/>
    <p:sldId id="308" r:id="rId21"/>
    <p:sldId id="317" r:id="rId22"/>
    <p:sldId id="318" r:id="rId23"/>
    <p:sldId id="319" r:id="rId24"/>
    <p:sldId id="311" r:id="rId25"/>
    <p:sldId id="302" r:id="rId26"/>
    <p:sldId id="320" r:id="rId27"/>
    <p:sldId id="32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60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208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55FDC-C01F-6C4F-8B7E-EE46A1A3429D}" type="datetimeFigureOut">
              <a:rPr lang="en-US" smtClean="0"/>
              <a:t>3/9/19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A6125-2AC0-CF4D-A683-3D28D6008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60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8C34D47-5DFC-9740-94A7-74C86A6035A2}" type="datetimeFigureOut">
              <a:rPr lang="en-US" smtClean="0"/>
              <a:t>3/9/19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1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hyperlink" Target="https://en.wikipedia.org/wiki/J._S._Pughe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hyperlink" Target="https://www.theguardian.com/world/2013/aug/19/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3" Type="http://schemas.openxmlformats.org/officeDocument/2006/relationships/hyperlink" Target="http://www.redlineartworks.org/section652294_311497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uerto_Rico" TargetMode="External"/><Relationship Id="rId4" Type="http://schemas.openxmlformats.org/officeDocument/2006/relationships/hyperlink" Target="https://en.wikipedia.org/wiki/United_States_Virgin_Islands" TargetMode="External"/><Relationship Id="rId5" Type="http://schemas.openxmlformats.org/officeDocument/2006/relationships/hyperlink" Target="https://en.wikipedia.org/wiki/Guam" TargetMode="External"/><Relationship Id="rId6" Type="http://schemas.openxmlformats.org/officeDocument/2006/relationships/hyperlink" Target="https://en.wikipedia.org/wiki/Northern_Mariana_Islands" TargetMode="External"/><Relationship Id="rId7" Type="http://schemas.openxmlformats.org/officeDocument/2006/relationships/hyperlink" Target="https://en.wikipedia.org/wiki/Mariana_Islands" TargetMode="External"/><Relationship Id="rId8" Type="http://schemas.openxmlformats.org/officeDocument/2006/relationships/hyperlink" Target="https://en.wikipedia.org/wiki/American_Samoa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3" Type="http://schemas.openxmlformats.org/officeDocument/2006/relationships/hyperlink" Target="https://www.politico.com/magazine/story/2015/06/us-military-bases-around-the-world-119321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Relationship Id="rId3" Type="http://schemas.openxmlformats.org/officeDocument/2006/relationships/image" Target="../media/image26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lobalsecurity.org/wmd/library/news/usa/1999/991119-bush-foreignpolicy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united states and </a:t>
            </a:r>
            <a:r>
              <a:rPr lang="en-US" dirty="0" smtClean="0"/>
              <a:t>empire I:</a:t>
            </a:r>
            <a:br>
              <a:rPr lang="en-US" dirty="0" smtClean="0"/>
            </a:br>
            <a:r>
              <a:rPr lang="en-US" dirty="0" smtClean="0"/>
              <a:t>Imperial amnesia?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sz="3200" dirty="0" smtClean="0"/>
              <a:t>Prof. Susan Carruthers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0302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ge result for maps showing expansion of 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0618" y="94900"/>
            <a:ext cx="8864300" cy="655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017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018" y="1397675"/>
            <a:ext cx="157447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Manifest</a:t>
            </a:r>
          </a:p>
          <a:p>
            <a:r>
              <a:rPr lang="en-US" sz="2400" b="1" i="1" dirty="0" smtClean="0"/>
              <a:t>Destiny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 articulation</a:t>
            </a:r>
          </a:p>
          <a:p>
            <a:r>
              <a:rPr lang="en-US" dirty="0"/>
              <a:t>o</a:t>
            </a:r>
            <a:r>
              <a:rPr lang="en-US" dirty="0" smtClean="0"/>
              <a:t>f US</a:t>
            </a:r>
          </a:p>
          <a:p>
            <a:r>
              <a:rPr lang="en-US" dirty="0" smtClean="0"/>
              <a:t>exceptionalism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188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enoughResc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518" y="0"/>
            <a:ext cx="5238750" cy="679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ttps://upload.wikimedia.org/wikipedia/commons/6/60/Abraham_lincoln_inauguration_18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6559" y="1934477"/>
            <a:ext cx="4636546" cy="465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96559" y="247425"/>
            <a:ext cx="6295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nation menaced: violence as </a:t>
            </a:r>
            <a:r>
              <a:rPr lang="en-US" sz="2400" b="1" dirty="0" err="1" smtClean="0"/>
              <a:t>self-defence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979027" y="913907"/>
            <a:ext cx="46387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Horatio Greenough’s </a:t>
            </a:r>
            <a:r>
              <a:rPr lang="en-US" i="1" dirty="0" smtClean="0"/>
              <a:t>The Rescue </a:t>
            </a:r>
            <a:r>
              <a:rPr lang="en-US" dirty="0" smtClean="0"/>
              <a:t>stood outside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smtClean="0"/>
              <a:t>US Capitol Building from 1853 until 1958,</a:t>
            </a:r>
          </a:p>
          <a:p>
            <a:r>
              <a:rPr lang="en-US" dirty="0" smtClean="0"/>
              <a:t>Seen </a:t>
            </a:r>
            <a:r>
              <a:rPr lang="en-US" dirty="0" smtClean="0"/>
              <a:t>here during Lincoln’s inauguration in 1861.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056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1898: An imperial aberration?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ar with Spain over Cuba and the Philippines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38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age result for TR and rough riders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487" y="143746"/>
            <a:ext cx="6390042" cy="628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93684" y="1538343"/>
            <a:ext cx="358258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T.R. (Theodore Roosevelt)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nd the Rough Riders—</a:t>
            </a:r>
          </a:p>
          <a:p>
            <a:r>
              <a:rPr lang="en-US" sz="2400" dirty="0"/>
              <a:t>v</a:t>
            </a:r>
            <a:r>
              <a:rPr lang="en-US" sz="2400" dirty="0" smtClean="0"/>
              <a:t>ictorious in a </a:t>
            </a:r>
          </a:p>
          <a:p>
            <a:r>
              <a:rPr lang="en-US" sz="2400" dirty="0" smtClean="0"/>
              <a:t>“Splendid Little War”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gainst Spain fought in/over</a:t>
            </a:r>
          </a:p>
          <a:p>
            <a:r>
              <a:rPr lang="en-US" sz="2400" dirty="0" smtClean="0"/>
              <a:t>Cuba</a:t>
            </a:r>
          </a:p>
          <a:p>
            <a:endParaRPr lang="en-US" dirty="0"/>
          </a:p>
          <a:p>
            <a:r>
              <a:rPr lang="en-US" dirty="0" smtClean="0"/>
              <a:t>1898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318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“open door” imperialism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pursuit of markets and materials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512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2532" y="1039376"/>
            <a:ext cx="44070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42" name="Picture 2" descr="ttps://upload.wikimedia.org/wikipedia/commons/f/f8/Putting_his_foot_dow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8571" y="243788"/>
            <a:ext cx="8388163" cy="5512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88892" y="5756294"/>
            <a:ext cx="11109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"Putting his foot down" Uncle Sam in 1899 demands Open Door while major powers plan to cut up China for themselves; Germany, Italy, England, Austria, Russia &amp; France are represented by Wilhelm II, Umberto I, John Bull, Franz Joseph I (in rear), Uncle Sam, Nicholas II, and Emile </a:t>
            </a:r>
            <a:r>
              <a:rPr lang="en-US" dirty="0" err="1"/>
              <a:t>Loubet</a:t>
            </a:r>
            <a:r>
              <a:rPr lang="en-US" dirty="0"/>
              <a:t>. </a:t>
            </a:r>
            <a:r>
              <a:rPr lang="en-US" i="1" dirty="0"/>
              <a:t>Punch</a:t>
            </a:r>
            <a:r>
              <a:rPr lang="en-US" dirty="0"/>
              <a:t> Aug 23, 1899 by </a:t>
            </a:r>
            <a:r>
              <a:rPr lang="en-US" dirty="0">
                <a:hlinkClick r:id="rId3" tooltip="J. S. Pughe"/>
              </a:rPr>
              <a:t>J. S. Pughe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947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age result for william appleman williams the tragedy of american diplo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609" y="1091565"/>
            <a:ext cx="3362325" cy="499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5609" y="376517"/>
            <a:ext cx="6988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“Revisionism” and the Wisconsin School 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85308" y="6325497"/>
            <a:ext cx="2106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(1959; revised, 1962)</a:t>
            </a:r>
            <a:endParaRPr lang="en-US" dirty="0"/>
          </a:p>
        </p:txBody>
      </p:sp>
      <p:pic>
        <p:nvPicPr>
          <p:cNvPr id="9220" name="Picture 4" descr="mage result for william appleman william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5181" y="1463040"/>
            <a:ext cx="5886450" cy="46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97911" y="6236596"/>
            <a:ext cx="3712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William </a:t>
            </a:r>
            <a:r>
              <a:rPr lang="en-US" dirty="0" err="1" smtClean="0"/>
              <a:t>Appleman</a:t>
            </a:r>
            <a:r>
              <a:rPr lang="en-US" dirty="0" smtClean="0"/>
              <a:t> Williams (1921-90)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653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9247" y="398033"/>
            <a:ext cx="7714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Covert interventions and regime change</a:t>
            </a:r>
            <a:endParaRPr lang="en-US" sz="3600" dirty="0"/>
          </a:p>
        </p:txBody>
      </p:sp>
      <p:pic>
        <p:nvPicPr>
          <p:cNvPr id="11266" name="Picture 2" descr="mage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946" y="1251021"/>
            <a:ext cx="3577479" cy="513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ohammed Mosadde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603" y="2735576"/>
            <a:ext cx="4979152" cy="298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8946" y="6523625"/>
            <a:ext cx="291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Overthrowing </a:t>
            </a:r>
            <a:r>
              <a:rPr lang="en-US" dirty="0" err="1" smtClean="0"/>
              <a:t>Arbenz</a:t>
            </a:r>
            <a:r>
              <a:rPr lang="en-US" dirty="0" smtClean="0"/>
              <a:t> (1954)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279542" y="5925244"/>
            <a:ext cx="46605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Mohammed </a:t>
            </a:r>
            <a:r>
              <a:rPr lang="en-US" dirty="0" err="1"/>
              <a:t>Mosaddeq</a:t>
            </a:r>
            <a:r>
              <a:rPr lang="en-US" dirty="0"/>
              <a:t> is described in one US document as 'mercurial, maddening, adroit, and provocative'. Photograph: </a:t>
            </a:r>
            <a:r>
              <a:rPr lang="en-US" dirty="0" err="1"/>
              <a:t>Bettmann</a:t>
            </a:r>
            <a:r>
              <a:rPr lang="en-US" dirty="0"/>
              <a:t>/Corbis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79542" y="1246541"/>
            <a:ext cx="541898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“CIA </a:t>
            </a:r>
            <a:r>
              <a:rPr lang="en-US" b="1" dirty="0"/>
              <a:t>admits role in 1953 Iranian </a:t>
            </a:r>
            <a:r>
              <a:rPr lang="en-US" b="1" dirty="0" smtClean="0"/>
              <a:t>coup”</a:t>
            </a:r>
          </a:p>
          <a:p>
            <a:r>
              <a:rPr lang="en-US" b="1" i="1" dirty="0" smtClean="0"/>
              <a:t>The Guardian</a:t>
            </a:r>
            <a:r>
              <a:rPr lang="en-US" b="1" dirty="0" smtClean="0"/>
              <a:t>, 19 Aug., 2013</a:t>
            </a:r>
          </a:p>
          <a:p>
            <a:endParaRPr lang="en-US" b="1" dirty="0"/>
          </a:p>
          <a:p>
            <a:r>
              <a:rPr lang="en-US" b="1" dirty="0">
                <a:hlinkClick r:id="rId4"/>
              </a:rPr>
              <a:t>https://www.theguardian.com/world/2013/aug/19</a:t>
            </a:r>
            <a:r>
              <a:rPr lang="en-US" b="1" dirty="0" smtClean="0">
                <a:hlinkClick r:id="rId4"/>
              </a:rPr>
              <a:t>/</a:t>
            </a:r>
            <a:endParaRPr lang="en-US" b="1" dirty="0" smtClean="0"/>
          </a:p>
          <a:p>
            <a:r>
              <a:rPr lang="en-US" b="1" dirty="0" smtClean="0"/>
              <a:t>cia-admits-role-1953-iranian-coup</a:t>
            </a:r>
          </a:p>
          <a:p>
            <a:r>
              <a:rPr lang="en-US" b="1" dirty="0" smtClean="0"/>
              <a:t> 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907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: And Babies ?  A: And Babi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003" y="1420010"/>
            <a:ext cx="7478204" cy="511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1063" y="290457"/>
            <a:ext cx="6288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Vietnam as an imperialist war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7985760" y="2269862"/>
            <a:ext cx="39229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This </a:t>
            </a:r>
            <a:r>
              <a:rPr lang="en-US" dirty="0"/>
              <a:t>poster was created by the Art Workers Coalition (AWC), a group of New York City artists who opposed the war. The poster became a focus for the outrage that so many people around the world felt about the U.S.A.’s war in Vietnam.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My Lai Massacre </a:t>
            </a:r>
            <a:r>
              <a:rPr lang="en-US" dirty="0" smtClean="0"/>
              <a:t>(March 1968) became </a:t>
            </a:r>
            <a:r>
              <a:rPr lang="en-US" dirty="0"/>
              <a:t>representative of the many war crimes committed in Vietnam.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www.redlineartworks.org/section652294_311497.html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034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9955"/>
            <a:ext cx="12192000" cy="5191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8026" y="48290"/>
            <a:ext cx="5303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Where in the world is the United States?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28084" y="5291556"/>
            <a:ext cx="10423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Arial" charset="0"/>
              </a:rPr>
              <a:t>The United States currently administers 16 territories as insular </a:t>
            </a:r>
            <a:r>
              <a:rPr lang="en-US" altLang="en-US" dirty="0" smtClean="0">
                <a:latin typeface="Arial" charset="0"/>
              </a:rPr>
              <a:t>areas. Five of these are permanently inhabited: </a:t>
            </a:r>
            <a:r>
              <a:rPr lang="en-US" dirty="0"/>
              <a:t>: </a:t>
            </a:r>
            <a:r>
              <a:rPr lang="en-US" dirty="0">
                <a:hlinkClick r:id="rId3" tooltip="Puerto Rico"/>
              </a:rPr>
              <a:t>Puerto Rico</a:t>
            </a:r>
            <a:r>
              <a:rPr lang="en-US" dirty="0"/>
              <a:t> and the </a:t>
            </a:r>
            <a:r>
              <a:rPr lang="en-US" dirty="0">
                <a:hlinkClick r:id="rId4" tooltip="United States Virgin Islands"/>
              </a:rPr>
              <a:t>U.S. Virgin Islands</a:t>
            </a:r>
            <a:r>
              <a:rPr lang="en-US" dirty="0"/>
              <a:t> in the Caribbean Sea; </a:t>
            </a:r>
            <a:r>
              <a:rPr lang="en-US" dirty="0">
                <a:hlinkClick r:id="rId5" tooltip="Guam"/>
              </a:rPr>
              <a:t>Guam</a:t>
            </a:r>
            <a:r>
              <a:rPr lang="en-US" dirty="0"/>
              <a:t> and the </a:t>
            </a:r>
            <a:r>
              <a:rPr lang="en-US" dirty="0">
                <a:hlinkClick r:id="rId6" tooltip="Northern Mariana Islands"/>
              </a:rPr>
              <a:t>Northern Mariana Islands</a:t>
            </a:r>
            <a:r>
              <a:rPr lang="en-US" dirty="0"/>
              <a:t> in the </a:t>
            </a:r>
            <a:r>
              <a:rPr lang="en-US" dirty="0">
                <a:hlinkClick r:id="rId7" tooltip="Mariana Islands"/>
              </a:rPr>
              <a:t>Marianas</a:t>
            </a:r>
            <a:r>
              <a:rPr lang="en-US" dirty="0"/>
              <a:t> archipelago in the western North Pacific Ocean; and </a:t>
            </a:r>
            <a:r>
              <a:rPr lang="en-US" dirty="0">
                <a:hlinkClick r:id="rId8" tooltip="American Samoa"/>
              </a:rPr>
              <a:t>American Samoa</a:t>
            </a:r>
            <a:r>
              <a:rPr lang="en-US" dirty="0"/>
              <a:t> in the South Pacific Ocean.</a:t>
            </a:r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94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ages.politico.com/global/2015/06/23/backpage-11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458" y="0"/>
            <a:ext cx="11049000" cy="681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03642" y="6035039"/>
            <a:ext cx="89373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 military </a:t>
            </a:r>
            <a:r>
              <a:rPr lang="en-US" dirty="0"/>
              <a:t>power overseas (2015) 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www.politico.com/magazine/story/2015/06/us-military-bases-around-the-world-119321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906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 empire of attraction?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01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ge result for hollywood cinema in Europe 1920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153" y="571575"/>
            <a:ext cx="4346089" cy="623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2-prod.coventrytelegraph.net/incoming/article13006880.ece/ALTERNATES/s615b/Odean-J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881" y="184299"/>
            <a:ext cx="7082003" cy="48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25035" y="5325035"/>
            <a:ext cx="5629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1940, Coventry boasted 23 cinemas. Now the city has 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231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nic: The Malboro Man character - used from 1954 to 1999 in magazine, 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607" y="252219"/>
            <a:ext cx="8993393" cy="602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19904" y="1151068"/>
            <a:ext cx="2972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Land of the free?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9144000" y="50852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</a:t>
            </a:r>
            <a:r>
              <a:rPr lang="en-US" dirty="0" err="1"/>
              <a:t>Malboro</a:t>
            </a:r>
            <a:r>
              <a:rPr lang="en-US" dirty="0"/>
              <a:t> Man </a:t>
            </a:r>
            <a:r>
              <a:rPr lang="en-US" dirty="0" smtClean="0"/>
              <a:t>character</a:t>
            </a:r>
          </a:p>
          <a:p>
            <a:r>
              <a:rPr lang="en-US" dirty="0" smtClean="0"/>
              <a:t>used </a:t>
            </a:r>
            <a:r>
              <a:rPr lang="en-US" dirty="0"/>
              <a:t>from 1954 to </a:t>
            </a:r>
            <a:r>
              <a:rPr lang="en-US" dirty="0" smtClean="0"/>
              <a:t>1999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072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ttps://swh-826d.kxcdn.com/wp-content/uploads/2011/03/Marshall-Pl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4564" y="172122"/>
            <a:ext cx="8686800" cy="660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8033" y="5099125"/>
            <a:ext cx="2302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Marshall Plan </a:t>
            </a:r>
            <a:r>
              <a:rPr lang="en-US" dirty="0" smtClean="0"/>
              <a:t>(1948)</a:t>
            </a:r>
          </a:p>
          <a:p>
            <a:endParaRPr lang="en-US" dirty="0"/>
          </a:p>
          <a:p>
            <a:r>
              <a:rPr lang="en-US" dirty="0" smtClean="0"/>
              <a:t>$13 billion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8033" y="699246"/>
            <a:ext cx="2034788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“Empire by</a:t>
            </a:r>
          </a:p>
          <a:p>
            <a:r>
              <a:rPr lang="en-US" sz="3200" dirty="0" smtClean="0"/>
              <a:t>Invitation”?</a:t>
            </a:r>
          </a:p>
          <a:p>
            <a:endParaRPr lang="en-US" sz="3200" dirty="0"/>
          </a:p>
          <a:p>
            <a:r>
              <a:rPr lang="en-US" sz="2000" dirty="0" err="1" smtClean="0"/>
              <a:t>Geir</a:t>
            </a:r>
            <a:r>
              <a:rPr lang="en-US" sz="2000" dirty="0" smtClean="0"/>
              <a:t> </a:t>
            </a:r>
            <a:r>
              <a:rPr lang="en-US" sz="2000" dirty="0" err="1" smtClean="0"/>
              <a:t>Lundestad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568479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9398" y="0"/>
            <a:ext cx="52949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cultural cold war: </a:t>
            </a:r>
          </a:p>
          <a:p>
            <a:r>
              <a:rPr lang="en-US" sz="3600" dirty="0" smtClean="0"/>
              <a:t>a stunning US victory?</a:t>
            </a:r>
            <a:endParaRPr lang="en-US" sz="3600" dirty="0" smtClean="0"/>
          </a:p>
        </p:txBody>
      </p:sp>
      <p:pic>
        <p:nvPicPr>
          <p:cNvPr id="6148" name="Picture 4" descr="https://upload.wikimedia.org/wikipedia/commons/7/7d/Bundesarchiv_Bild_183-1988-0719-38%2C_Bruce_Springsteen%2C_Konzert_in_der_DD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6225" y="0"/>
            <a:ext cx="4295775" cy="680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mage result for kitchen deb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09" y="1179572"/>
            <a:ext cx="5867198" cy="486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9398" y="5934670"/>
            <a:ext cx="8197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Nixon and </a:t>
            </a:r>
            <a:r>
              <a:rPr lang="en-US" dirty="0" err="1" smtClean="0"/>
              <a:t>Krushchev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 smtClean="0"/>
              <a:t>Moscow, </a:t>
            </a:r>
            <a:r>
              <a:rPr lang="en-US" dirty="0" smtClean="0"/>
              <a:t>1959           	Bruce Springsteen in </a:t>
            </a:r>
            <a:r>
              <a:rPr lang="en-US" dirty="0" smtClean="0"/>
              <a:t>East </a:t>
            </a:r>
            <a:r>
              <a:rPr lang="en-US" dirty="0" smtClean="0"/>
              <a:t>Germany,19 </a:t>
            </a:r>
            <a:r>
              <a:rPr lang="en-US" dirty="0" smtClean="0"/>
              <a:t>July 1988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19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9/11 and the “rediscovery” </a:t>
            </a:r>
            <a:br>
              <a:rPr lang="en-US" dirty="0" smtClean="0"/>
            </a:br>
            <a:r>
              <a:rPr lang="en-US" dirty="0" smtClean="0"/>
              <a:t>of empire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085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Helvetica" charset="0"/>
              </a:rPr>
              <a:t>.</a:t>
            </a:r>
            <a:endParaRPr lang="en-US" dirty="0">
              <a:effectLst/>
              <a:latin typeface="Helvetica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8298" y="6341176"/>
            <a:ext cx="4519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i="1" dirty="0">
                <a:solidFill>
                  <a:srgbClr val="555555"/>
                </a:solidFill>
              </a:rPr>
              <a:t>New </a:t>
            </a:r>
            <a:r>
              <a:rPr lang="de-DE" b="1" i="1" dirty="0" smtClean="0">
                <a:solidFill>
                  <a:srgbClr val="555555"/>
                </a:solidFill>
              </a:rPr>
              <a:t>York Times Magazine</a:t>
            </a:r>
            <a:r>
              <a:rPr lang="de-DE" b="1" dirty="0" smtClean="0">
                <a:solidFill>
                  <a:srgbClr val="555555"/>
                </a:solidFill>
              </a:rPr>
              <a:t>, </a:t>
            </a:r>
            <a:r>
              <a:rPr lang="de-DE" dirty="0" smtClean="0">
                <a:solidFill>
                  <a:srgbClr val="555555"/>
                </a:solidFill>
              </a:rPr>
              <a:t>5 </a:t>
            </a:r>
            <a:r>
              <a:rPr lang="de-DE" dirty="0">
                <a:solidFill>
                  <a:srgbClr val="555555"/>
                </a:solidFill>
              </a:rPr>
              <a:t>Jan 2003: SM22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6739" y="793823"/>
            <a:ext cx="5362687" cy="5362687"/>
          </a:xfrm>
          <a:prstGeom prst="rect">
            <a:avLst/>
          </a:prstGeom>
        </p:spPr>
      </p:pic>
      <p:pic>
        <p:nvPicPr>
          <p:cNvPr id="2054" name="Picture 6" descr="mage result for niall ferguson coloss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086" y="756579"/>
            <a:ext cx="3588535" cy="543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mage result for max boot, small wa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8621" y="735535"/>
            <a:ext cx="3612579" cy="547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047643" y="63411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01187" y="63411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2004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9699" y="116715"/>
            <a:ext cx="3787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Empire reinvigorated?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107617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05" y="469840"/>
            <a:ext cx="7729728" cy="1188720"/>
          </a:xfrm>
        </p:spPr>
        <p:txBody>
          <a:bodyPr/>
          <a:lstStyle/>
          <a:p>
            <a:r>
              <a:rPr lang="en-US" dirty="0" smtClean="0"/>
              <a:t>Key issues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8489" y="2130014"/>
            <a:ext cx="1099724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How did the US become such a vast state?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How do we explain the scattered, non-contiguous territories?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How should we characterize US power exercised beyond its borders?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800" dirty="0" smtClean="0"/>
              <a:t>Benign? Alluring? Coercive? Oppressive? Militaristic?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Can we account for either/both dimensions of American power—within</a:t>
            </a:r>
          </a:p>
          <a:p>
            <a:r>
              <a:rPr lang="en-US" sz="2800" dirty="0" smtClean="0"/>
              <a:t>	and beyond national borders– without an understanding of empire?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How do ideas of American “exceptionalism” shape these debates about</a:t>
            </a:r>
          </a:p>
          <a:p>
            <a:r>
              <a:rPr lang="en-US" sz="2800" dirty="0" smtClean="0"/>
              <a:t>	US size/might/power?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0519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 empire in denial?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58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7042" y="953935"/>
            <a:ext cx="7729728" cy="1188720"/>
          </a:xfrm>
        </p:spPr>
        <p:txBody>
          <a:bodyPr/>
          <a:lstStyle/>
          <a:p>
            <a:r>
              <a:rPr lang="en-US" dirty="0" smtClean="0"/>
              <a:t>George w. bush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2282" y="2638044"/>
            <a:ext cx="8508582" cy="341851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5800" dirty="0" smtClean="0"/>
              <a:t>“America </a:t>
            </a:r>
            <a:r>
              <a:rPr lang="en-US" sz="5800" dirty="0"/>
              <a:t>has never been an empire. We may be the only great power in history that had the chance, and refused — preferring greatness to power and justice to glory</a:t>
            </a:r>
            <a:r>
              <a:rPr lang="en-US" sz="5800" dirty="0" smtClean="0"/>
              <a:t>.”</a:t>
            </a:r>
          </a:p>
          <a:p>
            <a:pPr marL="0" indent="0">
              <a:buNone/>
            </a:pPr>
            <a:r>
              <a:rPr lang="en-US" sz="3600" b="1" dirty="0" smtClean="0"/>
              <a:t>Speech delivered at the Ronald </a:t>
            </a:r>
            <a:r>
              <a:rPr lang="en-US" sz="3600" b="1" dirty="0"/>
              <a:t>Reagan Presidential Library</a:t>
            </a:r>
            <a:br>
              <a:rPr lang="en-US" sz="3600" b="1" dirty="0"/>
            </a:br>
            <a:r>
              <a:rPr lang="en-US" sz="3600" b="1" dirty="0" smtClean="0"/>
              <a:t>November </a:t>
            </a:r>
            <a:r>
              <a:rPr lang="en-US" sz="3600" b="1" dirty="0"/>
              <a:t>19, 1999</a:t>
            </a:r>
          </a:p>
          <a:p>
            <a:pPr marL="0" indent="0">
              <a:buNone/>
            </a:pPr>
            <a:r>
              <a:rPr lang="en-US" sz="2800" dirty="0">
                <a:hlinkClick r:id="rId2"/>
              </a:rPr>
              <a:t>https://www.globalsecurity.org/wmd/library/news/usa/1999/991119-bush-foreignpolicy.htm</a:t>
            </a:r>
            <a:endParaRPr lang="en-US" sz="2800" dirty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9130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5066" y="232269"/>
            <a:ext cx="10323037" cy="7457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history grounded </a:t>
            </a:r>
            <a:r>
              <a:rPr lang="en-US" smtClean="0"/>
              <a:t>in </a:t>
            </a:r>
            <a:r>
              <a:rPr lang="en-US" i="1" smtClean="0"/>
              <a:t>anti</a:t>
            </a:r>
            <a:r>
              <a:rPr lang="en-US" smtClean="0"/>
              <a:t>-colonial </a:t>
            </a:r>
            <a:r>
              <a:rPr lang="en-US" dirty="0" smtClean="0"/>
              <a:t>struggle</a:t>
            </a:r>
            <a:endParaRPr lang="en-US" dirty="0"/>
          </a:p>
        </p:txBody>
      </p:sp>
      <p:pic>
        <p:nvPicPr>
          <p:cNvPr id="1028" name="Picture 4" descr="ttps://upload.wikimedia.org/wikipedia/commons/thumb/5/52/Boston_Tea_Party_Currier_colored.jpg/640px-Bo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063" y="1266825"/>
            <a:ext cx="6096000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8908" y="5879957"/>
            <a:ext cx="5965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Nathaniel Currier, "The </a:t>
            </a:r>
            <a:r>
              <a:rPr lang="en-US" dirty="0"/>
              <a:t>Destruction of Tea at Boston </a:t>
            </a:r>
            <a:r>
              <a:rPr lang="en-US" dirty="0" smtClean="0"/>
              <a:t>Harbor”</a:t>
            </a:r>
          </a:p>
          <a:p>
            <a:r>
              <a:rPr lang="en-US" dirty="0" smtClean="0"/>
              <a:t>1848</a:t>
            </a:r>
            <a:endParaRPr lang="en-US" dirty="0"/>
          </a:p>
        </p:txBody>
      </p:sp>
      <p:pic>
        <p:nvPicPr>
          <p:cNvPr id="1030" name="Picture 6" descr="mage result for george washington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5044" y="1266825"/>
            <a:ext cx="4442909" cy="444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50376" y="5879957"/>
            <a:ext cx="5231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George Washington, 1</a:t>
            </a:r>
            <a:r>
              <a:rPr lang="en-US" baseline="30000" dirty="0" smtClean="0"/>
              <a:t>st</a:t>
            </a:r>
            <a:r>
              <a:rPr lang="en-US" dirty="0" smtClean="0"/>
              <a:t> President of the United States</a:t>
            </a:r>
          </a:p>
          <a:p>
            <a:r>
              <a:rPr lang="en-US" dirty="0" smtClean="0"/>
              <a:t>(1789-1797)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11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ge result for fourth of ju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92095" cy="476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age result for fourth of jul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2447"/>
            <a:ext cx="4927552" cy="34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mage result for fourth of july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454" y="2960112"/>
            <a:ext cx="4636546" cy="361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665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An “empire for liberty”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Explaining US continental growth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623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983" y="566659"/>
            <a:ext cx="7729728" cy="1188720"/>
          </a:xfrm>
        </p:spPr>
        <p:txBody>
          <a:bodyPr/>
          <a:lstStyle/>
          <a:p>
            <a:r>
              <a:rPr lang="en-US" dirty="0" smtClean="0"/>
              <a:t>The republican ideal</a:t>
            </a:r>
            <a:endParaRPr lang="en-US" dirty="0"/>
          </a:p>
        </p:txBody>
      </p:sp>
      <p:pic>
        <p:nvPicPr>
          <p:cNvPr id="3074" name="Picture 2" descr="mage result for the yeoman republic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231" y="2032254"/>
            <a:ext cx="4287769" cy="426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le:Yeoma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8450" y="2032254"/>
            <a:ext cx="3316454" cy="426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63087" y="3151991"/>
            <a:ext cx="30917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yeoman farmer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s Jeffersonian ideal.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7963844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3214</TotalTime>
  <Words>602</Words>
  <Application>Microsoft Macintosh PowerPoint</Application>
  <PresentationFormat>Widescreen</PresentationFormat>
  <Paragraphs>100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Calibri</vt:lpstr>
      <vt:lpstr>Gill Sans MT</vt:lpstr>
      <vt:lpstr>Helvetica</vt:lpstr>
      <vt:lpstr>Arial</vt:lpstr>
      <vt:lpstr>Parcel</vt:lpstr>
      <vt:lpstr>The united states and empire I: Imperial amnesia?</vt:lpstr>
      <vt:lpstr>PowerPoint Presentation</vt:lpstr>
      <vt:lpstr>Key issues</vt:lpstr>
      <vt:lpstr>An empire in denial?</vt:lpstr>
      <vt:lpstr>George w. bush</vt:lpstr>
      <vt:lpstr>A history grounded in anti-colonial struggle</vt:lpstr>
      <vt:lpstr>PowerPoint Presentation</vt:lpstr>
      <vt:lpstr>An “empire for liberty”</vt:lpstr>
      <vt:lpstr>The republican ideal</vt:lpstr>
      <vt:lpstr>PowerPoint Presentation</vt:lpstr>
      <vt:lpstr>PowerPoint Presentation</vt:lpstr>
      <vt:lpstr>PowerPoint Presentation</vt:lpstr>
      <vt:lpstr>1898: An imperial aberration?</vt:lpstr>
      <vt:lpstr>PowerPoint Presentation</vt:lpstr>
      <vt:lpstr>“open door” imperialism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 empire of attraction?</vt:lpstr>
      <vt:lpstr>PowerPoint Presentation</vt:lpstr>
      <vt:lpstr>PowerPoint Presentation</vt:lpstr>
      <vt:lpstr>PowerPoint Presentation</vt:lpstr>
      <vt:lpstr>PowerPoint Presentation</vt:lpstr>
      <vt:lpstr>9/11 and the “rediscovery”  of empire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Expansion Overseas</dc:title>
  <dc:creator>Susan Carruthers</dc:creator>
  <cp:lastModifiedBy>Susan Carruthers</cp:lastModifiedBy>
  <cp:revision>64</cp:revision>
  <dcterms:created xsi:type="dcterms:W3CDTF">2018-01-13T12:26:22Z</dcterms:created>
  <dcterms:modified xsi:type="dcterms:W3CDTF">2019-03-09T09:47:32Z</dcterms:modified>
</cp:coreProperties>
</file>