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7"/>
  </p:notesMasterIdLst>
  <p:sldIdLst>
    <p:sldId id="256" r:id="rId2"/>
    <p:sldId id="296" r:id="rId3"/>
    <p:sldId id="257" r:id="rId4"/>
    <p:sldId id="297" r:id="rId5"/>
    <p:sldId id="293" r:id="rId6"/>
    <p:sldId id="265" r:id="rId7"/>
    <p:sldId id="274" r:id="rId8"/>
    <p:sldId id="298" r:id="rId9"/>
    <p:sldId id="270" r:id="rId10"/>
    <p:sldId id="273" r:id="rId11"/>
    <p:sldId id="275" r:id="rId12"/>
    <p:sldId id="278" r:id="rId13"/>
    <p:sldId id="284" r:id="rId14"/>
    <p:sldId id="268" r:id="rId15"/>
    <p:sldId id="294" r:id="rId16"/>
    <p:sldId id="292" r:id="rId17"/>
    <p:sldId id="291" r:id="rId18"/>
    <p:sldId id="283" r:id="rId19"/>
    <p:sldId id="281" r:id="rId20"/>
    <p:sldId id="286" r:id="rId21"/>
    <p:sldId id="287" r:id="rId22"/>
    <p:sldId id="285" r:id="rId23"/>
    <p:sldId id="295" r:id="rId24"/>
    <p:sldId id="261" r:id="rId25"/>
    <p:sldId id="29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58"/>
    <p:restoredTop sz="94613"/>
  </p:normalViewPr>
  <p:slideViewPr>
    <p:cSldViewPr snapToGrid="0" snapToObjects="1">
      <p:cViewPr varScale="1">
        <p:scale>
          <a:sx n="97" d="100"/>
          <a:sy n="97" d="100"/>
        </p:scale>
        <p:origin x="208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55FDC-C01F-6C4F-8B7E-EE46A1A3429D}" type="datetimeFigureOut">
              <a:rPr lang="en-US" smtClean="0"/>
              <a:t>4/26/19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A6125-2AC0-CF4D-A683-3D28D6008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60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8C34D47-5DFC-9740-94A7-74C86A6035A2}" type="datetimeFigureOut">
              <a:rPr lang="en-US" smtClean="0"/>
              <a:t>4/26/19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3F44BC1-8C4E-B946-8C7B-E538067E0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1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documents.law.yale.edu/system/files/images/70_life_mag_1902_witt_9399-007.preview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tiff"/><Relationship Id="rId4" Type="http://schemas.openxmlformats.org/officeDocument/2006/relationships/hyperlink" Target="https://www.humanrightsfirst.org/sites/default/files/gtmo-by-the-numbers.pdf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American_Samoa" TargetMode="External"/><Relationship Id="rId3" Type="http://schemas.openxmlformats.org/officeDocument/2006/relationships/hyperlink" Target="https://en.wikipedia.org/wiki/Puerto_Rico" TargetMode="External"/><Relationship Id="rId7" Type="http://schemas.openxmlformats.org/officeDocument/2006/relationships/hyperlink" Target="https://en.wikipedia.org/wiki/Mariana_Islands" TargetMode="Externa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.wikipedia.org/wiki/Northern_Mariana_Islands" TargetMode="External"/><Relationship Id="rId5" Type="http://schemas.openxmlformats.org/officeDocument/2006/relationships/hyperlink" Target="https://en.wikipedia.org/wiki/Guam" TargetMode="External"/><Relationship Id="rId4" Type="http://schemas.openxmlformats.org/officeDocument/2006/relationships/hyperlink" Target="https://en.wikipedia.org/wiki/United_States_Virgin_Island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litico.com/magazine/story/2015/06/us-military-bases-around-the-world-119321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hyperlink" Target="https://www.washingtonpost.com/blogs/post-partisan/wp/2015/11/18/so-much-for-the-west-saving-muslim-women-from-terrorism/?noredirect=on&amp;utm_term=.476ff3e3e619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amnesty.org.uk/womens-rights-afghanistan-history" TargetMode="External"/><Relationship Id="rId4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 empire: part II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Susan Carruthers</a:t>
            </a:r>
          </a:p>
        </p:txBody>
      </p:sp>
    </p:spTree>
    <p:extLst>
      <p:ext uri="{BB962C8B-B14F-4D97-AF65-F5344CB8AC3E}">
        <p14:creationId xmlns:p14="http://schemas.microsoft.com/office/powerpoint/2010/main" val="1870302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629" y="169599"/>
            <a:ext cx="9226227" cy="1188720"/>
          </a:xfrm>
        </p:spPr>
        <p:txBody>
          <a:bodyPr/>
          <a:lstStyle/>
          <a:p>
            <a:r>
              <a:rPr lang="en-US" dirty="0"/>
              <a:t>Remember </a:t>
            </a:r>
            <a:r>
              <a:rPr lang="en-US" i="1" dirty="0"/>
              <a:t>the </a:t>
            </a:r>
            <a:r>
              <a:rPr lang="en-US" i="1" dirty="0" err="1"/>
              <a:t>maine</a:t>
            </a:r>
            <a:r>
              <a:rPr lang="en-US" i="1" dirty="0"/>
              <a:t>, </a:t>
            </a:r>
            <a:r>
              <a:rPr lang="en-US" dirty="0"/>
              <a:t>to hell with </a:t>
            </a:r>
            <a:r>
              <a:rPr lang="en-US" dirty="0" err="1"/>
              <a:t>spain</a:t>
            </a:r>
            <a:r>
              <a:rPr lang="en-US" dirty="0"/>
              <a:t>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168" y="1689100"/>
            <a:ext cx="7366000" cy="5168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831" y="2216258"/>
            <a:ext cx="372839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Is it a Spanish act of</a:t>
            </a:r>
          </a:p>
          <a:p>
            <a:r>
              <a:rPr lang="en-US" sz="2400" dirty="0"/>
              <a:t>sabotage or an accident</a:t>
            </a:r>
          </a:p>
          <a:p>
            <a:r>
              <a:rPr lang="en-US" sz="2400" dirty="0"/>
              <a:t>that leaves the US ship</a:t>
            </a:r>
          </a:p>
          <a:p>
            <a:r>
              <a:rPr lang="en-US" sz="2400" dirty="0"/>
              <a:t>wrecked in Havana </a:t>
            </a:r>
            <a:r>
              <a:rPr lang="en-US" sz="2400" dirty="0" err="1"/>
              <a:t>harbour</a:t>
            </a:r>
            <a:r>
              <a:rPr lang="en-US" sz="2400" dirty="0"/>
              <a:t>?</a:t>
            </a:r>
          </a:p>
          <a:p>
            <a:endParaRPr lang="en-US" sz="2400" dirty="0"/>
          </a:p>
          <a:p>
            <a:r>
              <a:rPr lang="en-US" sz="2400" dirty="0"/>
              <a:t>Either way—</a:t>
            </a:r>
          </a:p>
          <a:p>
            <a:r>
              <a:rPr lang="en-US" sz="2400" dirty="0"/>
              <a:t>a </a:t>
            </a:r>
            <a:r>
              <a:rPr lang="en-US" sz="2400" i="1" dirty="0"/>
              <a:t>casus belli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Congress appropriates</a:t>
            </a:r>
          </a:p>
          <a:p>
            <a:r>
              <a:rPr lang="en-US" sz="2400" dirty="0"/>
              <a:t>$50m for war.</a:t>
            </a:r>
          </a:p>
        </p:txBody>
      </p:sp>
    </p:spTree>
    <p:extLst>
      <p:ext uri="{BB962C8B-B14F-4D97-AF65-F5344CB8AC3E}">
        <p14:creationId xmlns:p14="http://schemas.microsoft.com/office/powerpoint/2010/main" val="2121482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0106" y="274917"/>
            <a:ext cx="7729728" cy="1188720"/>
          </a:xfrm>
        </p:spPr>
        <p:txBody>
          <a:bodyPr/>
          <a:lstStyle/>
          <a:p>
            <a:r>
              <a:rPr lang="en-US" dirty="0"/>
              <a:t>TR and the Rough Riders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977" y="2551855"/>
            <a:ext cx="4076484" cy="43061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3755" y="1673816"/>
            <a:ext cx="3978559" cy="51841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0725" y="1638414"/>
            <a:ext cx="5198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Theodore Roosevelt and soldiers under his command</a:t>
            </a:r>
          </a:p>
          <a:p>
            <a:r>
              <a:rPr lang="en-US" dirty="0"/>
              <a:t>in Cuba.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644071" y="2284745"/>
            <a:ext cx="2635658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TR (1858-1919)</a:t>
            </a:r>
          </a:p>
          <a:p>
            <a:endParaRPr lang="en-US" sz="2000" dirty="0"/>
          </a:p>
          <a:p>
            <a:r>
              <a:rPr lang="en-US" sz="2000" dirty="0"/>
              <a:t>McKinley’s assistant</a:t>
            </a:r>
          </a:p>
          <a:p>
            <a:r>
              <a:rPr lang="en-US" sz="2000" dirty="0"/>
              <a:t>Secretary of the Navy.</a:t>
            </a:r>
          </a:p>
          <a:p>
            <a:endParaRPr lang="en-US" sz="2000" dirty="0"/>
          </a:p>
          <a:p>
            <a:r>
              <a:rPr lang="en-US" sz="2000" dirty="0"/>
              <a:t>Popularity boosted by</a:t>
            </a:r>
          </a:p>
          <a:p>
            <a:r>
              <a:rPr lang="en-US" sz="2000" dirty="0"/>
              <a:t>the “splendid little war”</a:t>
            </a:r>
          </a:p>
          <a:p>
            <a:r>
              <a:rPr lang="en-US" sz="2000" dirty="0"/>
              <a:t>In Cuba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26</a:t>
            </a:r>
            <a:r>
              <a:rPr lang="en-US" sz="2000" baseline="30000" dirty="0"/>
              <a:t>th</a:t>
            </a:r>
            <a:r>
              <a:rPr lang="en-US" sz="2000" dirty="0"/>
              <a:t> US President</a:t>
            </a:r>
          </a:p>
          <a:p>
            <a:r>
              <a:rPr lang="en-US" sz="2000" dirty="0"/>
              <a:t>1901-1909</a:t>
            </a:r>
          </a:p>
        </p:txBody>
      </p:sp>
    </p:spTree>
    <p:extLst>
      <p:ext uri="{BB962C8B-B14F-4D97-AF65-F5344CB8AC3E}">
        <p14:creationId xmlns:p14="http://schemas.microsoft.com/office/powerpoint/2010/main" val="1754590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5" y="122973"/>
            <a:ext cx="7729728" cy="1188720"/>
          </a:xfrm>
        </p:spPr>
        <p:txBody>
          <a:bodyPr/>
          <a:lstStyle/>
          <a:p>
            <a:r>
              <a:rPr lang="en-US" dirty="0"/>
              <a:t>Meanwhile, across the pacific</a:t>
            </a:r>
            <a:r>
              <a:rPr lang="is-IS" dirty="0"/>
              <a:t>…</a:t>
            </a:r>
            <a:endParaRPr lang="en-US" dirty="0"/>
          </a:p>
        </p:txBody>
      </p:sp>
      <p:pic>
        <p:nvPicPr>
          <p:cNvPr id="3" name="Picture 2" descr="mage result for philippines 1898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9706"/>
            <a:ext cx="8270568" cy="503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3113" y="1595473"/>
            <a:ext cx="3908887" cy="488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205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26943" y="360174"/>
            <a:ext cx="10879138" cy="3101975"/>
          </a:xfrm>
        </p:spPr>
        <p:txBody>
          <a:bodyPr>
            <a:noAutofit/>
          </a:bodyPr>
          <a:lstStyle/>
          <a:p>
            <a:r>
              <a:rPr lang="en-US" sz="2800" b="1" dirty="0"/>
              <a:t>What propelled US expansion overseas?</a:t>
            </a:r>
          </a:p>
          <a:p>
            <a:r>
              <a:rPr lang="en-US" sz="2800" dirty="0"/>
              <a:t>Historians have suggested a variety of factors/explanations:</a:t>
            </a:r>
          </a:p>
          <a:p>
            <a:r>
              <a:rPr lang="en-US" sz="2800" dirty="0"/>
              <a:t>Commercial and financial interests’ search for greater profits abroad</a:t>
            </a:r>
          </a:p>
          <a:p>
            <a:r>
              <a:rPr lang="en-US" sz="2800" dirty="0"/>
              <a:t>A “crisis of overproduction”– the US needed new markets for its products overseas as inequitable distribution of wealth internally constricted domestic consumption (Walter </a:t>
            </a:r>
            <a:r>
              <a:rPr lang="en-US" sz="2800" dirty="0" err="1"/>
              <a:t>LaFeber</a:t>
            </a:r>
            <a:r>
              <a:rPr lang="en-US" sz="2800" dirty="0"/>
              <a:t>)</a:t>
            </a:r>
          </a:p>
          <a:p>
            <a:r>
              <a:rPr lang="en-US" sz="2800" dirty="0"/>
              <a:t>Empire as a mechanism to manage the internal pressures of an increasingly industrialized, urbanized and ethnically diverse population</a:t>
            </a:r>
          </a:p>
          <a:p>
            <a:r>
              <a:rPr lang="en-US" sz="2800" dirty="0"/>
              <a:t>“big navy” advocates successfully pressed McKinley to strengthen US sea power overseas– arguing that more coaling stations and bases would aid US commercial interests, while projecting national power</a:t>
            </a:r>
          </a:p>
          <a:p>
            <a:r>
              <a:rPr lang="en-US" sz="2800" dirty="0"/>
              <a:t>Inter-imperial rivalry.  The US didn’t want to lose out in the “great game” of empire, and so acquired colonies primarily to pre-empt rivals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83659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25500" y="406401"/>
            <a:ext cx="9740900" cy="812800"/>
          </a:xfrm>
        </p:spPr>
        <p:txBody>
          <a:bodyPr>
            <a:normAutofit/>
          </a:bodyPr>
          <a:lstStyle/>
          <a:p>
            <a:r>
              <a:rPr lang="en-US" dirty="0"/>
              <a:t>A global ‘age of empire’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66701" y="1704813"/>
            <a:ext cx="381348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European imperial power appeared to be waning in the Americas, </a:t>
            </a:r>
          </a:p>
          <a:p>
            <a:r>
              <a:rPr lang="en-US" sz="2000" dirty="0"/>
              <a:t>but ascendant elsewhere. </a:t>
            </a:r>
          </a:p>
          <a:p>
            <a:endParaRPr lang="en-US" sz="2000" dirty="0"/>
          </a:p>
          <a:p>
            <a:r>
              <a:rPr lang="en-US" sz="2000" dirty="0"/>
              <a:t>This trend was particularly evident in the “Scramble for Africa.” </a:t>
            </a:r>
          </a:p>
          <a:p>
            <a:endParaRPr lang="en-US" sz="2000" dirty="0"/>
          </a:p>
          <a:p>
            <a:r>
              <a:rPr lang="en-US" sz="2000" dirty="0"/>
              <a:t>Powerful new players-- particularly unified and rapidly industrializing Germany– were also now on the scene, competing with Britain, Russia, and the US for global predominance.</a:t>
            </a:r>
          </a:p>
          <a:p>
            <a:endParaRPr lang="en-US" sz="2400" dirty="0"/>
          </a:p>
        </p:txBody>
      </p:sp>
      <p:pic>
        <p:nvPicPr>
          <p:cNvPr id="3074" name="Picture 2" descr="mage result for scramble for afric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30203"/>
            <a:ext cx="8166701" cy="403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687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WhAT</a:t>
            </a:r>
            <a:r>
              <a:rPr lang="en-US" dirty="0"/>
              <a:t> NEXT?</a:t>
            </a:r>
            <a:br>
              <a:rPr lang="en-US" dirty="0"/>
            </a:br>
            <a:r>
              <a:rPr lang="en-US" dirty="0"/>
              <a:t>A </a:t>
            </a:r>
            <a:r>
              <a:rPr lang="en-US" i="1" dirty="0"/>
              <a:t>colonial</a:t>
            </a:r>
            <a:r>
              <a:rPr lang="en-US" dirty="0"/>
              <a:t> united states?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299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36" y="177292"/>
            <a:ext cx="7624064" cy="851408"/>
          </a:xfrm>
        </p:spPr>
        <p:txBody>
          <a:bodyPr/>
          <a:lstStyle/>
          <a:p>
            <a:r>
              <a:rPr lang="en-US" dirty="0"/>
              <a:t>What next in the Philippines?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68400"/>
            <a:ext cx="1177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President McKinley </a:t>
            </a:r>
            <a:r>
              <a:rPr lang="en-US" dirty="0"/>
              <a:t>explains the epiphany whereby he realized the US would assume colonial control over the Philippines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8774" y="1677432"/>
            <a:ext cx="1119583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I thought at first we would take only Manila; then Luzon; then other islands, perhaps, also. </a:t>
            </a:r>
          </a:p>
          <a:p>
            <a:r>
              <a:rPr lang="en-US" sz="2400" i="1" dirty="0"/>
              <a:t>I walked the floor of the White House night after night</a:t>
            </a:r>
            <a:r>
              <a:rPr lang="is-IS" sz="2400" i="1" dirty="0"/>
              <a:t>… I went down on my knees and prayed Almighty God for light and guidance more than one night.  And one night late it came to me this way...</a:t>
            </a:r>
          </a:p>
          <a:p>
            <a:pPr marL="342900" indent="-342900">
              <a:buAutoNum type="arabicParenR"/>
            </a:pPr>
            <a:r>
              <a:rPr lang="en-US" sz="2400" i="1" dirty="0"/>
              <a:t>T</a:t>
            </a:r>
            <a:r>
              <a:rPr lang="is-IS" sz="2400" i="1" dirty="0"/>
              <a:t>hat we </a:t>
            </a:r>
            <a:r>
              <a:rPr lang="is-IS" sz="2400" i="1" dirty="0">
                <a:solidFill>
                  <a:srgbClr val="FF0000"/>
                </a:solidFill>
              </a:rPr>
              <a:t>could not give them back to Spain</a:t>
            </a:r>
            <a:r>
              <a:rPr lang="is-IS" sz="2400" i="1" dirty="0"/>
              <a:t>– that would be cowardly and dishonorable; </a:t>
            </a:r>
          </a:p>
          <a:p>
            <a:pPr marL="342900" indent="-342900">
              <a:buAutoNum type="arabicParenR"/>
            </a:pPr>
            <a:r>
              <a:rPr lang="en-US" sz="2400" i="1" dirty="0"/>
              <a:t>t</a:t>
            </a:r>
            <a:r>
              <a:rPr lang="is-IS" sz="2400" i="1" dirty="0"/>
              <a:t>hat we </a:t>
            </a:r>
            <a:r>
              <a:rPr lang="is-IS" sz="2400" i="1" dirty="0">
                <a:solidFill>
                  <a:srgbClr val="FF0000"/>
                </a:solidFill>
              </a:rPr>
              <a:t>could not turn them over to France or Germany</a:t>
            </a:r>
            <a:r>
              <a:rPr lang="is-IS" sz="2400" i="1" dirty="0"/>
              <a:t>– our commercial rivals in the Orient</a:t>
            </a:r>
            <a:r>
              <a:rPr lang="en-US" sz="2400" i="1" dirty="0"/>
              <a:t>—that would</a:t>
            </a:r>
            <a:r>
              <a:rPr lang="is-IS" sz="2400" i="1" dirty="0"/>
              <a:t> be bad business and discreditable; </a:t>
            </a:r>
          </a:p>
          <a:p>
            <a:pPr marL="342900" indent="-342900">
              <a:buAutoNum type="arabicParenR"/>
            </a:pPr>
            <a:r>
              <a:rPr lang="is-IS" sz="2400" i="1" dirty="0"/>
              <a:t>that we </a:t>
            </a:r>
            <a:r>
              <a:rPr lang="is-IS" sz="2400" i="1" dirty="0">
                <a:solidFill>
                  <a:srgbClr val="FF0000"/>
                </a:solidFill>
              </a:rPr>
              <a:t>could not leave them to themselves</a:t>
            </a:r>
            <a:r>
              <a:rPr lang="is-IS" sz="2400" i="1" dirty="0"/>
              <a:t>– they were unfit for self-government</a:t>
            </a:r>
            <a:r>
              <a:rPr lang="en-US" sz="2400" i="1" dirty="0"/>
              <a:t>—</a:t>
            </a:r>
            <a:r>
              <a:rPr lang="is-IS" sz="2400" i="1" dirty="0"/>
              <a:t> and they would soon have anarchy and misrule over there worse than Spain’s wars; and </a:t>
            </a:r>
          </a:p>
          <a:p>
            <a:pPr marL="342900" indent="-342900">
              <a:buAutoNum type="arabicParenR"/>
            </a:pPr>
            <a:r>
              <a:rPr lang="is-IS" sz="2400" i="1" dirty="0"/>
              <a:t>that there was </a:t>
            </a:r>
            <a:r>
              <a:rPr lang="is-IS" sz="2400" i="1" dirty="0">
                <a:solidFill>
                  <a:srgbClr val="FF0000"/>
                </a:solidFill>
              </a:rPr>
              <a:t>nothing lef</a:t>
            </a:r>
            <a:r>
              <a:rPr lang="en-US" sz="2400" i="1" dirty="0">
                <a:solidFill>
                  <a:srgbClr val="FF0000"/>
                </a:solidFill>
              </a:rPr>
              <a:t>t for us to do but to take them all</a:t>
            </a:r>
            <a:r>
              <a:rPr lang="en-US" sz="2400" i="1" dirty="0"/>
              <a:t>, and to educate the Filipinos, and uplift and Christianize them, and by God’s grace do the very best we could by them, as our fellow-men for whom Christ also died.  And then I went to bed, and went to sleep and slept soundly.</a:t>
            </a:r>
            <a:endParaRPr lang="is-IS" sz="2400" i="1" dirty="0"/>
          </a:p>
        </p:txBody>
      </p:sp>
    </p:spTree>
    <p:extLst>
      <p:ext uri="{BB962C8B-B14F-4D97-AF65-F5344CB8AC3E}">
        <p14:creationId xmlns:p14="http://schemas.microsoft.com/office/powerpoint/2010/main" val="1556022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1436" y="316992"/>
            <a:ext cx="7729728" cy="1188720"/>
          </a:xfrm>
        </p:spPr>
        <p:txBody>
          <a:bodyPr/>
          <a:lstStyle/>
          <a:p>
            <a:r>
              <a:rPr lang="en-US" dirty="0"/>
              <a:t>The “white man’s burden” and imperial rationalization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257300" y="1919238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latin typeface="Times New Roman" charset="0"/>
              </a:rPr>
              <a:t>TAKE up the White Man's burden - </a:t>
            </a:r>
            <a:br>
              <a:rPr lang="en-US" sz="3200" dirty="0">
                <a:latin typeface="Times New Roman" charset="0"/>
              </a:rPr>
            </a:br>
            <a:r>
              <a:rPr lang="en-US" sz="3200" dirty="0">
                <a:latin typeface="Times New Roman" charset="0"/>
              </a:rPr>
              <a:t>Send forth the best ye breed - </a:t>
            </a:r>
            <a:br>
              <a:rPr lang="en-US" sz="3200" dirty="0">
                <a:latin typeface="Times New Roman" charset="0"/>
              </a:rPr>
            </a:br>
            <a:r>
              <a:rPr lang="en-US" sz="3200" dirty="0">
                <a:latin typeface="Times New Roman" charset="0"/>
              </a:rPr>
              <a:t>Go bind your sons to exile</a:t>
            </a:r>
            <a:br>
              <a:rPr lang="en-US" sz="3200" dirty="0">
                <a:latin typeface="Times New Roman" charset="0"/>
              </a:rPr>
            </a:br>
            <a:r>
              <a:rPr lang="en-US" sz="3200" dirty="0">
                <a:latin typeface="Times New Roman" charset="0"/>
              </a:rPr>
              <a:t>To serve your captives' need;</a:t>
            </a:r>
            <a:br>
              <a:rPr lang="en-US" sz="3200" dirty="0">
                <a:latin typeface="Times New Roman" charset="0"/>
              </a:rPr>
            </a:br>
            <a:r>
              <a:rPr lang="en-US" sz="3200" dirty="0">
                <a:latin typeface="Times New Roman" charset="0"/>
              </a:rPr>
              <a:t>To wait in heavy harness</a:t>
            </a:r>
            <a:br>
              <a:rPr lang="en-US" sz="3200" dirty="0">
                <a:latin typeface="Times New Roman" charset="0"/>
              </a:rPr>
            </a:br>
            <a:r>
              <a:rPr lang="en-US" sz="3200" dirty="0">
                <a:latin typeface="Times New Roman" charset="0"/>
              </a:rPr>
              <a:t>On fluttered folk and wild -</a:t>
            </a:r>
            <a:br>
              <a:rPr lang="en-US" sz="3200" dirty="0">
                <a:latin typeface="Times New Roman" charset="0"/>
              </a:rPr>
            </a:br>
            <a:r>
              <a:rPr lang="en-US" sz="3200" dirty="0">
                <a:latin typeface="Times New Roman" charset="0"/>
              </a:rPr>
              <a:t>Your new-caught sullen peoples,</a:t>
            </a:r>
            <a:br>
              <a:rPr lang="en-US" sz="3200" dirty="0">
                <a:latin typeface="Times New Roman" charset="0"/>
              </a:rPr>
            </a:br>
            <a:r>
              <a:rPr lang="en-US" sz="3200" dirty="0">
                <a:latin typeface="Times New Roman" charset="0"/>
              </a:rPr>
              <a:t>Half devil and half child. 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1092200" y="604147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/>
              <a:t>The White Man's Burden:  The United States and the Philippine Islands </a:t>
            </a:r>
            <a:r>
              <a:rPr lang="en-US" dirty="0"/>
              <a:t>(McClure’s Magazine, 1899),  Rudyard Kipling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7683500" y="3187700"/>
            <a:ext cx="3606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Theodore Roosevelt, soon to be vice-president and then president, sent the poem to his friend, Senator Henry Cabot Lodge, commenting that it was </a:t>
            </a:r>
            <a:r>
              <a:rPr lang="en-US" i="1" dirty="0"/>
              <a:t>“rather poor poetry, but good sense from the expansion point of view.”</a:t>
            </a:r>
          </a:p>
        </p:txBody>
      </p:sp>
    </p:spTree>
    <p:extLst>
      <p:ext uri="{BB962C8B-B14F-4D97-AF65-F5344CB8AC3E}">
        <p14:creationId xmlns:p14="http://schemas.microsoft.com/office/powerpoint/2010/main" val="959808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3/3f/%22The_White_Man%27s_Burden%22_Judge_18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152400"/>
            <a:ext cx="8972550" cy="629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49300" y="3160236"/>
            <a:ext cx="22225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Artist: Victor Gillam </a:t>
            </a:r>
          </a:p>
          <a:p>
            <a:endParaRPr lang="en-US" dirty="0"/>
          </a:p>
          <a:p>
            <a:r>
              <a:rPr lang="en-US" dirty="0"/>
              <a:t>Source: The Ohio State University Billy Ireland Cartoon Library &amp; Museum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97300" y="6344335"/>
            <a:ext cx="7937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“The White Man’s Burden (Apologies to Rudyard Kipling)” </a:t>
            </a:r>
            <a:r>
              <a:rPr lang="en-US" i="1" dirty="0"/>
              <a:t>Judge</a:t>
            </a:r>
            <a:r>
              <a:rPr lang="en-US" dirty="0"/>
              <a:t>,  April 1, 1899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98D2F4-DD3C-8C4D-AD93-5E7E8E242435}"/>
              </a:ext>
            </a:extLst>
          </p:cNvPr>
          <p:cNvSpPr txBox="1"/>
          <p:nvPr/>
        </p:nvSpPr>
        <p:spPr>
          <a:xfrm>
            <a:off x="749300" y="1009987"/>
            <a:ext cx="22004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Empire as</a:t>
            </a:r>
          </a:p>
          <a:p>
            <a:r>
              <a:rPr lang="en-US" sz="2800" dirty="0"/>
              <a:t>Fool’s errand?</a:t>
            </a:r>
          </a:p>
        </p:txBody>
      </p:sp>
    </p:spTree>
    <p:extLst>
      <p:ext uri="{BB962C8B-B14F-4D97-AF65-F5344CB8AC3E}">
        <p14:creationId xmlns:p14="http://schemas.microsoft.com/office/powerpoint/2010/main" val="7549415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0" y="282767"/>
            <a:ext cx="10109199" cy="693626"/>
          </a:xfrm>
        </p:spPr>
        <p:txBody>
          <a:bodyPr>
            <a:normAutofit fontScale="90000"/>
          </a:bodyPr>
          <a:lstStyle/>
          <a:p>
            <a:r>
              <a:rPr lang="en-US" dirty="0"/>
              <a:t>Varieties of US anti-imperialism</a:t>
            </a:r>
          </a:p>
        </p:txBody>
      </p:sp>
      <p:pic>
        <p:nvPicPr>
          <p:cNvPr id="3" name="Picture 4" descr="https://upload.wikimedia.org/wikipedia/commons/c/c8/Philippine-American_War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763" y="1498154"/>
            <a:ext cx="3796389" cy="515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69BBD9-4280-DE47-8057-EE00C6FF57FF}"/>
              </a:ext>
            </a:extLst>
          </p:cNvPr>
          <p:cNvSpPr txBox="1"/>
          <p:nvPr/>
        </p:nvSpPr>
        <p:spPr>
          <a:xfrm>
            <a:off x="4215936" y="1934307"/>
            <a:ext cx="769223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“progressive” anti-imperialism: empire is intrinsically exploitative—</a:t>
            </a:r>
          </a:p>
          <a:p>
            <a:r>
              <a:rPr lang="en-US" dirty="0"/>
              <a:t>	a vehicle for the commercial interests of corporate capitalism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racially motivated anti-imperialism: turning the Philippines into a US colony</a:t>
            </a:r>
          </a:p>
          <a:p>
            <a:r>
              <a:rPr lang="en-US" dirty="0"/>
              <a:t>	would open the door to “unfit” peoples seeking entry the US– </a:t>
            </a:r>
          </a:p>
          <a:p>
            <a:r>
              <a:rPr lang="en-US" dirty="0"/>
              <a:t>	whether as immigrants hoping for admission and citizenship</a:t>
            </a:r>
          </a:p>
          <a:p>
            <a:r>
              <a:rPr lang="en-US" dirty="0"/>
              <a:t>	and/or to the Philippine islands claiming US statehood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women’s suffrage groups also opposed empire on the grounds that</a:t>
            </a:r>
          </a:p>
          <a:p>
            <a:r>
              <a:rPr lang="en-US" dirty="0"/>
              <a:t>	Filipino men would be enfranchised while US women continued to</a:t>
            </a:r>
          </a:p>
          <a:p>
            <a:r>
              <a:rPr lang="en-US" dirty="0"/>
              <a:t>	 be denied the vote</a:t>
            </a:r>
          </a:p>
        </p:txBody>
      </p:sp>
    </p:spTree>
    <p:extLst>
      <p:ext uri="{BB962C8B-B14F-4D97-AF65-F5344CB8AC3E}">
        <p14:creationId xmlns:p14="http://schemas.microsoft.com/office/powerpoint/2010/main" val="5431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C6B6B-62EE-604D-A420-8525C1CB1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690" y="437154"/>
            <a:ext cx="7729728" cy="1188720"/>
          </a:xfrm>
        </p:spPr>
        <p:txBody>
          <a:bodyPr/>
          <a:lstStyle/>
          <a:p>
            <a:r>
              <a:rPr lang="en-US" dirty="0"/>
              <a:t>Us imperialism: a unique case?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9A3B5-A572-A441-963E-3CBE8FC19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9854" y="2004998"/>
            <a:ext cx="9574306" cy="4219956"/>
          </a:xfrm>
        </p:spPr>
        <p:txBody>
          <a:bodyPr>
            <a:normAutofit/>
          </a:bodyPr>
          <a:lstStyle/>
          <a:p>
            <a:r>
              <a:rPr lang="en-US" sz="2400" dirty="0"/>
              <a:t>US imperial amnesia/denial: the US doesn’t “do” empire and never has</a:t>
            </a:r>
          </a:p>
          <a:p>
            <a:r>
              <a:rPr lang="en-US" sz="2400" dirty="0"/>
              <a:t>US exceptionalism</a:t>
            </a:r>
          </a:p>
          <a:p>
            <a:r>
              <a:rPr lang="en-US" sz="2400" dirty="0"/>
              <a:t>And yet…. a history of territorial expansionism and power</a:t>
            </a:r>
          </a:p>
          <a:p>
            <a:pPr marL="0" indent="0">
              <a:buNone/>
            </a:pPr>
            <a:r>
              <a:rPr lang="en-US" sz="2400" dirty="0"/>
              <a:t>	projection in the Americas and beyond</a:t>
            </a:r>
          </a:p>
          <a:p>
            <a:r>
              <a:rPr lang="en-US" sz="2400" dirty="0"/>
              <a:t>A continent-spanning state with far-flung, non-contiguous “territories”</a:t>
            </a:r>
          </a:p>
          <a:p>
            <a:r>
              <a:rPr lang="en-US" sz="2400" dirty="0"/>
              <a:t>A vast network of overseas military bases</a:t>
            </a:r>
          </a:p>
          <a:p>
            <a:r>
              <a:rPr lang="en-US" sz="2400" dirty="0"/>
              <a:t>And a period of global hegemony, dating from at least 1945 (if not before).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4255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9/9c/Uncle_Sam_%26_Emilio_Aguinaldo.jpg/1024px-Uncle_Sam_%26_Emilio_Aguinal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493" y="0"/>
            <a:ext cx="7866442" cy="622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40376" y="6211669"/>
            <a:ext cx="9062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By Uncredited cartoonist for </a:t>
            </a:r>
            <a:r>
              <a:rPr lang="en-US" sz="1200" i="1" dirty="0"/>
              <a:t>Austin's Hawaiian Weekly</a:t>
            </a:r>
            <a:r>
              <a:rPr lang="en-US" sz="1200" dirty="0"/>
              <a:t>, September 23, 1899  </a:t>
            </a:r>
          </a:p>
          <a:p>
            <a:r>
              <a:rPr lang="en-US" sz="1200" dirty="0"/>
              <a:t>http://</a:t>
            </a:r>
            <a:r>
              <a:rPr lang="en-US" sz="1200" dirty="0" err="1"/>
              <a:t>chroniclingamerica.loc.gov</a:t>
            </a:r>
            <a:r>
              <a:rPr lang="en-US" sz="1200" dirty="0"/>
              <a:t>/</a:t>
            </a:r>
            <a:r>
              <a:rPr lang="en-US" sz="1200" dirty="0" err="1"/>
              <a:t>lccn</a:t>
            </a:r>
            <a:r>
              <a:rPr lang="en-US" sz="1200" dirty="0"/>
              <a:t>/sn85047152/1899-09-23/ed-1/seq-7/ Chronicling America</a:t>
            </a:r>
          </a:p>
          <a:p>
            <a:endParaRPr lang="en-US" sz="1200" dirty="0"/>
          </a:p>
          <a:p>
            <a:endParaRPr lang="en-US" sz="1200" dirty="0"/>
          </a:p>
        </p:txBody>
      </p:sp>
      <p:pic>
        <p:nvPicPr>
          <p:cNvPr id="1028" name="Picture 4" descr="https://upload.wikimedia.org/wikipedia/commons/d/d0/Gen_Aguinal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4464" y="428986"/>
            <a:ext cx="2916222" cy="407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319308" y="4686986"/>
            <a:ext cx="31680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elusive</a:t>
            </a:r>
          </a:p>
          <a:p>
            <a:r>
              <a:rPr lang="en-US" b="1" dirty="0"/>
              <a:t>Emilio Aguinaldo:</a:t>
            </a:r>
          </a:p>
          <a:p>
            <a:r>
              <a:rPr lang="en-US" dirty="0"/>
              <a:t>President of the first</a:t>
            </a:r>
          </a:p>
          <a:p>
            <a:r>
              <a:rPr lang="en-US" dirty="0"/>
              <a:t>Philippine Republic; </a:t>
            </a:r>
          </a:p>
          <a:p>
            <a:r>
              <a:rPr lang="en-US" dirty="0"/>
              <a:t>then “insurgent in chief,”</a:t>
            </a:r>
          </a:p>
          <a:p>
            <a:r>
              <a:rPr lang="en-US" dirty="0"/>
              <a:t>and latterly US ally</a:t>
            </a:r>
          </a:p>
        </p:txBody>
      </p:sp>
    </p:spTree>
    <p:extLst>
      <p:ext uri="{BB962C8B-B14F-4D97-AF65-F5344CB8AC3E}">
        <p14:creationId xmlns:p14="http://schemas.microsoft.com/office/powerpoint/2010/main" val="1484131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tp://documents.law.yale.edu/system/files/images/70_life_mag_1902_witt_9399-007.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419" y="73268"/>
            <a:ext cx="5590573" cy="690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42254" y="570618"/>
            <a:ext cx="3582584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Counter-insurgency </a:t>
            </a:r>
          </a:p>
          <a:p>
            <a:r>
              <a:rPr lang="en-US" sz="2800" b="1" dirty="0"/>
              <a:t>and atrocity</a:t>
            </a:r>
          </a:p>
          <a:p>
            <a:endParaRPr lang="en-US" dirty="0"/>
          </a:p>
          <a:p>
            <a:r>
              <a:rPr lang="en-US" dirty="0"/>
              <a:t>A media scandal</a:t>
            </a:r>
          </a:p>
          <a:p>
            <a:r>
              <a:rPr lang="en-US" dirty="0"/>
              <a:t>over atrocities—</a:t>
            </a:r>
          </a:p>
          <a:p>
            <a:r>
              <a:rPr lang="en-US" dirty="0"/>
              <a:t>or “cruelties”--</a:t>
            </a:r>
          </a:p>
          <a:p>
            <a:r>
              <a:rPr lang="en-US" dirty="0"/>
              <a:t>perpetrated by US troops</a:t>
            </a:r>
          </a:p>
          <a:p>
            <a:r>
              <a:rPr lang="en-US" dirty="0"/>
              <a:t>and their Filipino allies.</a:t>
            </a:r>
          </a:p>
          <a:p>
            <a:endParaRPr lang="en-US" dirty="0"/>
          </a:p>
          <a:p>
            <a:r>
              <a:rPr lang="en-US" i="1" dirty="0"/>
              <a:t>Life</a:t>
            </a:r>
            <a:r>
              <a:rPr lang="en-US" dirty="0"/>
              <a:t> magazine (cover)</a:t>
            </a:r>
          </a:p>
          <a:p>
            <a:r>
              <a:rPr lang="en-US" dirty="0"/>
              <a:t>May 22, 1902</a:t>
            </a:r>
          </a:p>
          <a:p>
            <a:endParaRPr lang="en-US" dirty="0"/>
          </a:p>
          <a:p>
            <a:r>
              <a:rPr lang="en-US" dirty="0"/>
              <a:t>Tagline reads:</a:t>
            </a:r>
          </a:p>
          <a:p>
            <a:r>
              <a:rPr lang="en-US" dirty="0"/>
              <a:t>“Chorus in the background:</a:t>
            </a:r>
          </a:p>
          <a:p>
            <a:r>
              <a:rPr lang="en-US" i="1" dirty="0"/>
              <a:t>Now those pious Yankees</a:t>
            </a:r>
          </a:p>
          <a:p>
            <a:r>
              <a:rPr lang="en-US" i="1" dirty="0"/>
              <a:t>Can’t throw stones at us</a:t>
            </a:r>
          </a:p>
          <a:p>
            <a:r>
              <a:rPr lang="en-US" i="1" dirty="0"/>
              <a:t>any more.”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8042254" y="6034230"/>
            <a:ext cx="3831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http://documents.law.yale.edu/system/files/images/70_life_mag_1902_witt_9399-007.preview.jpg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4787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701" y="349439"/>
            <a:ext cx="7729728" cy="1188720"/>
          </a:xfrm>
        </p:spPr>
        <p:txBody>
          <a:bodyPr/>
          <a:lstStyle/>
          <a:p>
            <a:r>
              <a:rPr lang="en-US" dirty="0"/>
              <a:t>IMPERIAL VARIEGATION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1518412" y="1825531"/>
            <a:ext cx="10207423" cy="3101975"/>
          </a:xfrm>
        </p:spPr>
        <p:txBody>
          <a:bodyPr>
            <a:noAutofit/>
          </a:bodyPr>
          <a:lstStyle/>
          <a:p>
            <a:r>
              <a:rPr lang="en-US" sz="2400" b="1" dirty="0"/>
              <a:t>The Philippines: US colonial rule</a:t>
            </a:r>
          </a:p>
          <a:p>
            <a:r>
              <a:rPr lang="en-US" sz="2400" dirty="0"/>
              <a:t>Counter-insurgency war against Filipino nationalists-- largely, but not entirely-- ended by 1904</a:t>
            </a:r>
          </a:p>
          <a:p>
            <a:r>
              <a:rPr lang="en-US" sz="2400" dirty="0"/>
              <a:t>Very limited participation of elite Filipinos in government</a:t>
            </a:r>
          </a:p>
          <a:p>
            <a:r>
              <a:rPr lang="en-US" sz="2400" dirty="0"/>
              <a:t>US touts achievements in “uplift”: education, healthcare, sanitation etc.</a:t>
            </a:r>
          </a:p>
          <a:p>
            <a:r>
              <a:rPr lang="en-US" sz="2400" dirty="0"/>
              <a:t>US retained control over the Philippines until 1942 when Japan invaded</a:t>
            </a:r>
          </a:p>
          <a:p>
            <a:r>
              <a:rPr lang="en-US" sz="2400" dirty="0">
                <a:solidFill>
                  <a:srgbClr val="FF0000"/>
                </a:solidFill>
              </a:rPr>
              <a:t>1946</a:t>
            </a:r>
            <a:r>
              <a:rPr lang="en-US" sz="2400" dirty="0"/>
              <a:t>: Philippine independence granted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90166" y="5214878"/>
            <a:ext cx="102462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The US acquired other former Spanish territories, including </a:t>
            </a:r>
            <a:r>
              <a:rPr lang="en-US" sz="2000" b="1" dirty="0"/>
              <a:t>Puerto Rico </a:t>
            </a:r>
            <a:r>
              <a:rPr lang="en-US" sz="2000" dirty="0"/>
              <a:t>and </a:t>
            </a:r>
            <a:r>
              <a:rPr lang="en-US" sz="2000" b="1" dirty="0"/>
              <a:t>Guam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dirty="0"/>
              <a:t>US interests (largely in the sugar and fruit industries) also overthrew the indigenous government </a:t>
            </a:r>
          </a:p>
          <a:p>
            <a:r>
              <a:rPr lang="en-US" sz="2000" dirty="0"/>
              <a:t>of </a:t>
            </a:r>
            <a:r>
              <a:rPr lang="en-US" sz="2000" b="1" dirty="0"/>
              <a:t>Hawaii </a:t>
            </a:r>
            <a:r>
              <a:rPr lang="en-US" sz="2000" dirty="0"/>
              <a:t>and declared the islands a republic, later to become a US state in 1959.</a:t>
            </a:r>
          </a:p>
        </p:txBody>
      </p:sp>
    </p:spTree>
    <p:extLst>
      <p:ext uri="{BB962C8B-B14F-4D97-AF65-F5344CB8AC3E}">
        <p14:creationId xmlns:p14="http://schemas.microsoft.com/office/powerpoint/2010/main" val="302903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8DB6C-E6A8-B243-8A1B-6E55D9333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954" y="249585"/>
            <a:ext cx="8008970" cy="817215"/>
          </a:xfrm>
        </p:spPr>
        <p:txBody>
          <a:bodyPr>
            <a:normAutofit/>
          </a:bodyPr>
          <a:lstStyle/>
          <a:p>
            <a:r>
              <a:rPr lang="en-US" dirty="0"/>
              <a:t>“Indirect” dominance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7F5779-EDE1-8944-AF71-6120299D24F9}"/>
              </a:ext>
            </a:extLst>
          </p:cNvPr>
          <p:cNvSpPr/>
          <p:nvPr/>
        </p:nvSpPr>
        <p:spPr>
          <a:xfrm>
            <a:off x="1078523" y="1475491"/>
            <a:ext cx="101639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Cuba</a:t>
            </a:r>
          </a:p>
          <a:p>
            <a:r>
              <a:rPr lang="en-US" sz="2800" dirty="0"/>
              <a:t>The </a:t>
            </a:r>
            <a:r>
              <a:rPr lang="en-US" sz="2800" dirty="0">
                <a:solidFill>
                  <a:srgbClr val="FF0000"/>
                </a:solidFill>
              </a:rPr>
              <a:t>Platt Amendment </a:t>
            </a:r>
            <a:r>
              <a:rPr lang="en-US" sz="2800" dirty="0"/>
              <a:t>(1901)</a:t>
            </a:r>
          </a:p>
          <a:p>
            <a:endParaRPr lang="en-US" sz="2800" dirty="0"/>
          </a:p>
          <a:p>
            <a:r>
              <a:rPr lang="en-US" sz="2800" dirty="0"/>
              <a:t>Set limits on Cuba’s right to negotiate treaties with– or borrow from— foreign powers</a:t>
            </a:r>
          </a:p>
          <a:p>
            <a:endParaRPr lang="en-US" sz="2800" dirty="0"/>
          </a:p>
          <a:p>
            <a:r>
              <a:rPr lang="en-US" sz="2800" dirty="0"/>
              <a:t>Gave US the right intervene if Cuba were threatened internally or externally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0000"/>
                </a:solidFill>
              </a:rPr>
              <a:t>Guantanamo</a:t>
            </a:r>
            <a:r>
              <a:rPr lang="en-US" sz="2800" dirty="0"/>
              <a:t> Bay naval base leased in perpetuity</a:t>
            </a:r>
          </a:p>
        </p:txBody>
      </p:sp>
    </p:spTree>
    <p:extLst>
      <p:ext uri="{BB962C8B-B14F-4D97-AF65-F5344CB8AC3E}">
        <p14:creationId xmlns:p14="http://schemas.microsoft.com/office/powerpoint/2010/main" val="190728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mage result for Guantanamo b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35" y="185434"/>
            <a:ext cx="5471436" cy="462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media1.s-nbcnews.com/j/msnbc/components/video/__new/2016-02-23t23-37-22-6z--1280x720.nbcnews-ux-1240-7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061" y="433953"/>
            <a:ext cx="6256418" cy="34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6116917"/>
            <a:ext cx="79962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https://www.humanrightsfirst.org/sites/default/files/gtmo-by-the-numbers.pdf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4158" y="5209953"/>
            <a:ext cx="51113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As of December 2017, there were 41 prisoners</a:t>
            </a:r>
          </a:p>
          <a:p>
            <a:r>
              <a:rPr lang="en-US" sz="2000" dirty="0"/>
              <a:t>incarcerated at Camp Delta in Cuba.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7308" y="3727470"/>
            <a:ext cx="3994189" cy="310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952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4E7FE-43D8-1843-B1A3-5AE68A2ED5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C5CECB-9690-8F4D-97C1-CE1D261AD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0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9955"/>
            <a:ext cx="12192000" cy="5191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11" y="140623"/>
            <a:ext cx="374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“greater” United States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084" y="5291556"/>
            <a:ext cx="10423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Arial" charset="0"/>
              </a:rPr>
              <a:t>The United States currently administers 16 territories as insular areas. Five of these are permanently inhabited: </a:t>
            </a:r>
            <a:r>
              <a:rPr lang="en-US" dirty="0">
                <a:hlinkClick r:id="rId3" tooltip="Puerto Rico"/>
              </a:rPr>
              <a:t>Puerto Rico</a:t>
            </a:r>
            <a:r>
              <a:rPr lang="en-US" dirty="0"/>
              <a:t> and the </a:t>
            </a:r>
            <a:r>
              <a:rPr lang="en-US" dirty="0">
                <a:hlinkClick r:id="rId4" tooltip="United States Virgin Islands"/>
              </a:rPr>
              <a:t>U.S. Virgin Islands</a:t>
            </a:r>
            <a:r>
              <a:rPr lang="en-US" dirty="0"/>
              <a:t> in the Caribbean Sea; </a:t>
            </a:r>
            <a:r>
              <a:rPr lang="en-US" dirty="0">
                <a:hlinkClick r:id="rId5" tooltip="Guam"/>
              </a:rPr>
              <a:t>Guam</a:t>
            </a:r>
            <a:r>
              <a:rPr lang="en-US" dirty="0"/>
              <a:t> and the </a:t>
            </a:r>
            <a:r>
              <a:rPr lang="en-US" dirty="0">
                <a:hlinkClick r:id="rId6" tooltip="Northern Mariana Islands"/>
              </a:rPr>
              <a:t>Northern Mariana Islands</a:t>
            </a:r>
            <a:r>
              <a:rPr lang="en-US" dirty="0"/>
              <a:t> in the </a:t>
            </a:r>
            <a:r>
              <a:rPr lang="en-US" dirty="0">
                <a:hlinkClick r:id="rId7" tooltip="Mariana Islands"/>
              </a:rPr>
              <a:t>Marianas</a:t>
            </a:r>
            <a:r>
              <a:rPr lang="en-US" dirty="0"/>
              <a:t> archipelago in the western North Pacific Ocean; and </a:t>
            </a:r>
            <a:r>
              <a:rPr lang="en-US" dirty="0">
                <a:hlinkClick r:id="rId8" tooltip="American Samoa"/>
              </a:rPr>
              <a:t>American Samoa</a:t>
            </a:r>
            <a:r>
              <a:rPr lang="en-US" dirty="0"/>
              <a:t> in the South Pacific Ocean.</a:t>
            </a:r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94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C9C9B31-1A2B-DC49-8B4F-6690D0B57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8" y="53029"/>
            <a:ext cx="10246659" cy="63069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5161712-B659-5342-8040-E7251DF212CA}"/>
              </a:ext>
            </a:extLst>
          </p:cNvPr>
          <p:cNvSpPr/>
          <p:nvPr/>
        </p:nvSpPr>
        <p:spPr>
          <a:xfrm>
            <a:off x="1219199" y="6360024"/>
            <a:ext cx="94846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https://www.politico.com/magazine/story/2015/06/us-military-bases-around-the-world-119321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335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1898: an imperial “moment”?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Debating the acquisition or non-acquisition of</a:t>
            </a:r>
          </a:p>
          <a:p>
            <a:r>
              <a:rPr lang="en-US" dirty="0"/>
              <a:t>overseas colonies</a:t>
            </a:r>
          </a:p>
        </p:txBody>
      </p:sp>
    </p:spTree>
    <p:extLst>
      <p:ext uri="{BB962C8B-B14F-4D97-AF65-F5344CB8AC3E}">
        <p14:creationId xmlns:p14="http://schemas.microsoft.com/office/powerpoint/2010/main" val="1544069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82689" y="1253142"/>
            <a:ext cx="8009311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r>
              <a:rPr lang="en-US" sz="2000" dirty="0"/>
              <a:t>Cuban nationalist struggle against Spanish rule (1895-98)</a:t>
            </a:r>
          </a:p>
          <a:p>
            <a:endParaRPr lang="en-US" sz="2000" dirty="0"/>
          </a:p>
          <a:p>
            <a:r>
              <a:rPr lang="en-US" sz="2000" dirty="0"/>
              <a:t>General Valerio </a:t>
            </a:r>
            <a:r>
              <a:rPr lang="en-US" sz="2000" dirty="0" err="1"/>
              <a:t>Weyler</a:t>
            </a:r>
            <a:r>
              <a:rPr lang="en-US" sz="2000" dirty="0"/>
              <a:t> dispatched from Spain to quash</a:t>
            </a:r>
          </a:p>
          <a:p>
            <a:r>
              <a:rPr lang="en-US" sz="2000" dirty="0"/>
              <a:t>nationalist uprisings in Cuba. </a:t>
            </a:r>
          </a:p>
          <a:p>
            <a:endParaRPr lang="en-US" sz="2000" dirty="0"/>
          </a:p>
          <a:p>
            <a:r>
              <a:rPr lang="en-US" sz="2000" dirty="0"/>
              <a:t>“Butcher </a:t>
            </a:r>
            <a:r>
              <a:rPr lang="en-US" sz="2000" dirty="0" err="1"/>
              <a:t>Weyler</a:t>
            </a:r>
            <a:r>
              <a:rPr lang="en-US" sz="2000" dirty="0"/>
              <a:t>” soon became a hate-figure: his </a:t>
            </a:r>
            <a:r>
              <a:rPr lang="en-US" sz="2000" i="1" dirty="0"/>
              <a:t>reconcentrado</a:t>
            </a:r>
            <a:r>
              <a:rPr lang="en-US" sz="2000" dirty="0"/>
              <a:t> policy  decried as a brutal network of concentration camps by US commentators.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dirty="0"/>
          </a:p>
        </p:txBody>
      </p:sp>
      <p:pic>
        <p:nvPicPr>
          <p:cNvPr id="4098" name="Picture 2" descr="http://www.historyofcuba.com/images/gallery/Reco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957" y="3952387"/>
            <a:ext cx="2624037" cy="30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247320" y="5188030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Victims of </a:t>
            </a:r>
            <a:r>
              <a:rPr lang="en-US" dirty="0" err="1"/>
              <a:t>Weyler's</a:t>
            </a:r>
            <a:r>
              <a:rPr lang="en-US" dirty="0"/>
              <a:t> policy of re-concentration. </a:t>
            </a:r>
            <a:br>
              <a:rPr lang="en-US" dirty="0"/>
            </a:br>
            <a:r>
              <a:rPr lang="en-US" dirty="0"/>
              <a:t>From: "Liberty: The Story of Cuba" by Horatio S. Rubens</a:t>
            </a:r>
          </a:p>
        </p:txBody>
      </p:sp>
      <p:pic>
        <p:nvPicPr>
          <p:cNvPr id="4100" name="Picture 4" descr="mage result for reconcentrado policy, cu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33156"/>
            <a:ext cx="3308283" cy="357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70000" y="66438"/>
            <a:ext cx="9575800" cy="1188720"/>
          </a:xfrm>
        </p:spPr>
        <p:txBody>
          <a:bodyPr/>
          <a:lstStyle/>
          <a:p>
            <a:r>
              <a:rPr lang="en-US" dirty="0"/>
              <a:t>The disintegration of </a:t>
            </a:r>
            <a:r>
              <a:rPr lang="en-US" dirty="0" err="1"/>
              <a:t>spanish</a:t>
            </a:r>
            <a:r>
              <a:rPr lang="en-US" dirty="0"/>
              <a:t> rule in </a:t>
            </a:r>
            <a:r>
              <a:rPr lang="en-US" dirty="0" err="1"/>
              <a:t>cuba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910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705" y="840948"/>
            <a:ext cx="5961081" cy="1609173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military intervention as</a:t>
            </a:r>
            <a:br>
              <a:rPr lang="en-US" dirty="0"/>
            </a:br>
            <a:r>
              <a:rPr lang="en-US" dirty="0"/>
              <a:t>a </a:t>
            </a:r>
            <a:r>
              <a:rPr lang="en-US" dirty="0" err="1"/>
              <a:t>hUmanitarian</a:t>
            </a:r>
            <a:r>
              <a:rPr lang="en-US" dirty="0"/>
              <a:t> mission or gendered rescue story</a:t>
            </a:r>
          </a:p>
        </p:txBody>
      </p:sp>
      <p:sp>
        <p:nvSpPr>
          <p:cNvPr id="5" name="Rectangle 4"/>
          <p:cNvSpPr/>
          <p:nvPr/>
        </p:nvSpPr>
        <p:spPr>
          <a:xfrm>
            <a:off x="3688596" y="5289848"/>
            <a:ext cx="35181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New York Journal </a:t>
            </a:r>
          </a:p>
          <a:p>
            <a:r>
              <a:rPr lang="en-US" i="1" dirty="0"/>
              <a:t>and Advertiser</a:t>
            </a:r>
          </a:p>
          <a:p>
            <a:r>
              <a:rPr lang="en-US" dirty="0"/>
              <a:t> Oct. 14, 1897</a:t>
            </a:r>
          </a:p>
        </p:txBody>
      </p:sp>
      <p:pic>
        <p:nvPicPr>
          <p:cNvPr id="8194" name="Picture 2" descr="ttp://tile.loc.gov/image-services/iiif/service:sgp:sgpbatches:batch_dlc_bleecker_ver02:data:sn83030180: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786" y="0"/>
            <a:ext cx="5384214" cy="693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178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9135424-3358-124C-95D6-BA8F4E3E676E}"/>
              </a:ext>
            </a:extLst>
          </p:cNvPr>
          <p:cNvSpPr/>
          <p:nvPr/>
        </p:nvSpPr>
        <p:spPr>
          <a:xfrm>
            <a:off x="586154" y="1160584"/>
            <a:ext cx="55332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11111"/>
                </a:solidFill>
                <a:latin typeface="Georgia" panose="02040502050405020303" pitchFamily="18" charset="0"/>
              </a:rPr>
              <a:t>“We respect our mothers, our sisters and daughters. Fighting brutality against women and children is not the expression of a specific culture; it is the acceptance of our common humanity — a commitment shared by people of goodwill on every continent. … The fight against terrorism is also a fight for the rights and dignity of women.”</a:t>
            </a:r>
          </a:p>
          <a:p>
            <a:endParaRPr lang="en-GB" dirty="0">
              <a:solidFill>
                <a:srgbClr val="111111"/>
              </a:solidFill>
              <a:latin typeface="Georgia" panose="02040502050405020303" pitchFamily="18" charset="0"/>
            </a:endParaRPr>
          </a:p>
          <a:p>
            <a:r>
              <a:rPr lang="en-GB" dirty="0">
                <a:solidFill>
                  <a:srgbClr val="111111"/>
                </a:solidFill>
                <a:latin typeface="Georgia" panose="02040502050405020303" pitchFamily="18" charset="0"/>
              </a:rPr>
              <a:t>First lady, Laura Bush, November 2001</a:t>
            </a:r>
          </a:p>
          <a:p>
            <a:endParaRPr lang="en-GB" dirty="0">
              <a:solidFill>
                <a:srgbClr val="111111"/>
              </a:solidFill>
              <a:latin typeface="Georgia" panose="02040502050405020303" pitchFamily="18" charset="0"/>
            </a:endParaRPr>
          </a:p>
          <a:p>
            <a:r>
              <a:rPr lang="en-US" dirty="0">
                <a:hlinkClick r:id="rId2"/>
              </a:rPr>
              <a:t>https://www.washingtonpost.com/blogs/post-partisan/wp/2015/11/18/so-much-for-the-west-saving-muslim-women-from-terrorism/?noredirect=on&amp;utm_term=.476ff3e3e619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9EC6B7-2F16-2341-AAE9-CA09952E2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528" y="3322390"/>
            <a:ext cx="5370733" cy="32342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8FDE314-5B84-924D-8EE4-B1DFC1185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527" y="43508"/>
            <a:ext cx="5370733" cy="324073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368BA91-5CD2-BA46-BC9A-7FE0DB467B5A}"/>
              </a:ext>
            </a:extLst>
          </p:cNvPr>
          <p:cNvSpPr/>
          <p:nvPr/>
        </p:nvSpPr>
        <p:spPr>
          <a:xfrm>
            <a:off x="586154" y="6410073"/>
            <a:ext cx="60295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https://www.amnesty.org.uk/womens-rights-afghanistan-history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51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5970" y="344760"/>
            <a:ext cx="7729728" cy="1188720"/>
          </a:xfrm>
        </p:spPr>
        <p:txBody>
          <a:bodyPr>
            <a:normAutofit/>
          </a:bodyPr>
          <a:lstStyle/>
          <a:p>
            <a:r>
              <a:rPr lang="en-US" dirty="0"/>
              <a:t>The first “Media war”?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53207" y="1770103"/>
            <a:ext cx="3397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Joseph Pulitzer</a:t>
            </a:r>
          </a:p>
        </p:txBody>
      </p:sp>
      <p:pic>
        <p:nvPicPr>
          <p:cNvPr id="4" name="Picture 2" descr="mage result for hear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464" y="2866301"/>
            <a:ext cx="5259092" cy="346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85047" y="2253989"/>
            <a:ext cx="60340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William Randolph Hearst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3207" y="2343908"/>
            <a:ext cx="3084162" cy="451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6396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3073</TotalTime>
  <Words>1262</Words>
  <Application>Microsoft Macintosh PowerPoint</Application>
  <PresentationFormat>Widescreen</PresentationFormat>
  <Paragraphs>162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Georgia</vt:lpstr>
      <vt:lpstr>Gill Sans MT</vt:lpstr>
      <vt:lpstr>Times New Roman</vt:lpstr>
      <vt:lpstr>Parcel</vt:lpstr>
      <vt:lpstr>US empire: part II</vt:lpstr>
      <vt:lpstr>Us imperialism: a unique case?</vt:lpstr>
      <vt:lpstr>PowerPoint Presentation</vt:lpstr>
      <vt:lpstr>PowerPoint Presentation</vt:lpstr>
      <vt:lpstr>1898: an imperial “moment”?</vt:lpstr>
      <vt:lpstr>The disintegration of spanish rule in cuba</vt:lpstr>
      <vt:lpstr> military intervention as a hUmanitarian mission or gendered rescue story</vt:lpstr>
      <vt:lpstr>PowerPoint Presentation</vt:lpstr>
      <vt:lpstr>The first “Media war”?</vt:lpstr>
      <vt:lpstr>Remember the maine, to hell with spain!</vt:lpstr>
      <vt:lpstr>TR and the Rough Riders</vt:lpstr>
      <vt:lpstr>Meanwhile, across the pacific…</vt:lpstr>
      <vt:lpstr>PowerPoint Presentation</vt:lpstr>
      <vt:lpstr>A global ‘age of empire’</vt:lpstr>
      <vt:lpstr>WhAT NEXT? A colonial united states?</vt:lpstr>
      <vt:lpstr>What next in the Philippines?</vt:lpstr>
      <vt:lpstr>The “white man’s burden” and imperial rationalization</vt:lpstr>
      <vt:lpstr>PowerPoint Presentation</vt:lpstr>
      <vt:lpstr>Varieties of US anti-imperialism</vt:lpstr>
      <vt:lpstr>PowerPoint Presentation</vt:lpstr>
      <vt:lpstr>PowerPoint Presentation</vt:lpstr>
      <vt:lpstr>IMPERIAL VARIEGATION</vt:lpstr>
      <vt:lpstr>“Indirect” dominance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Expansion Overseas</dc:title>
  <dc:creator>Susan Carruthers</dc:creator>
  <cp:lastModifiedBy>Susan Carruthers</cp:lastModifiedBy>
  <cp:revision>48</cp:revision>
  <dcterms:created xsi:type="dcterms:W3CDTF">2018-01-13T12:26:22Z</dcterms:created>
  <dcterms:modified xsi:type="dcterms:W3CDTF">2019-04-26T12:55:22Z</dcterms:modified>
</cp:coreProperties>
</file>