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07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611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08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67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97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99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85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8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286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491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669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76D9C-E29F-3E43-8670-785DFACCA5C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934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7001"/>
            <a:ext cx="7772400" cy="347345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Empire &amp; Aftermath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The British Occupation of Egypt:</a:t>
            </a:r>
            <a:br>
              <a:rPr lang="en-US" sz="4000" dirty="0" smtClean="0"/>
            </a:br>
            <a:r>
              <a:rPr lang="en-US" sz="4000" dirty="0" smtClean="0"/>
              <a:t>Sovereign Default and Technocratic Imperialism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 E. Baldwin</a:t>
            </a:r>
          </a:p>
        </p:txBody>
      </p:sp>
    </p:spTree>
    <p:extLst>
      <p:ext uri="{BB962C8B-B14F-4D97-AF65-F5344CB8AC3E}">
        <p14:creationId xmlns:p14="http://schemas.microsoft.com/office/powerpoint/2010/main" val="10691604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00px-Egypt_under_Muhammad_Ali_Dynasty_map_en.s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60851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6994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Reforms of </a:t>
            </a:r>
            <a:r>
              <a:rPr lang="en-US" dirty="0" err="1" smtClean="0"/>
              <a:t>Mehmed</a:t>
            </a:r>
            <a:r>
              <a:rPr lang="en-US" dirty="0" smtClean="0"/>
              <a:t> Ali and his descendants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Modernized, conscription-based army.</a:t>
            </a:r>
          </a:p>
          <a:p>
            <a:r>
              <a:rPr lang="en-US" dirty="0" smtClean="0"/>
              <a:t>Centralized government: modern bureaucracy in Cairo.</a:t>
            </a:r>
          </a:p>
          <a:p>
            <a:r>
              <a:rPr lang="en-US" dirty="0" smtClean="0"/>
              <a:t>New hospitals and medical schools using modern western medicine.</a:t>
            </a:r>
          </a:p>
          <a:p>
            <a:r>
              <a:rPr lang="en-US" dirty="0" smtClean="0"/>
              <a:t>Law reform: hybrid Islamic/French legal system.</a:t>
            </a:r>
          </a:p>
          <a:p>
            <a:r>
              <a:rPr lang="en-US" dirty="0" smtClean="0"/>
              <a:t>Transformation of agriculture, prioritization of cash export crops cotton and sugar.</a:t>
            </a:r>
          </a:p>
          <a:p>
            <a:r>
              <a:rPr lang="en-US" dirty="0" smtClean="0"/>
              <a:t>New city centers in Cairo and Alexandria with modern amenities and Parisian architecture.</a:t>
            </a:r>
          </a:p>
          <a:p>
            <a:r>
              <a:rPr lang="en-US" dirty="0" smtClean="0"/>
              <a:t>Infrastructure: improved irrigation, paved roads, bridges, railway, telegraph, Suez canal.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8721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Egyptian government borrowing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Khedive </a:t>
            </a:r>
            <a:r>
              <a:rPr lang="en-US" dirty="0" err="1" smtClean="0"/>
              <a:t>Saʿid</a:t>
            </a:r>
            <a:r>
              <a:rPr lang="en-US" dirty="0" smtClean="0"/>
              <a:t> Pasha begins borrowing from foreign lenders on his own account in late 1850s.</a:t>
            </a:r>
          </a:p>
          <a:p>
            <a:r>
              <a:rPr lang="en-US" dirty="0" smtClean="0"/>
              <a:t>First Egyptian government bond issued in 1862.</a:t>
            </a:r>
          </a:p>
          <a:p>
            <a:r>
              <a:rPr lang="en-US" dirty="0" smtClean="0"/>
              <a:t>Several more bonds issued in 1860s, listed on Paris and London stock exchanges.</a:t>
            </a:r>
          </a:p>
          <a:p>
            <a:r>
              <a:rPr lang="en-US" dirty="0" smtClean="0"/>
              <a:t>Real interest rates high: between 7.5% and 10%.</a:t>
            </a:r>
          </a:p>
          <a:p>
            <a:r>
              <a:rPr lang="en-US" dirty="0" smtClean="0"/>
              <a:t>Domestic borrowing: landowners given discount for paying several years’ taxes in advance.</a:t>
            </a:r>
          </a:p>
          <a:p>
            <a:r>
              <a:rPr lang="en-US" dirty="0" smtClean="0"/>
              <a:t>Credit crunch in 1875, after Ottoman government defaults.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521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 financial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Egypt defaults in 1876 and is pressured by creditors into accepting significant external interference in financial affairs.</a:t>
            </a:r>
          </a:p>
          <a:p>
            <a:r>
              <a:rPr lang="en-US" i="1" dirty="0" err="1" smtClean="0"/>
              <a:t>Caisse</a:t>
            </a:r>
            <a:r>
              <a:rPr lang="en-US" i="1" dirty="0" smtClean="0"/>
              <a:t> de la </a:t>
            </a:r>
            <a:r>
              <a:rPr lang="en-US" i="1" dirty="0" err="1" smtClean="0"/>
              <a:t>dette</a:t>
            </a:r>
            <a:r>
              <a:rPr lang="en-US" i="1" dirty="0" smtClean="0"/>
              <a:t> </a:t>
            </a:r>
            <a:r>
              <a:rPr lang="en-US" i="1" dirty="0" err="1" smtClean="0"/>
              <a:t>publique</a:t>
            </a:r>
            <a:r>
              <a:rPr lang="en-US" dirty="0" smtClean="0"/>
              <a:t>: British, French, Italian, Austrian and Russian directors.</a:t>
            </a:r>
          </a:p>
          <a:p>
            <a:r>
              <a:rPr lang="en-US" dirty="0" smtClean="0"/>
              <a:t>Managed specific revenue streams, collecting taxes and directing them to bond repayments.</a:t>
            </a:r>
          </a:p>
          <a:p>
            <a:r>
              <a:rPr lang="en-US" dirty="0" smtClean="0"/>
              <a:t>Egyptian government needed permission of </a:t>
            </a:r>
            <a:r>
              <a:rPr lang="en-US" i="1" dirty="0" err="1" smtClean="0"/>
              <a:t>Caisse</a:t>
            </a:r>
            <a:r>
              <a:rPr lang="en-US" dirty="0" smtClean="0"/>
              <a:t> to spend remaining revenue.</a:t>
            </a:r>
          </a:p>
          <a:p>
            <a:r>
              <a:rPr lang="en-US" dirty="0" smtClean="0"/>
              <a:t>Briton appointed Minister of Finance and Frenchman appointed Minister of Public Works.</a:t>
            </a:r>
          </a:p>
          <a:p>
            <a:r>
              <a:rPr lang="en-US" dirty="0" smtClean="0"/>
              <a:t>Ottomans depose Ismail Pasha in favor of his more compliant son </a:t>
            </a:r>
            <a:r>
              <a:rPr lang="en-US" dirty="0" err="1" smtClean="0"/>
              <a:t>Tawfiq</a:t>
            </a:r>
            <a:r>
              <a:rPr lang="en-US" dirty="0" smtClean="0"/>
              <a:t> Pasha.</a:t>
            </a:r>
          </a:p>
        </p:txBody>
      </p:sp>
    </p:spTree>
    <p:extLst>
      <p:ext uri="{BB962C8B-B14F-4D97-AF65-F5344CB8AC3E}">
        <p14:creationId xmlns:p14="http://schemas.microsoft.com/office/powerpoint/2010/main" val="37103332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British occupation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Nationalist revolt against government of </a:t>
            </a:r>
            <a:r>
              <a:rPr lang="en-US" dirty="0" err="1" smtClean="0"/>
              <a:t>Tawfiq</a:t>
            </a:r>
            <a:r>
              <a:rPr lang="en-US" dirty="0" smtClean="0"/>
              <a:t> Pasha in 1882, led by army officer Ahmed ‘</a:t>
            </a:r>
            <a:r>
              <a:rPr lang="en-US" dirty="0" err="1" smtClean="0"/>
              <a:t>Urabi</a:t>
            </a:r>
            <a:r>
              <a:rPr lang="en-US" dirty="0" smtClean="0"/>
              <a:t>.</a:t>
            </a:r>
          </a:p>
          <a:p>
            <a:r>
              <a:rPr lang="en-US" dirty="0" smtClean="0"/>
              <a:t>Britain invades and occupies Egypt in order to restore </a:t>
            </a:r>
            <a:r>
              <a:rPr lang="en-US" dirty="0" err="1" smtClean="0"/>
              <a:t>Tawfiq</a:t>
            </a:r>
            <a:r>
              <a:rPr lang="en-US" dirty="0" smtClean="0"/>
              <a:t> Pasha and protect European communities; ‘</a:t>
            </a:r>
            <a:r>
              <a:rPr lang="en-US" dirty="0" err="1" smtClean="0"/>
              <a:t>Urabi</a:t>
            </a:r>
            <a:r>
              <a:rPr lang="en-US" dirty="0" smtClean="0"/>
              <a:t> exiled.</a:t>
            </a:r>
          </a:p>
          <a:p>
            <a:r>
              <a:rPr lang="en-US" dirty="0" smtClean="0"/>
              <a:t>Occupation problematic within European diplomacy: principle of Ottoman territorial sovereignty was championed by Britain.</a:t>
            </a:r>
          </a:p>
          <a:p>
            <a:r>
              <a:rPr lang="en-US" dirty="0" smtClean="0"/>
              <a:t>Egypt not formally annexed until 1914; before this power wielded by British consul-general, backed by occupying army.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3123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Lord Cromer</a:t>
            </a:r>
            <a:endParaRPr lang="en-US" dirty="0"/>
          </a:p>
        </p:txBody>
      </p:sp>
      <p:pic>
        <p:nvPicPr>
          <p:cNvPr id="4" name="Content Placeholder 3" descr="lord crome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9479" r="-894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376719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Lord Cromer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Evelyn Baring, 1</a:t>
            </a:r>
            <a:r>
              <a:rPr lang="en-US" baseline="30000" dirty="0" smtClean="0"/>
              <a:t>st</a:t>
            </a:r>
            <a:r>
              <a:rPr lang="en-US" dirty="0" smtClean="0"/>
              <a:t> Earl of Cromer, member of the Baring banking dynasty</a:t>
            </a:r>
          </a:p>
          <a:p>
            <a:r>
              <a:rPr lang="en-US" dirty="0" smtClean="0"/>
              <a:t>Educated at Royal Military Academy, served in army in Corfu and Malta</a:t>
            </a:r>
          </a:p>
          <a:p>
            <a:r>
              <a:rPr lang="en-US" dirty="0" smtClean="0"/>
              <a:t>Private secretary to the viceroy in India, 1872-76; Indian experience forms his attitude to British imperial rule</a:t>
            </a:r>
          </a:p>
          <a:p>
            <a:r>
              <a:rPr lang="en-US" dirty="0" smtClean="0"/>
              <a:t>No sympathy for local autonomy or for educational development; believed firm rule by benevolent British ruling class was best for Britain and for colonies</a:t>
            </a:r>
          </a:p>
          <a:p>
            <a:r>
              <a:rPr lang="en-US" dirty="0" smtClean="0"/>
              <a:t>Served in Egypt as Controller-General of Finance Ministry 1879-80</a:t>
            </a:r>
          </a:p>
          <a:p>
            <a:r>
              <a:rPr lang="en-US" dirty="0" smtClean="0"/>
              <a:t>Returns to Egypt in 1883 to become consul-general, serves until 1906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2148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British policy in Egypt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500" dirty="0" smtClean="0"/>
              <a:t>Focus on fiscal reform and infrastructural development</a:t>
            </a:r>
          </a:p>
          <a:p>
            <a:r>
              <a:rPr lang="en-US" sz="2500" dirty="0" smtClean="0"/>
              <a:t>Cromer increases revenues and halves the proportion of revenue spent on debt servicing during his tenure</a:t>
            </a:r>
          </a:p>
          <a:p>
            <a:r>
              <a:rPr lang="en-US" sz="2500" dirty="0" smtClean="0"/>
              <a:t>Improvements to irrigation such as Nile barrage at Cairo and Aswan dam greatly increase agricultural yields</a:t>
            </a:r>
          </a:p>
          <a:p>
            <a:r>
              <a:rPr lang="en-US" sz="2500" dirty="0" smtClean="0"/>
              <a:t>Benefits flow primarily to large landowners</a:t>
            </a:r>
          </a:p>
          <a:p>
            <a:r>
              <a:rPr lang="en-US" sz="2500" dirty="0" smtClean="0"/>
              <a:t>Egyptian economy friendly to foreign capital</a:t>
            </a:r>
          </a:p>
          <a:p>
            <a:r>
              <a:rPr lang="en-US" sz="2500" dirty="0" smtClean="0"/>
              <a:t>Banks and large </a:t>
            </a:r>
            <a:r>
              <a:rPr lang="en-US" sz="2500" smtClean="0"/>
              <a:t>industrial companies have </a:t>
            </a:r>
            <a:r>
              <a:rPr lang="en-US" sz="2500" dirty="0" smtClean="0"/>
              <a:t>large foreign shareholdings; again benefits from economic development unequally distributed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695731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Different forms of imperial domination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Military occupation</a:t>
            </a:r>
          </a:p>
          <a:p>
            <a:r>
              <a:rPr lang="en-US" dirty="0" smtClean="0"/>
              <a:t>Direct rule</a:t>
            </a:r>
          </a:p>
          <a:p>
            <a:r>
              <a:rPr lang="en-US" dirty="0" smtClean="0"/>
              <a:t>Client states</a:t>
            </a:r>
          </a:p>
          <a:p>
            <a:r>
              <a:rPr lang="en-US" dirty="0" smtClean="0"/>
              <a:t>Cultural dominance: westernization</a:t>
            </a:r>
          </a:p>
          <a:p>
            <a:r>
              <a:rPr lang="en-US" dirty="0" smtClean="0"/>
              <a:t>Economic dominance: </a:t>
            </a:r>
            <a:r>
              <a:rPr lang="en-US" dirty="0" err="1" smtClean="0"/>
              <a:t>peripheralization</a:t>
            </a:r>
            <a:endParaRPr lang="en-US" dirty="0" smtClean="0"/>
          </a:p>
          <a:p>
            <a:r>
              <a:rPr lang="en-US" dirty="0" smtClean="0"/>
              <a:t>Debt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99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00s 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235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 under Ottoman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Ottomans conquered </a:t>
            </a:r>
            <a:r>
              <a:rPr lang="en-US" dirty="0" err="1" smtClean="0"/>
              <a:t>Mamluk</a:t>
            </a:r>
            <a:r>
              <a:rPr lang="en-US" dirty="0" smtClean="0"/>
              <a:t> Sultanate, including Egypt, Syria and Hejaz, in 1517.</a:t>
            </a:r>
          </a:p>
          <a:p>
            <a:r>
              <a:rPr lang="en-US" dirty="0" smtClean="0"/>
              <a:t>Agriculturally rich: the empire’s breadbasket.</a:t>
            </a:r>
          </a:p>
          <a:p>
            <a:r>
              <a:rPr lang="en-US" dirty="0" smtClean="0"/>
              <a:t>On trade routes: coffee, spices, African slaves.</a:t>
            </a:r>
          </a:p>
          <a:p>
            <a:r>
              <a:rPr lang="en-US" dirty="0" smtClean="0"/>
              <a:t>Strategic position: access to Yemen and Muslim holy cities, control of pilgrimage.</a:t>
            </a:r>
          </a:p>
          <a:p>
            <a:r>
              <a:rPr lang="en-US" dirty="0" smtClean="0"/>
              <a:t>Wealthy and restive Egyptian elite often difficult to control.</a:t>
            </a:r>
          </a:p>
          <a:p>
            <a:r>
              <a:rPr lang="en-US" dirty="0" smtClean="0"/>
              <a:t>France invades and occupies Egypt in 1798; Ottomans expel French in 1802 but rely on British assistance.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870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iver ni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400" y="444500"/>
            <a:ext cx="3251200" cy="595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498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 under Ottoman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Ottomans conquered </a:t>
            </a:r>
            <a:r>
              <a:rPr lang="en-US" dirty="0" err="1" smtClean="0"/>
              <a:t>Mamluk</a:t>
            </a:r>
            <a:r>
              <a:rPr lang="en-US" dirty="0" smtClean="0"/>
              <a:t> Sultanate, including Egypt, Syria and Hejaz, in 1517.</a:t>
            </a:r>
          </a:p>
          <a:p>
            <a:r>
              <a:rPr lang="en-US" dirty="0" smtClean="0"/>
              <a:t>Agriculturally rich: the empire’s breadbasket.</a:t>
            </a:r>
          </a:p>
          <a:p>
            <a:r>
              <a:rPr lang="en-US" dirty="0" smtClean="0"/>
              <a:t>On trade routes: coffee, spices, African slaves.</a:t>
            </a:r>
          </a:p>
          <a:p>
            <a:r>
              <a:rPr lang="en-US" dirty="0" smtClean="0"/>
              <a:t>Strategic position: access to Yemen and Muslim holy cities, control of pilgrimage.</a:t>
            </a:r>
          </a:p>
          <a:p>
            <a:r>
              <a:rPr lang="en-US" dirty="0" smtClean="0"/>
              <a:t>Wealthy and restive Egyptian elite often difficult to control.</a:t>
            </a:r>
          </a:p>
          <a:p>
            <a:r>
              <a:rPr lang="en-US" dirty="0" smtClean="0"/>
              <a:t>France invades and occupies Egypt in 1798; Ottomans expel French in 1802 but rely on British assistance.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66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ttoman_Empire_Map_1359-185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300"/>
            <a:ext cx="9144000" cy="6103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42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 under Ottoman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Ottomans conquered </a:t>
            </a:r>
            <a:r>
              <a:rPr lang="en-US" dirty="0" err="1" smtClean="0"/>
              <a:t>Mamluk</a:t>
            </a:r>
            <a:r>
              <a:rPr lang="en-US" dirty="0" smtClean="0"/>
              <a:t> Sultanate, including Egypt, Syria and Hejaz, in 1517.</a:t>
            </a:r>
          </a:p>
          <a:p>
            <a:r>
              <a:rPr lang="en-US" dirty="0" smtClean="0"/>
              <a:t>Agriculturally rich: the empire’s breadbasket.</a:t>
            </a:r>
          </a:p>
          <a:p>
            <a:r>
              <a:rPr lang="en-US" dirty="0" smtClean="0"/>
              <a:t>On trade routes: coffee, spices, African slaves.</a:t>
            </a:r>
          </a:p>
          <a:p>
            <a:r>
              <a:rPr lang="en-US" dirty="0" smtClean="0"/>
              <a:t>Strategic position: access to Yemen and Muslim holy cities, control of pilgrimage.</a:t>
            </a:r>
          </a:p>
          <a:p>
            <a:r>
              <a:rPr lang="en-US" dirty="0" smtClean="0"/>
              <a:t>Wealthy and restive Egyptian elite often difficult to control.</a:t>
            </a:r>
          </a:p>
          <a:p>
            <a:r>
              <a:rPr lang="en-US" dirty="0" smtClean="0"/>
              <a:t>France invades and occupies Egypt in 1798; Ottomans expel French in 1802 but rely on British assistance.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22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Mehmed</a:t>
            </a:r>
            <a:r>
              <a:rPr lang="en-US" sz="3600" dirty="0" smtClean="0"/>
              <a:t> Ali</a:t>
            </a:r>
            <a:endParaRPr lang="en-US" sz="3600" dirty="0"/>
          </a:p>
        </p:txBody>
      </p:sp>
      <p:pic>
        <p:nvPicPr>
          <p:cNvPr id="4" name="Content Placeholder 3" descr="mehmed ali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25" r="-12225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Ottoman-Albanian military commander.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Took part in Ottoman campaign against French in Egypt.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Appointed governor of Egypt in 1805.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Modernizes Egyptian government, creates reformed army, increases revenues.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2024012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307</TotalTime>
  <Words>798</Words>
  <Application>Microsoft Office PowerPoint</Application>
  <PresentationFormat>On-screen Show (4:3)</PresentationFormat>
  <Paragraphs>77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Cambria</vt:lpstr>
      <vt:lpstr>Default Theme</vt:lpstr>
      <vt:lpstr>Empire &amp; Aftermath  The British Occupation of Egypt: Sovereign Default and Technocratic Imperialism</vt:lpstr>
      <vt:lpstr>Different forms of imperial domination</vt:lpstr>
      <vt:lpstr>PowerPoint Presentation</vt:lpstr>
      <vt:lpstr>Egypt under Ottoman rule</vt:lpstr>
      <vt:lpstr>PowerPoint Presentation</vt:lpstr>
      <vt:lpstr>Egypt under Ottoman rule</vt:lpstr>
      <vt:lpstr>PowerPoint Presentation</vt:lpstr>
      <vt:lpstr>Egypt under Ottoman rule</vt:lpstr>
      <vt:lpstr>Mehmed Ali</vt:lpstr>
      <vt:lpstr>PowerPoint Presentation</vt:lpstr>
      <vt:lpstr>Reforms of Mehmed Ali and his descendants</vt:lpstr>
      <vt:lpstr>Egyptian government borrowing</vt:lpstr>
      <vt:lpstr>International financial control</vt:lpstr>
      <vt:lpstr>British occupation</vt:lpstr>
      <vt:lpstr>Lord Cromer</vt:lpstr>
      <vt:lpstr>Lord Cromer</vt:lpstr>
      <vt:lpstr>British policy in Egypt </vt:lpstr>
    </vt:vector>
  </TitlesOfParts>
  <Company>Queen Mary University of London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Empire &amp; Aftermath  The British Occupation of Egypt: Sovereign Default and Technocratic Imperialism</dc:title>
  <dc:creator>James Baldwin</dc:creator>
  <cp:lastModifiedBy>Andrew Jones</cp:lastModifiedBy>
  <cp:revision>14</cp:revision>
  <dcterms:created xsi:type="dcterms:W3CDTF">2016-01-16T23:49:04Z</dcterms:created>
  <dcterms:modified xsi:type="dcterms:W3CDTF">2016-01-25T22:25:07Z</dcterms:modified>
</cp:coreProperties>
</file>