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4" r:id="rId6"/>
    <p:sldId id="260" r:id="rId7"/>
    <p:sldId id="258" r:id="rId8"/>
    <p:sldId id="261" r:id="rId9"/>
    <p:sldId id="262" r:id="rId10"/>
    <p:sldId id="263" r:id="rId11"/>
    <p:sldId id="259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84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82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8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587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64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27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26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322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88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00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034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F45B1-2283-440B-8B21-745C789178D8}" type="datetimeFigureOut">
              <a:rPr lang="en-GB" smtClean="0"/>
              <a:t>26/11/2017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FFA67-FE98-4B82-B1A7-95013B89A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22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Postcolonial India – I: 1947-1977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477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Non-Aligned Movement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802" y="2006788"/>
            <a:ext cx="4572396" cy="371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346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Crisis: The Indira Gandhi Years (1966-1977)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Personalized, authoritarian, populist style of rule emerging</a:t>
            </a:r>
          </a:p>
          <a:p>
            <a:r>
              <a:rPr lang="en-GB" dirty="0" smtClean="0"/>
              <a:t>Initial ‘left’ push: bank nationalization, etc. </a:t>
            </a:r>
          </a:p>
          <a:p>
            <a:r>
              <a:rPr lang="en-GB" dirty="0" smtClean="0"/>
              <a:t>Instability despite large electoral majorities: a) external shocks (economic crises, Bangladesh war), b) internal crises: broad popular movements against Indira Gandhi, labour unrest</a:t>
            </a:r>
          </a:p>
          <a:p>
            <a:r>
              <a:rPr lang="en-GB" dirty="0" smtClean="0"/>
              <a:t>Proclamation of Emergency (1975-77): first and to date only suspension of democracy in postcolonial Indian history.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409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Indira Gandhi addressing a rally</a:t>
            </a:r>
            <a:endParaRPr lang="en-GB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299" y="2104333"/>
            <a:ext cx="5267401" cy="351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291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Emergency (1975-77)</a:t>
            </a:r>
            <a:endParaRPr lang="en-GB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13" y="1600200"/>
            <a:ext cx="732537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331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Emergency: the state instructs its citizens</a:t>
            </a:r>
            <a:endParaRPr lang="en-GB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48" y="2549379"/>
            <a:ext cx="3328704" cy="262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503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Emergency: the state sterilizes its citizens</a:t>
            </a:r>
            <a:endParaRPr lang="en-GB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91" y="1601369"/>
            <a:ext cx="8047417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154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Emergency: the state evicts its citizens</a:t>
            </a:r>
            <a:endParaRPr lang="en-GB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58" y="1854375"/>
            <a:ext cx="7230483" cy="40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727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Recap: independent India till </a:t>
            </a:r>
            <a:r>
              <a:rPr lang="en-GB" dirty="0" smtClean="0"/>
              <a:t>1977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Single-party rule: till 1977, Congress under Nehru and Indira Gandhi utterly dominant</a:t>
            </a:r>
          </a:p>
          <a:p>
            <a:r>
              <a:rPr lang="en-GB" dirty="0" smtClean="0"/>
              <a:t>‘</a:t>
            </a:r>
            <a:r>
              <a:rPr lang="en-GB" dirty="0" err="1" smtClean="0"/>
              <a:t>Nehruvian</a:t>
            </a:r>
            <a:r>
              <a:rPr lang="en-GB" dirty="0" smtClean="0"/>
              <a:t> socialism’: state-led capitalist growth; strong presence of organized labour and Left; non-alignment; friendly relations with USSR, less so with USA</a:t>
            </a:r>
          </a:p>
          <a:p>
            <a:r>
              <a:rPr lang="en-GB" dirty="0" smtClean="0"/>
              <a:t>Secularism: commitment to non-discrimination on religious lines a key claim of the state</a:t>
            </a:r>
          </a:p>
          <a:p>
            <a:r>
              <a:rPr lang="en-GB" dirty="0" smtClean="0"/>
              <a:t>1977 onwards: significant shifts on </a:t>
            </a:r>
            <a:r>
              <a:rPr lang="en-GB" i="1" dirty="0" smtClean="0"/>
              <a:t>all </a:t>
            </a:r>
            <a:r>
              <a:rPr lang="en-GB" dirty="0" smtClean="0"/>
              <a:t>these fronts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889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shifts: 1977 - present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Deepening </a:t>
            </a:r>
            <a:r>
              <a:rPr lang="en-GB" dirty="0" smtClean="0"/>
              <a:t>of democracy</a:t>
            </a:r>
          </a:p>
          <a:p>
            <a:r>
              <a:rPr lang="en-GB" dirty="0" smtClean="0"/>
              <a:t>At the same time, </a:t>
            </a:r>
            <a:r>
              <a:rPr lang="en-GB" i="1" dirty="0" smtClean="0"/>
              <a:t>narrowing/hollowing-out </a:t>
            </a:r>
            <a:r>
              <a:rPr lang="en-GB" dirty="0" smtClean="0"/>
              <a:t>of democratic institutions. Democracy perceived to be in permanent crisis.</a:t>
            </a:r>
          </a:p>
          <a:p>
            <a:r>
              <a:rPr lang="en-GB" dirty="0" smtClean="0"/>
              <a:t>Economic reversals: ‘liberalization’ and ‘globalization’ of economy</a:t>
            </a:r>
          </a:p>
          <a:p>
            <a:r>
              <a:rPr lang="en-GB" dirty="0" smtClean="0"/>
              <a:t>India and the world: reversal of key doctrines and stances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158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The ‘deepening’ of democracy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Multi-party democracy effectively comes into being by end of 1970s: Congress no longer as secure. </a:t>
            </a:r>
          </a:p>
          <a:p>
            <a:r>
              <a:rPr lang="en-GB" dirty="0" smtClean="0"/>
              <a:t>Beneath this: assertion of rising peasant groups and claims to political power. Manifested in regional political parties.</a:t>
            </a:r>
          </a:p>
          <a:p>
            <a:r>
              <a:rPr lang="en-GB" dirty="0" smtClean="0"/>
              <a:t>Rise of lower-caste politics: Dalits and OBCs (Other Backward Classes/Castes)</a:t>
            </a:r>
          </a:p>
          <a:p>
            <a:r>
              <a:rPr lang="en-GB" dirty="0" smtClean="0"/>
              <a:t>Citizens’ movements; human rights groups. Mass social movements and ‘civil society’.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970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Colonial Inheritances/The Burdens of the Postcolonial State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Political and administrative integration: one nation, two or many? Partition: violence and troubled borders. Nation-</a:t>
            </a:r>
            <a:r>
              <a:rPr lang="en-GB" i="1" dirty="0" smtClean="0"/>
              <a:t>building </a:t>
            </a:r>
            <a:r>
              <a:rPr lang="en-GB" dirty="0" smtClean="0"/>
              <a:t>posing a set of problems which endure.</a:t>
            </a:r>
          </a:p>
          <a:p>
            <a:r>
              <a:rPr lang="en-GB" dirty="0" smtClean="0"/>
              <a:t>Form to be adopted by the new nation-states of South Asia, in the context of the </a:t>
            </a:r>
            <a:r>
              <a:rPr lang="en-GB" dirty="0" err="1" smtClean="0"/>
              <a:t>postwar</a:t>
            </a:r>
            <a:r>
              <a:rPr lang="en-GB" dirty="0" smtClean="0"/>
              <a:t> global order: capitalist or socialist? </a:t>
            </a:r>
          </a:p>
          <a:p>
            <a:r>
              <a:rPr lang="en-GB" dirty="0" smtClean="0"/>
              <a:t>Generalized social and political crisis at the time of Independence.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599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 At the same time: crises of democracy?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Growth of systematic political violence; money and muscle-power in elections; political elites repeatedly revealed as corrupt and venal</a:t>
            </a:r>
          </a:p>
          <a:p>
            <a:r>
              <a:rPr lang="en-GB" dirty="0" smtClean="0"/>
              <a:t>Rise of </a:t>
            </a:r>
            <a:r>
              <a:rPr lang="en-GB" i="1" dirty="0" smtClean="0"/>
              <a:t>communalism </a:t>
            </a:r>
            <a:r>
              <a:rPr lang="en-GB" dirty="0" smtClean="0"/>
              <a:t>(organized hatred and conflict between religious communities): most significantly, massive growth of Hindu Right. Communal </a:t>
            </a:r>
            <a:r>
              <a:rPr lang="en-GB" i="1" dirty="0" smtClean="0"/>
              <a:t>riots </a:t>
            </a:r>
            <a:r>
              <a:rPr lang="en-GB" dirty="0" smtClean="0"/>
              <a:t>becoming a major feature. Rise of BJP: secularism in crisis</a:t>
            </a:r>
          </a:p>
          <a:p>
            <a:r>
              <a:rPr lang="en-GB" dirty="0" smtClean="0"/>
              <a:t>Multiple and large-scale human rights violations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2051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2. At the same time: crises of democracy?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Growth of systematic political violence; money and muscle-power in elections; political elites repeatedly revealed as corrupt and venal</a:t>
            </a:r>
          </a:p>
          <a:p>
            <a:r>
              <a:rPr lang="en-GB" dirty="0" smtClean="0"/>
              <a:t>Rise of </a:t>
            </a:r>
            <a:r>
              <a:rPr lang="en-GB" i="1" dirty="0" smtClean="0"/>
              <a:t>communalism </a:t>
            </a:r>
            <a:r>
              <a:rPr lang="en-GB" dirty="0" smtClean="0"/>
              <a:t>(organized hatred and conflict between religious communities): most significantly, massive growth of Hindu Right. Communal </a:t>
            </a:r>
            <a:r>
              <a:rPr lang="en-GB" i="1" dirty="0" smtClean="0"/>
              <a:t>riots </a:t>
            </a:r>
            <a:r>
              <a:rPr lang="en-GB" dirty="0" smtClean="0"/>
              <a:t>becoming a major feature. Rise of BJP: secularism in crisis</a:t>
            </a:r>
          </a:p>
          <a:p>
            <a:r>
              <a:rPr lang="en-GB" dirty="0" smtClean="0"/>
              <a:t>Multiple and large-scale human rights violations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170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Economic transformations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Since 1991: New Economic Policy – ‘liberalization’ and ‘neoliberalism’: ascendancy of private capital</a:t>
            </a:r>
          </a:p>
          <a:p>
            <a:r>
              <a:rPr lang="en-GB" dirty="0" smtClean="0"/>
              <a:t>Earlier consensus on state-led industrialization, planning, strong public sector reversed. Liberalization of import-export policies, currency, capital flows, trade,  labour markets.</a:t>
            </a:r>
          </a:p>
          <a:p>
            <a:r>
              <a:rPr lang="en-GB" dirty="0" smtClean="0"/>
              <a:t>Similarities and differences with the collapse of both welfare capitalism (Western Europe, US) and state socialism (USSR, Eastern Europe, China, Vietnam)</a:t>
            </a:r>
          </a:p>
          <a:p>
            <a:r>
              <a:rPr lang="en-GB" dirty="0" smtClean="0"/>
              <a:t>Alongside economic growth, sharp rise of economic </a:t>
            </a:r>
            <a:r>
              <a:rPr lang="en-GB" i="1" dirty="0" smtClean="0"/>
              <a:t>inequality</a:t>
            </a:r>
            <a:r>
              <a:rPr lang="en-GB" dirty="0" smtClean="0"/>
              <a:t>. Persistence of mass poverty; sharp social conflicts.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81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India and the world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End of ‘non-alignment’ after end of Cold War: new closeness to US and Israel</a:t>
            </a:r>
          </a:p>
          <a:p>
            <a:r>
              <a:rPr lang="en-GB" dirty="0" smtClean="0"/>
              <a:t>Militarism and emphasis on militarized conceptions of national security</a:t>
            </a:r>
          </a:p>
          <a:p>
            <a:r>
              <a:rPr lang="en-GB" dirty="0" smtClean="0"/>
              <a:t>1998 nuclear tests: India’s role in triggering South Asian nuclear arms race</a:t>
            </a:r>
          </a:p>
          <a:p>
            <a:r>
              <a:rPr lang="en-GB" dirty="0" smtClean="0"/>
              <a:t>Sharpening conflicts on India’s borders: Kashmir and North-East; rise of terrorism, insurgency and counter-insurgency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43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Partition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23" y="1616611"/>
            <a:ext cx="6754953" cy="449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4534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Partition: refugee exodus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728" y="1842182"/>
            <a:ext cx="5718544" cy="4041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862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late 1940s in India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5781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82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general elections, 1951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08" y="1610514"/>
            <a:ext cx="5998984" cy="4505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938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Nehru era, 1947-1964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Strong emphasis placed on ‘socialism’ in the rhetoric of the new Indian state.</a:t>
            </a:r>
          </a:p>
          <a:p>
            <a:r>
              <a:rPr lang="en-GB" dirty="0" smtClean="0"/>
              <a:t>In practice: a state-led developmental capitalism. </a:t>
            </a:r>
          </a:p>
          <a:p>
            <a:r>
              <a:rPr lang="en-GB" dirty="0" smtClean="0"/>
              <a:t>Complicated by the social alliances the state rested on: enduring power of rural elites.</a:t>
            </a:r>
          </a:p>
          <a:p>
            <a:r>
              <a:rPr lang="en-GB" dirty="0" smtClean="0"/>
              <a:t>Politics: Congress governments, till 1970s, confronting an ‘empty right’ and an ‘overpopulated left’</a:t>
            </a:r>
          </a:p>
          <a:p>
            <a:r>
              <a:rPr lang="en-GB" dirty="0" smtClean="0"/>
              <a:t>Foreign policy: non-alignment; peaceful coexistence; ‘progressive’ and independent stances on world affairs. Crisis of China war (1962).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029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Nehru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045" y="1601369"/>
            <a:ext cx="5425910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605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299" y="1601369"/>
            <a:ext cx="5267401" cy="452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510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797</Words>
  <Application>Microsoft Office PowerPoint</Application>
  <PresentationFormat>On-screen Show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Postcolonial India – I: 1947-1977</vt:lpstr>
      <vt:lpstr>Colonial Inheritances/The Burdens of the Postcolonial State</vt:lpstr>
      <vt:lpstr>Partition</vt:lpstr>
      <vt:lpstr>Partition: refugee exodus</vt:lpstr>
      <vt:lpstr>The late 1940s in India</vt:lpstr>
      <vt:lpstr>The first general elections, 1951</vt:lpstr>
      <vt:lpstr>The Nehru era, 1947-1964</vt:lpstr>
      <vt:lpstr>Nehru</vt:lpstr>
      <vt:lpstr>PowerPoint Presentation</vt:lpstr>
      <vt:lpstr>Non-Aligned Movement</vt:lpstr>
      <vt:lpstr>Crisis: The Indira Gandhi Years (1966-1977)</vt:lpstr>
      <vt:lpstr>Indira Gandhi addressing a rally</vt:lpstr>
      <vt:lpstr>The Emergency (1975-77)</vt:lpstr>
      <vt:lpstr>The Emergency: the state instructs its citizens</vt:lpstr>
      <vt:lpstr>The Emergency: the state sterilizes its citizens</vt:lpstr>
      <vt:lpstr>The Emergency: the state evicts its citizens</vt:lpstr>
      <vt:lpstr>Recap: independent India till 1977</vt:lpstr>
      <vt:lpstr>Key shifts: 1977 - present</vt:lpstr>
      <vt:lpstr>1. The ‘deepening’ of democracy</vt:lpstr>
      <vt:lpstr>2. At the same time: crises of democracy?</vt:lpstr>
      <vt:lpstr>2. At the same time: crises of democracy?</vt:lpstr>
      <vt:lpstr>3. Economic transformations</vt:lpstr>
      <vt:lpstr>4. India and the world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Postcolonial India – I: 1947-1977</dc:title>
  <dc:creator>Warwick History Dept</dc:creator>
  <cp:lastModifiedBy>Warwick History Dept</cp:lastModifiedBy>
  <cp:revision>6</cp:revision>
  <dcterms:created xsi:type="dcterms:W3CDTF">2016-02-01T01:03:56Z</dcterms:created>
  <dcterms:modified xsi:type="dcterms:W3CDTF">2017-11-26T21:40:30Z</dcterms:modified>
</cp:coreProperties>
</file>