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sldIdLst>
    <p:sldId id="256" r:id="rId2"/>
    <p:sldId id="28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82" r:id="rId13"/>
    <p:sldId id="271" r:id="rId14"/>
    <p:sldId id="288" r:id="rId15"/>
    <p:sldId id="273" r:id="rId16"/>
    <p:sldId id="283" r:id="rId17"/>
    <p:sldId id="291" r:id="rId18"/>
    <p:sldId id="284" r:id="rId19"/>
    <p:sldId id="285" r:id="rId20"/>
    <p:sldId id="286" r:id="rId21"/>
    <p:sldId id="287" r:id="rId22"/>
    <p:sldId id="275" r:id="rId23"/>
    <p:sldId id="29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88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989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2079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164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7680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781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287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12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21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987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717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8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992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702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9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324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83026-BE38-4679-9FC6-BAEBCE9C9B84}" type="datetimeFigureOut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7880CB4-6A4A-4FD9-BA8F-4F0A0A2BA27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23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Imperialism &amp; Empire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Empire &amp; Aftermath</a:t>
            </a:r>
          </a:p>
          <a:p>
            <a:r>
              <a:rPr lang="en-GB" dirty="0" smtClean="0"/>
              <a:t>October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81" y="714127"/>
            <a:ext cx="12007719" cy="526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7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Economics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09817"/>
            <a:ext cx="8915400" cy="529693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Industrialisation and technical development in the West produced an insatiable demand for raw materials: Oil, Rubber, Timber, Cotton, Minerals, Metals, etc.</a:t>
            </a:r>
          </a:p>
          <a:p>
            <a:endParaRPr lang="en-GB" dirty="0"/>
          </a:p>
          <a:p>
            <a:r>
              <a:rPr lang="en-GB" dirty="0"/>
              <a:t>Mass consumption at home produced expanding market for foodstuffs produced across the globe: Sugar, Tea, Coffee, Cocoa, Fruits, Grain, Meat, etc.</a:t>
            </a:r>
          </a:p>
          <a:p>
            <a:endParaRPr lang="en-GB" dirty="0"/>
          </a:p>
          <a:p>
            <a:r>
              <a:rPr lang="en-GB" dirty="0" smtClean="0"/>
              <a:t>Transformation of </a:t>
            </a:r>
            <a:r>
              <a:rPr lang="en-GB" dirty="0"/>
              <a:t>non-Western world into complex of colonial and semi-colonial </a:t>
            </a:r>
            <a:r>
              <a:rPr lang="en-GB" dirty="0" smtClean="0"/>
              <a:t>territories. </a:t>
            </a:r>
            <a:r>
              <a:rPr lang="en-US" dirty="0" smtClean="0"/>
              <a:t>M</a:t>
            </a:r>
            <a:r>
              <a:rPr lang="en-US" dirty="0" smtClean="0"/>
              <a:t>any </a:t>
            </a:r>
            <a:r>
              <a:rPr lang="en-US" dirty="0"/>
              <a:t>evolved into </a:t>
            </a:r>
            <a:r>
              <a:rPr lang="en-US" dirty="0" err="1"/>
              <a:t>specialised</a:t>
            </a:r>
            <a:r>
              <a:rPr lang="en-US" dirty="0"/>
              <a:t> producers of products for export: Malaya (rubber); Brazil (coffee); Chile (nitrates); Uruguay (meat); Cuba (cigars)</a:t>
            </a:r>
          </a:p>
          <a:p>
            <a:endParaRPr lang="en-GB" dirty="0"/>
          </a:p>
          <a:p>
            <a:r>
              <a:rPr lang="en-GB" dirty="0"/>
              <a:t>Rise of more globalised economy - dense web of transactions, communications, movements, activity</a:t>
            </a:r>
          </a:p>
          <a:p>
            <a:endParaRPr lang="en-GB" dirty="0"/>
          </a:p>
          <a:p>
            <a:r>
              <a:rPr lang="en-GB" dirty="0"/>
              <a:t>Competition between imperial powers: resources, markets, power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‘I have yet to find a plausible explanation of modern imperialism (1880 to c.1960s) which convinces me that economics was not the prime motive’. </a:t>
            </a:r>
            <a:br>
              <a:rPr lang="en-GB" dirty="0" smtClean="0"/>
            </a:br>
            <a:r>
              <a:rPr lang="en-GB" sz="1500" dirty="0" smtClean="0"/>
              <a:t>Barbara Bush, </a:t>
            </a:r>
            <a:r>
              <a:rPr lang="en-GB" sz="1500" i="1" dirty="0" smtClean="0"/>
              <a:t>Imperialism &amp; Postcolonialism</a:t>
            </a:r>
            <a:r>
              <a:rPr lang="en-GB" sz="1500" dirty="0" smtClean="0"/>
              <a:t> (Harlow, 2006), p.21.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79729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275" y="642633"/>
            <a:ext cx="7867656" cy="54535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63114" y="6285470"/>
            <a:ext cx="7175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Map of British Empire, 1903: </a:t>
            </a:r>
            <a:r>
              <a:rPr lang="en-GB" dirty="0" smtClean="0">
                <a:solidFill>
                  <a:srgbClr val="FF0000"/>
                </a:solidFill>
              </a:rPr>
              <a:t>British colonies coloured red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1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Political &amp; Strategic motives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415481"/>
          </a:xfrm>
        </p:spPr>
        <p:txBody>
          <a:bodyPr>
            <a:normAutofit/>
          </a:bodyPr>
          <a:lstStyle/>
          <a:p>
            <a:r>
              <a:rPr lang="en-GB" dirty="0"/>
              <a:t>Should not separate economic motives from politics and strategic considerations.</a:t>
            </a:r>
          </a:p>
          <a:p>
            <a:endParaRPr lang="en-GB" dirty="0"/>
          </a:p>
          <a:p>
            <a:r>
              <a:rPr lang="en-GB" dirty="0"/>
              <a:t>Strategic element to spread of imperialism: Britain, India, Suez </a:t>
            </a:r>
            <a:r>
              <a:rPr lang="en-GB" dirty="0" smtClean="0"/>
              <a:t>Canal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Political importance of owning </a:t>
            </a:r>
            <a:r>
              <a:rPr lang="en-GB" dirty="0" smtClean="0"/>
              <a:t>colonies</a:t>
            </a:r>
          </a:p>
          <a:p>
            <a:endParaRPr lang="en-GB" dirty="0"/>
          </a:p>
          <a:p>
            <a:r>
              <a:rPr lang="en-GB" dirty="0"/>
              <a:t>Symbolic value of imperialism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622" y="3666427"/>
            <a:ext cx="4283675" cy="288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0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Nationalism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16906"/>
            <a:ext cx="8915400" cy="5099223"/>
          </a:xfrm>
        </p:spPr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Imperialism </a:t>
            </a:r>
            <a:r>
              <a:rPr lang="en-GB" dirty="0"/>
              <a:t>closely related to rise of </a:t>
            </a:r>
            <a:r>
              <a:rPr lang="en-GB" b="1" dirty="0"/>
              <a:t>nationalism</a:t>
            </a:r>
            <a:r>
              <a:rPr lang="en-GB" dirty="0"/>
              <a:t> in 19th </a:t>
            </a:r>
            <a:r>
              <a:rPr lang="en-GB" dirty="0" smtClean="0"/>
              <a:t>century: </a:t>
            </a:r>
            <a:r>
              <a:rPr lang="en-GB" i="1" dirty="0" smtClean="0"/>
              <a:t>the </a:t>
            </a:r>
            <a:r>
              <a:rPr lang="en-US" i="1" dirty="0" smtClean="0"/>
              <a:t>belief </a:t>
            </a:r>
            <a:r>
              <a:rPr lang="en-US" i="1" dirty="0"/>
              <a:t>or political ideology that involves an individual identifying with or becoming attached to one's nation</a:t>
            </a:r>
            <a:endParaRPr lang="en-GB" i="1" dirty="0" smtClean="0"/>
          </a:p>
          <a:p>
            <a:endParaRPr lang="en-GB" dirty="0"/>
          </a:p>
          <a:p>
            <a:r>
              <a:rPr lang="en-GB" dirty="0" smtClean="0"/>
              <a:t>Linked </a:t>
            </a:r>
            <a:r>
              <a:rPr lang="en-GB" dirty="0"/>
              <a:t>with industrialisation, urbanisation, growing power of state to project power overseas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US" dirty="0"/>
              <a:t>Nationalism and conflict within Europe made European states more aware of their competitors abroad, more inclined to stake out their claim.</a:t>
            </a:r>
            <a:endParaRPr lang="en-GB" dirty="0"/>
          </a:p>
          <a:p>
            <a:endParaRPr lang="en-GB" dirty="0"/>
          </a:p>
          <a:p>
            <a:r>
              <a:rPr lang="en-GB" dirty="0"/>
              <a:t>Nationalism reinforced competition between imperial powers, e.g. Scramble for Africa.</a:t>
            </a:r>
          </a:p>
          <a:p>
            <a:endParaRPr lang="en-GB" dirty="0"/>
          </a:p>
          <a:p>
            <a:r>
              <a:rPr lang="en-GB" dirty="0"/>
              <a:t>Social </a:t>
            </a:r>
            <a:r>
              <a:rPr lang="en-GB" dirty="0" smtClean="0"/>
              <a:t>Imperialism</a:t>
            </a:r>
          </a:p>
          <a:p>
            <a:endParaRPr lang="en-GB" dirty="0"/>
          </a:p>
          <a:p>
            <a:r>
              <a:rPr lang="en-GB" dirty="0" smtClean="0"/>
              <a:t>Responding to anti-colonial nationalism: more interventionist?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72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Ideology &amp; Culture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352" y="1383956"/>
            <a:ext cx="8943762" cy="547404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All </a:t>
            </a:r>
            <a:r>
              <a:rPr lang="en-GB" dirty="0"/>
              <a:t>empires justified and legitimised themselves through ideology - spreading a superior civilisation and promoting order over </a:t>
            </a:r>
            <a:r>
              <a:rPr lang="en-GB" dirty="0" smtClean="0"/>
              <a:t>disorder. Modern </a:t>
            </a:r>
            <a:r>
              <a:rPr lang="en-GB" dirty="0"/>
              <a:t>European empires depicted themselves as benevolent, humanitarian, morally righteous. </a:t>
            </a:r>
          </a:p>
          <a:p>
            <a:endParaRPr lang="en-GB" dirty="0"/>
          </a:p>
          <a:p>
            <a:r>
              <a:rPr lang="en-GB" b="1" dirty="0"/>
              <a:t>Civilising Mission</a:t>
            </a:r>
            <a:r>
              <a:rPr lang="en-GB" dirty="0"/>
              <a:t>: colonial subjects depicted as childlike, uncivilised, backwards, weak. Perceived material and moral superiority of European/Western civilisation. Firm belief in the irreconcilable difference or ‘otherness’ of subordinated people.</a:t>
            </a:r>
          </a:p>
          <a:p>
            <a:endParaRPr lang="en-GB" dirty="0"/>
          </a:p>
          <a:p>
            <a:r>
              <a:rPr lang="en-GB" dirty="0"/>
              <a:t>Imperial racism elaborated over 19th century </a:t>
            </a:r>
            <a:r>
              <a:rPr lang="en-GB" dirty="0" smtClean="0"/>
              <a:t>– connected </a:t>
            </a:r>
            <a:r>
              <a:rPr lang="en-GB" dirty="0"/>
              <a:t>to new ideas about scientific racism and Social Darwinism.</a:t>
            </a:r>
          </a:p>
          <a:p>
            <a:endParaRPr lang="en-GB" dirty="0"/>
          </a:p>
          <a:p>
            <a:r>
              <a:rPr lang="en-GB" dirty="0"/>
              <a:t>‘Racism is the psychology of imperialism, the spirit of empire, because racism supplies the element that makes for the righteousness of empire. Hence racism is not simply a by-product of empire but... part of the intestines of empire.’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J.N. </a:t>
            </a:r>
            <a:r>
              <a:rPr lang="en-GB" dirty="0" err="1" smtClean="0"/>
              <a:t>Pieterse</a:t>
            </a:r>
            <a:r>
              <a:rPr lang="en-GB" dirty="0"/>
              <a:t>, </a:t>
            </a:r>
            <a:r>
              <a:rPr lang="en-GB" i="1" dirty="0"/>
              <a:t>Empire and Emancipation; Power and Liberation on a World Scale</a:t>
            </a:r>
            <a:r>
              <a:rPr lang="en-GB" dirty="0"/>
              <a:t> (London, 1990), p.223.</a:t>
            </a:r>
          </a:p>
          <a:p>
            <a:endParaRPr lang="en-GB" dirty="0"/>
          </a:p>
          <a:p>
            <a:r>
              <a:rPr lang="en-GB" dirty="0"/>
              <a:t>Cultural logic of imperialism: view of non-Western world as genetically inferior. System of categorisation in which certain races, societies, cultures perceived as weak, primitive, barbaric, undeveloped.</a:t>
            </a:r>
          </a:p>
          <a:p>
            <a:endParaRPr lang="en-GB" dirty="0"/>
          </a:p>
          <a:p>
            <a:r>
              <a:rPr lang="en-GB" dirty="0"/>
              <a:t>Imperialism as much cultural/ideological as political/economic.</a:t>
            </a:r>
          </a:p>
        </p:txBody>
      </p:sp>
    </p:spTree>
    <p:extLst>
      <p:ext uri="{BB962C8B-B14F-4D97-AF65-F5344CB8AC3E}">
        <p14:creationId xmlns:p14="http://schemas.microsoft.com/office/powerpoint/2010/main" val="331831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678" y="685552"/>
            <a:ext cx="7835366" cy="52208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01677" y="5906412"/>
            <a:ext cx="7717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Petrus Campus, Dutch anatomist, created this illustration of </a:t>
            </a:r>
            <a:r>
              <a:rPr lang="en-GB" sz="1400" dirty="0" smtClean="0"/>
              <a:t>‘facial angles’ </a:t>
            </a:r>
            <a:r>
              <a:rPr lang="en-GB" sz="1400" dirty="0"/>
              <a:t>in the late 18th </a:t>
            </a:r>
            <a:r>
              <a:rPr lang="en-GB" sz="1400" dirty="0" smtClean="0"/>
              <a:t>century.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300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81" y="714127"/>
            <a:ext cx="12007719" cy="526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52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81" y="714127"/>
            <a:ext cx="12007719" cy="526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7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32" y="705889"/>
            <a:ext cx="12010768" cy="526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3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Empires in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66335"/>
            <a:ext cx="8915400" cy="524750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Large </a:t>
            </a:r>
            <a:r>
              <a:rPr lang="en-GB" dirty="0"/>
              <a:t>territories that control millions of people, </a:t>
            </a:r>
            <a:r>
              <a:rPr lang="en-GB" dirty="0" smtClean="0"/>
              <a:t>and have </a:t>
            </a:r>
            <a:r>
              <a:rPr lang="en-GB" dirty="0"/>
              <a:t>common internal characteristics: management of diverse peoples to exploit resources; communication and transport systems organised to serve the priorities of the imperial centre (metropolis); an imperial project that imposed unity throughout the </a:t>
            </a:r>
            <a:r>
              <a:rPr lang="en-GB" dirty="0" smtClean="0"/>
              <a:t>system </a:t>
            </a:r>
            <a:r>
              <a:rPr lang="en-GB" i="1" dirty="0" smtClean="0"/>
              <a:t>(Barbara Bush)</a:t>
            </a:r>
            <a:endParaRPr lang="en-GB" i="1" dirty="0"/>
          </a:p>
          <a:p>
            <a:endParaRPr lang="en-GB" dirty="0"/>
          </a:p>
          <a:p>
            <a:r>
              <a:rPr lang="en-GB" dirty="0" smtClean="0"/>
              <a:t>Empire </a:t>
            </a:r>
            <a:r>
              <a:rPr lang="en-GB" dirty="0"/>
              <a:t>was/is about power through territorial expansion, for material gains and to secure hegemony over vast, subordinated areas</a:t>
            </a:r>
          </a:p>
          <a:p>
            <a:endParaRPr lang="en-GB" dirty="0"/>
          </a:p>
          <a:p>
            <a:r>
              <a:rPr lang="en-GB" dirty="0" smtClean="0"/>
              <a:t>Empires </a:t>
            </a:r>
            <a:r>
              <a:rPr lang="en-GB" dirty="0"/>
              <a:t>tend to justify and legitimise themselves through ideology</a:t>
            </a:r>
          </a:p>
          <a:p>
            <a:endParaRPr lang="en-GB" dirty="0"/>
          </a:p>
          <a:p>
            <a:r>
              <a:rPr lang="en-GB" dirty="0" smtClean="0"/>
              <a:t>Long </a:t>
            </a:r>
            <a:r>
              <a:rPr lang="en-GB" dirty="0"/>
              <a:t>history of Empires in recorded history, e.g. Roman </a:t>
            </a:r>
            <a:r>
              <a:rPr lang="en-GB" dirty="0" smtClean="0"/>
              <a:t>Empire; </a:t>
            </a:r>
            <a:r>
              <a:rPr lang="en-GB" dirty="0"/>
              <a:t>Byzantine Empire; Islamic </a:t>
            </a:r>
            <a:r>
              <a:rPr lang="en-GB" dirty="0" smtClean="0"/>
              <a:t>Caliphates; Mongol Empire; </a:t>
            </a:r>
            <a:r>
              <a:rPr lang="en-GB" dirty="0"/>
              <a:t>Mughal Empire of North India; Ottoman Empire; </a:t>
            </a:r>
            <a:r>
              <a:rPr lang="en-GB" dirty="0" smtClean="0"/>
              <a:t>Chinese </a:t>
            </a:r>
            <a:r>
              <a:rPr lang="en-GB" dirty="0"/>
              <a:t>Empire</a:t>
            </a:r>
          </a:p>
          <a:p>
            <a:endParaRPr lang="en-GB" dirty="0"/>
          </a:p>
          <a:p>
            <a:r>
              <a:rPr lang="en-GB" dirty="0" smtClean="0"/>
              <a:t>Rise </a:t>
            </a:r>
            <a:r>
              <a:rPr lang="en-GB" dirty="0"/>
              <a:t>of modern European empires after </a:t>
            </a:r>
            <a:r>
              <a:rPr lang="en-GB" dirty="0" smtClean="0"/>
              <a:t>1492. How and why?</a:t>
            </a:r>
          </a:p>
        </p:txBody>
      </p:sp>
    </p:spTree>
    <p:extLst>
      <p:ext uri="{BB962C8B-B14F-4D97-AF65-F5344CB8AC3E}">
        <p14:creationId xmlns:p14="http://schemas.microsoft.com/office/powerpoint/2010/main" val="268148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33" y="714127"/>
            <a:ext cx="12010767" cy="526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9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81" y="714126"/>
            <a:ext cx="12007719" cy="526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4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Conclusion: The </a:t>
            </a:r>
            <a:r>
              <a:rPr lang="en-GB" dirty="0" smtClean="0"/>
              <a:t>Aftermath of Empire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33383"/>
            <a:ext cx="8915400" cy="5107459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World Wars and Great Depression shook structures of world imperialism in first half of twentieth century</a:t>
            </a:r>
          </a:p>
          <a:p>
            <a:endParaRPr lang="en-GB" dirty="0"/>
          </a:p>
          <a:p>
            <a:r>
              <a:rPr lang="en-GB" dirty="0"/>
              <a:t>Age of Empire formally over by the end of the 1960s. But what is the 'aftermath'?</a:t>
            </a:r>
          </a:p>
          <a:p>
            <a:endParaRPr lang="en-GB" dirty="0"/>
          </a:p>
          <a:p>
            <a:r>
              <a:rPr lang="en-GB" dirty="0"/>
              <a:t>Rise of newly independent ‘Third World’ after 1960s: changed composition of UN, lobbied for greater opportunities and participation. But have forms of manipulation and exploitation continued in new forms and under new </a:t>
            </a:r>
            <a:r>
              <a:rPr lang="en-GB" dirty="0" smtClean="0"/>
              <a:t>names?</a:t>
            </a:r>
            <a:endParaRPr lang="en-GB" dirty="0"/>
          </a:p>
          <a:p>
            <a:endParaRPr lang="en-GB" dirty="0"/>
          </a:p>
          <a:p>
            <a:r>
              <a:rPr lang="en-GB" b="1" dirty="0" smtClean="0"/>
              <a:t>Neo-colonialism</a:t>
            </a:r>
            <a:r>
              <a:rPr lang="en-GB" dirty="0" smtClean="0"/>
              <a:t>: global </a:t>
            </a:r>
            <a:r>
              <a:rPr lang="en-GB" dirty="0"/>
              <a:t>capitalism; widening inequality; global media; rise of </a:t>
            </a:r>
            <a:r>
              <a:rPr lang="en-GB" dirty="0" smtClean="0"/>
              <a:t>MNCs</a:t>
            </a:r>
            <a:endParaRPr lang="en-GB" dirty="0"/>
          </a:p>
          <a:p>
            <a:endParaRPr lang="en-GB" dirty="0"/>
          </a:p>
          <a:p>
            <a:r>
              <a:rPr lang="en-GB" dirty="0"/>
              <a:t>Accelerating pace of globalisation - force for good, or new form of imperialism?</a:t>
            </a:r>
          </a:p>
          <a:p>
            <a:endParaRPr lang="en-GB" dirty="0"/>
          </a:p>
          <a:p>
            <a:r>
              <a:rPr lang="en-GB" dirty="0"/>
              <a:t>Echoes </a:t>
            </a:r>
            <a:r>
              <a:rPr lang="en-GB" dirty="0" smtClean="0"/>
              <a:t>and legacies of </a:t>
            </a:r>
            <a:r>
              <a:rPr lang="en-GB" dirty="0"/>
              <a:t>Empire at home?</a:t>
            </a:r>
          </a:p>
        </p:txBody>
      </p:sp>
    </p:spTree>
    <p:extLst>
      <p:ext uri="{BB962C8B-B14F-4D97-AF65-F5344CB8AC3E}">
        <p14:creationId xmlns:p14="http://schemas.microsoft.com/office/powerpoint/2010/main" val="393689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Afterword: Postcolonialism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74574"/>
            <a:ext cx="8915400" cy="5296930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 smtClean="0"/>
              <a:t>Academic </a:t>
            </a:r>
            <a:r>
              <a:rPr lang="en-GB" b="1" dirty="0"/>
              <a:t>discipline</a:t>
            </a:r>
            <a:r>
              <a:rPr lang="en-GB" dirty="0"/>
              <a:t>: set of intellectual methods that analyse, explain, respond to cultural legacies of colonialism and imperialism</a:t>
            </a:r>
          </a:p>
          <a:p>
            <a:endParaRPr lang="en-GB" dirty="0"/>
          </a:p>
          <a:p>
            <a:r>
              <a:rPr lang="en-GB" dirty="0"/>
              <a:t>The study of the effects of colonialism on cultures and </a:t>
            </a:r>
            <a:r>
              <a:rPr lang="en-GB" dirty="0" smtClean="0"/>
              <a:t>societies. Postcolonial </a:t>
            </a:r>
            <a:r>
              <a:rPr lang="en-GB" dirty="0"/>
              <a:t>theory does not presume the end of colonialism, ‘post’ never just means ‘after’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u="sng" dirty="0"/>
              <a:t>Cross-disciplinary</a:t>
            </a:r>
            <a:r>
              <a:rPr lang="en-GB" dirty="0"/>
              <a:t>: draws from across the humanities and social </a:t>
            </a:r>
            <a:r>
              <a:rPr lang="en-GB" dirty="0" smtClean="0"/>
              <a:t>sciences</a:t>
            </a:r>
          </a:p>
          <a:p>
            <a:endParaRPr lang="en-GB" dirty="0"/>
          </a:p>
          <a:p>
            <a:r>
              <a:rPr lang="en-GB" u="sng" dirty="0"/>
              <a:t>Critical purpose</a:t>
            </a:r>
            <a:r>
              <a:rPr lang="en-GB" dirty="0"/>
              <a:t> is to account for, and combat the residual effects (social, political, cultural) of colonialism upon the peoples once ruled by the Mother Country</a:t>
            </a:r>
          </a:p>
          <a:p>
            <a:endParaRPr lang="en-GB" dirty="0"/>
          </a:p>
          <a:p>
            <a:r>
              <a:rPr lang="en-GB" u="sng" dirty="0"/>
              <a:t>Politics of knowledge</a:t>
            </a:r>
            <a:r>
              <a:rPr lang="en-GB" dirty="0"/>
              <a:t>: addresses and analyses the politics of knowledge (how ideas are created, used and disseminated) of colonialism and neo-colonialism – how and why imperial regimes represented colonisers and colonised subjects</a:t>
            </a:r>
          </a:p>
          <a:p>
            <a:endParaRPr lang="en-GB" dirty="0"/>
          </a:p>
          <a:p>
            <a:r>
              <a:rPr lang="en-GB" dirty="0"/>
              <a:t>Postcolonialism usually conceptualised as a political, ethical and literary theory, anti-colonial in character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5981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Lecture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66335"/>
            <a:ext cx="8915400" cy="524750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Historical overview of </a:t>
            </a:r>
            <a:r>
              <a:rPr lang="en-GB" dirty="0" smtClean="0"/>
              <a:t>European/Western Imperialism</a:t>
            </a:r>
          </a:p>
          <a:p>
            <a:endParaRPr lang="en-GB" dirty="0"/>
          </a:p>
          <a:p>
            <a:r>
              <a:rPr lang="en-GB" dirty="0" smtClean="0"/>
              <a:t>Economics</a:t>
            </a:r>
          </a:p>
          <a:p>
            <a:endParaRPr lang="en-GB" dirty="0"/>
          </a:p>
          <a:p>
            <a:r>
              <a:rPr lang="en-GB" dirty="0"/>
              <a:t>Political &amp; </a:t>
            </a:r>
            <a:r>
              <a:rPr lang="en-GB" dirty="0" smtClean="0"/>
              <a:t>Strategic</a:t>
            </a:r>
          </a:p>
          <a:p>
            <a:endParaRPr lang="en-GB" dirty="0" smtClean="0"/>
          </a:p>
          <a:p>
            <a:r>
              <a:rPr lang="en-GB" dirty="0" smtClean="0"/>
              <a:t>Nationalism</a:t>
            </a:r>
          </a:p>
          <a:p>
            <a:endParaRPr lang="en-GB" dirty="0"/>
          </a:p>
          <a:p>
            <a:r>
              <a:rPr lang="en-GB" dirty="0" smtClean="0"/>
              <a:t>Ideology &amp; Culture</a:t>
            </a:r>
          </a:p>
          <a:p>
            <a:endParaRPr lang="en-GB" dirty="0"/>
          </a:p>
          <a:p>
            <a:r>
              <a:rPr lang="en-GB" dirty="0" smtClean="0"/>
              <a:t>Decolonisation</a:t>
            </a:r>
          </a:p>
          <a:p>
            <a:endParaRPr lang="en-GB" dirty="0"/>
          </a:p>
          <a:p>
            <a:r>
              <a:rPr lang="en-GB" dirty="0" smtClean="0"/>
              <a:t>Conclusion: The </a:t>
            </a:r>
            <a:r>
              <a:rPr lang="en-GB" dirty="0" smtClean="0"/>
              <a:t>Aftermath of Empire</a:t>
            </a:r>
          </a:p>
          <a:p>
            <a:endParaRPr lang="en-GB" dirty="0"/>
          </a:p>
          <a:p>
            <a:r>
              <a:rPr lang="en-GB" dirty="0" smtClean="0"/>
              <a:t>Afterword: Post-colonialism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1925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8" y="714127"/>
            <a:ext cx="12026502" cy="527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44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95" y="714127"/>
            <a:ext cx="12019005" cy="527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2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95" y="714127"/>
            <a:ext cx="12019005" cy="527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07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70" y="714127"/>
            <a:ext cx="12002530" cy="52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1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95" y="714127"/>
            <a:ext cx="12019005" cy="527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3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70" y="714127"/>
            <a:ext cx="12002530" cy="52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67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1460</TotalTime>
  <Words>872</Words>
  <Application>Microsoft Office PowerPoint</Application>
  <PresentationFormat>Widescreen</PresentationFormat>
  <Paragraphs>101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Century Gothic</vt:lpstr>
      <vt:lpstr>Wingdings 3</vt:lpstr>
      <vt:lpstr>Wisp</vt:lpstr>
      <vt:lpstr>Imperialism &amp; Empire</vt:lpstr>
      <vt:lpstr>Empires in History</vt:lpstr>
      <vt:lpstr>Lecture 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Economics</vt:lpstr>
      <vt:lpstr>PowerPoint Presentation</vt:lpstr>
      <vt:lpstr>Political &amp; Strategic motives</vt:lpstr>
      <vt:lpstr>Nationalism</vt:lpstr>
      <vt:lpstr>Ideology &amp; Culture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Conclusion: The Aftermath of Empire</vt:lpstr>
      <vt:lpstr>Afterword: Postcolonialism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Imperialism</dc:title>
  <dc:creator>Andrew Jones</dc:creator>
  <cp:lastModifiedBy>Jones, Andrew</cp:lastModifiedBy>
  <cp:revision>40</cp:revision>
  <dcterms:created xsi:type="dcterms:W3CDTF">2016-01-07T17:55:13Z</dcterms:created>
  <dcterms:modified xsi:type="dcterms:W3CDTF">2016-10-10T12:50:21Z</dcterms:modified>
</cp:coreProperties>
</file>