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71" r:id="rId9"/>
    <p:sldId id="264" r:id="rId10"/>
    <p:sldId id="267" r:id="rId11"/>
    <p:sldId id="265" r:id="rId12"/>
    <p:sldId id="270" r:id="rId13"/>
    <p:sldId id="273" r:id="rId14"/>
    <p:sldId id="272" r:id="rId15"/>
    <p:sldId id="266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569"/>
    <p:restoredTop sz="94433"/>
  </p:normalViewPr>
  <p:slideViewPr>
    <p:cSldViewPr snapToGrid="0" snapToObjects="1">
      <p:cViewPr>
        <p:scale>
          <a:sx n="88" d="100"/>
          <a:sy n="88" d="100"/>
        </p:scale>
        <p:origin x="86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-3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D82C73-AB52-C24B-B1C7-F80BA0B391F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A3770-A8B6-174E-98B0-C6F1FEE5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map is a map of Turkic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populations</a:t>
            </a:r>
            <a:r>
              <a:rPr lang="is-IS" sz="12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illustrate pan-Turkism, although the lecture focused on the narrower Turkish nationalism in the Ottoman domains.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A3770-A8B6-174E-98B0-C6F1FEE5D6C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7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93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5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8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47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6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78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8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61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8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18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20A5A-9EDE-3140-8A3B-0211D677C87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2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7001"/>
            <a:ext cx="7772400" cy="347345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Empire &amp; Aftermath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The Ottoman Empire in the Nineteenth and Twentieth Centuries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999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bdul_Hamid_II_BNF_Gallic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0" y="0"/>
            <a:ext cx="45910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3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Revitalized Islam under </a:t>
            </a:r>
            <a:br>
              <a:rPr lang="en-US" dirty="0" smtClean="0"/>
            </a:br>
            <a:r>
              <a:rPr lang="en-US" dirty="0" err="1" smtClean="0"/>
              <a:t>Abdulhamid</a:t>
            </a:r>
            <a:r>
              <a:rPr lang="en-US" dirty="0" smtClean="0"/>
              <a:t>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Islamic identity designed to counter nationalism among Muslim communities.</a:t>
            </a:r>
          </a:p>
          <a:p>
            <a:r>
              <a:rPr lang="en-US" dirty="0" smtClean="0"/>
              <a:t>Still a reformist, but with an Islamic and authoritarian orientation.</a:t>
            </a:r>
          </a:p>
          <a:p>
            <a:r>
              <a:rPr lang="en-US" dirty="0" smtClean="0"/>
              <a:t>Codifying </a:t>
            </a:r>
            <a:r>
              <a:rPr lang="en-US" dirty="0" err="1" smtClean="0"/>
              <a:t>shari’a</a:t>
            </a:r>
            <a:r>
              <a:rPr lang="en-US" dirty="0" smtClean="0"/>
              <a:t> law.</a:t>
            </a:r>
          </a:p>
          <a:p>
            <a:r>
              <a:rPr lang="en-US" dirty="0" smtClean="0"/>
              <a:t>Expansion of state school system.</a:t>
            </a:r>
          </a:p>
          <a:p>
            <a:r>
              <a:rPr lang="en-US" dirty="0" smtClean="0"/>
              <a:t>Use of title “caliph.”</a:t>
            </a:r>
          </a:p>
          <a:p>
            <a:r>
              <a:rPr lang="en-US" dirty="0" smtClean="0"/>
              <a:t>Harsh crackdowns on Armenian and Bulgarian nationalist agitation.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30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Ottoman Orientalism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Internalisation</a:t>
            </a:r>
            <a:r>
              <a:rPr lang="en-US" dirty="0" smtClean="0"/>
              <a:t> of European representations of ‘the East’</a:t>
            </a:r>
          </a:p>
          <a:p>
            <a:r>
              <a:rPr lang="en-US" dirty="0" smtClean="0"/>
              <a:t>Ottoman </a:t>
            </a:r>
            <a:r>
              <a:rPr lang="en-US" dirty="0" err="1" smtClean="0"/>
              <a:t>modernisation</a:t>
            </a:r>
            <a:r>
              <a:rPr lang="en-US" dirty="0" smtClean="0"/>
              <a:t> supplants discourse of </a:t>
            </a:r>
            <a:r>
              <a:rPr lang="en-US" i="1" dirty="0" smtClean="0"/>
              <a:t>religious</a:t>
            </a:r>
            <a:r>
              <a:rPr lang="en-US" dirty="0" smtClean="0"/>
              <a:t> subordination by a notion of </a:t>
            </a:r>
            <a:r>
              <a:rPr lang="en-US" i="1" dirty="0" smtClean="0"/>
              <a:t>temporal</a:t>
            </a:r>
            <a:r>
              <a:rPr lang="en-US" dirty="0" smtClean="0"/>
              <a:t> subordination</a:t>
            </a:r>
          </a:p>
          <a:p>
            <a:r>
              <a:rPr lang="en-US" dirty="0" smtClean="0"/>
              <a:t>Justifies reform and discipline of so-called ‘backward peripheries of a multi-ethnic/religious empire’</a:t>
            </a:r>
          </a:p>
          <a:p>
            <a:r>
              <a:rPr lang="en-US" dirty="0" smtClean="0"/>
              <a:t>Ottoman elites subscribe to an ‘East’ that can be redeemed – ‘awakening’ of modern Eastern identity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3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 Lebanon, 19</a:t>
            </a:r>
            <a:r>
              <a:rPr lang="en-US" baseline="30000" dirty="0" smtClean="0"/>
              <a:t>th</a:t>
            </a:r>
            <a:r>
              <a:rPr lang="en-US" dirty="0" smtClean="0"/>
              <a:t> c.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629" y="1600200"/>
            <a:ext cx="5024742" cy="4525963"/>
          </a:xfrm>
        </p:spPr>
      </p:pic>
    </p:spTree>
    <p:extLst>
      <p:ext uri="{BB962C8B-B14F-4D97-AF65-F5344CB8AC3E}">
        <p14:creationId xmlns:p14="http://schemas.microsoft.com/office/powerpoint/2010/main" val="21048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Ottoman Empire, 1914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897" y="1600200"/>
            <a:ext cx="3854205" cy="4525963"/>
          </a:xfrm>
        </p:spPr>
      </p:pic>
    </p:spTree>
    <p:extLst>
      <p:ext uri="{BB962C8B-B14F-4D97-AF65-F5344CB8AC3E}">
        <p14:creationId xmlns:p14="http://schemas.microsoft.com/office/powerpoint/2010/main" val="165035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Turkish nationalism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Associated with pan-Turkism, but most nationalists concerned with narrower group of Ottoman Turks.</a:t>
            </a:r>
          </a:p>
          <a:p>
            <a:r>
              <a:rPr lang="en-US" dirty="0" smtClean="0"/>
              <a:t>Drew on contemporary European racial theorists.</a:t>
            </a:r>
          </a:p>
          <a:p>
            <a:r>
              <a:rPr lang="en-US" dirty="0" smtClean="0"/>
              <a:t>Argued for dominance of Turks over both Muslim and non-Muslim subject groups of empire on grounds of natural intellectual, physical and moral superiority.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59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rbreitungsgebiet_der_Turkvölk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900"/>
            <a:ext cx="9144000" cy="564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3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empire?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term “empire” has little analytical clarity.</a:t>
            </a:r>
          </a:p>
          <a:p>
            <a:r>
              <a:rPr lang="en-US" dirty="0" smtClean="0"/>
              <a:t>European colonial empires are our paradigm, but we apply the term to other states that were very different.</a:t>
            </a:r>
          </a:p>
          <a:p>
            <a:r>
              <a:rPr lang="en-US" dirty="0" smtClean="0"/>
              <a:t>The names the Ottomans used to describe themselves:</a:t>
            </a:r>
          </a:p>
          <a:p>
            <a:r>
              <a:rPr lang="en-US" i="1" dirty="0" err="1" smtClean="0"/>
              <a:t>Devlet-i</a:t>
            </a:r>
            <a:r>
              <a:rPr lang="en-US" i="1" dirty="0" smtClean="0"/>
              <a:t> ‘</a:t>
            </a:r>
            <a:r>
              <a:rPr lang="en-US" i="1" dirty="0" err="1" smtClean="0"/>
              <a:t>Aliyye</a:t>
            </a:r>
            <a:r>
              <a:rPr lang="en-US" dirty="0" smtClean="0"/>
              <a:t> (Sublime State)</a:t>
            </a:r>
          </a:p>
          <a:p>
            <a:r>
              <a:rPr lang="en-US" i="1" dirty="0" err="1" smtClean="0"/>
              <a:t>Memalik-i</a:t>
            </a:r>
            <a:r>
              <a:rPr lang="en-US" i="1" dirty="0" smtClean="0"/>
              <a:t> </a:t>
            </a:r>
            <a:r>
              <a:rPr lang="en-US" i="1" dirty="0" err="1" smtClean="0"/>
              <a:t>Mahruse</a:t>
            </a:r>
            <a:r>
              <a:rPr lang="en-US" i="1" dirty="0" smtClean="0"/>
              <a:t> </a:t>
            </a:r>
            <a:r>
              <a:rPr lang="en-US" dirty="0" smtClean="0"/>
              <a:t>(Well-Protected Domains)</a:t>
            </a:r>
          </a:p>
          <a:p>
            <a:r>
              <a:rPr lang="en-US" i="1" dirty="0" err="1" smtClean="0"/>
              <a:t>Devlet-i</a:t>
            </a:r>
            <a:r>
              <a:rPr lang="en-US" i="1" dirty="0" smtClean="0"/>
              <a:t> </a:t>
            </a:r>
            <a:r>
              <a:rPr lang="en-US" i="1" dirty="0" err="1" smtClean="0"/>
              <a:t>Ebed-muddet</a:t>
            </a:r>
            <a:r>
              <a:rPr lang="en-US" dirty="0" smtClean="0"/>
              <a:t> (Eternal State)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3121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were the features of the Ottoman Empire?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Land-based, with mostly contiguous territory.</a:t>
            </a:r>
          </a:p>
          <a:p>
            <a:r>
              <a:rPr lang="en-US" dirty="0" smtClean="0"/>
              <a:t>Multiethnic and multilingual.</a:t>
            </a:r>
          </a:p>
          <a:p>
            <a:r>
              <a:rPr lang="en-US" dirty="0" smtClean="0"/>
              <a:t>Religious diversity.</a:t>
            </a:r>
          </a:p>
          <a:p>
            <a:r>
              <a:rPr lang="en-US" dirty="0" smtClean="0"/>
              <a:t>Complex political arrangements.</a:t>
            </a:r>
          </a:p>
          <a:p>
            <a:r>
              <a:rPr lang="en-US" dirty="0" smtClean="0"/>
              <a:t>Other examples: Tsarist Russia, Qing China, Mughal India, Habsburg Monarchy.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86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ttomanexpansion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571500"/>
            <a:ext cx="79883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9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it differ from European colonial empires?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Lacked clear </a:t>
            </a:r>
            <a:r>
              <a:rPr lang="en-US" dirty="0" err="1" smtClean="0"/>
              <a:t>metropole</a:t>
            </a:r>
            <a:r>
              <a:rPr lang="en-US" dirty="0" smtClean="0"/>
              <a:t> / colony distinction.</a:t>
            </a:r>
            <a:endParaRPr lang="en-US" dirty="0"/>
          </a:p>
          <a:p>
            <a:r>
              <a:rPr lang="en-US" dirty="0" smtClean="0"/>
              <a:t>Race not as important, and no binary racial division (as in white / non-white in the European empires).</a:t>
            </a:r>
            <a:endParaRPr lang="en-US" dirty="0"/>
          </a:p>
          <a:p>
            <a:r>
              <a:rPr lang="en-US" dirty="0" smtClean="0"/>
              <a:t>Muslims were privileged, but this worked differently to racial privilege because non-Muslims could become Muslim.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6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were key divisions in pre-reform Ottoman Empire?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Muslim / non-Muslim. </a:t>
            </a:r>
          </a:p>
          <a:p>
            <a:r>
              <a:rPr lang="en-US" dirty="0" smtClean="0"/>
              <a:t>Muslims privileged in various ways by Islamic law.</a:t>
            </a:r>
          </a:p>
          <a:p>
            <a:r>
              <a:rPr lang="en-US" dirty="0" smtClean="0"/>
              <a:t>Non-Muslims pay </a:t>
            </a:r>
            <a:r>
              <a:rPr lang="en-US" i="1" dirty="0" err="1" smtClean="0"/>
              <a:t>jizya</a:t>
            </a:r>
            <a:r>
              <a:rPr lang="en-US" dirty="0" smtClean="0"/>
              <a:t> poll-tax.</a:t>
            </a:r>
          </a:p>
          <a:p>
            <a:r>
              <a:rPr lang="en-US" i="1" dirty="0" smtClean="0"/>
              <a:t>‘</a:t>
            </a:r>
            <a:r>
              <a:rPr lang="en-US" i="1" dirty="0" err="1" smtClean="0"/>
              <a:t>Askeri</a:t>
            </a:r>
            <a:r>
              <a:rPr lang="en-US" i="1" dirty="0" smtClean="0"/>
              <a:t> </a:t>
            </a:r>
            <a:r>
              <a:rPr lang="en-US" dirty="0" smtClean="0"/>
              <a:t>(ruling class) / </a:t>
            </a:r>
            <a:r>
              <a:rPr lang="en-US" i="1" dirty="0" err="1" smtClean="0"/>
              <a:t>re’aya</a:t>
            </a:r>
            <a:r>
              <a:rPr lang="en-US" dirty="0" smtClean="0"/>
              <a:t> (ruled).</a:t>
            </a:r>
          </a:p>
          <a:p>
            <a:r>
              <a:rPr lang="en-US" i="1" dirty="0" smtClean="0"/>
              <a:t>‘</a:t>
            </a:r>
            <a:r>
              <a:rPr lang="en-US" i="1" dirty="0" err="1" smtClean="0"/>
              <a:t>Askeri</a:t>
            </a:r>
            <a:r>
              <a:rPr lang="en-US" i="1" dirty="0" smtClean="0"/>
              <a:t> </a:t>
            </a:r>
            <a:r>
              <a:rPr lang="en-US" dirty="0" smtClean="0"/>
              <a:t>included military, government administrators, judiciary. Exempt from certain taxes.</a:t>
            </a:r>
          </a:p>
          <a:p>
            <a:r>
              <a:rPr lang="en-US" i="1" dirty="0" err="1" smtClean="0"/>
              <a:t>Re’aya</a:t>
            </a:r>
            <a:r>
              <a:rPr lang="en-US" dirty="0" smtClean="0"/>
              <a:t> included rest of subjects, Muslim and non-Muslim.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ttoman decline 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1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7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Tanzimat</a:t>
            </a:r>
            <a:r>
              <a:rPr lang="en-US" b="1" dirty="0" smtClean="0"/>
              <a:t> 1839-1856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err="1" smtClean="0"/>
              <a:t>Hatt-i</a:t>
            </a:r>
            <a:r>
              <a:rPr lang="en-US" b="1" dirty="0" smtClean="0"/>
              <a:t> Sharif </a:t>
            </a:r>
            <a:r>
              <a:rPr lang="en-US" b="1" dirty="0" err="1" smtClean="0"/>
              <a:t>Gulhane</a:t>
            </a:r>
            <a:r>
              <a:rPr lang="en-US" b="1" dirty="0" smtClean="0"/>
              <a:t>, 1839</a:t>
            </a:r>
          </a:p>
          <a:p>
            <a:r>
              <a:rPr lang="en-US" dirty="0" smtClean="0"/>
              <a:t>Abolition of tax farming</a:t>
            </a:r>
          </a:p>
          <a:p>
            <a:r>
              <a:rPr lang="en-US" dirty="0" smtClean="0"/>
              <a:t>Military conscription</a:t>
            </a:r>
          </a:p>
          <a:p>
            <a:r>
              <a:rPr lang="en-US" dirty="0" smtClean="0"/>
              <a:t>Elimination of corruption</a:t>
            </a:r>
          </a:p>
          <a:p>
            <a:r>
              <a:rPr lang="en-US" dirty="0" smtClean="0"/>
              <a:t>Applies to all Ottoman subjects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err="1" smtClean="0"/>
              <a:t>Islahat</a:t>
            </a:r>
            <a:r>
              <a:rPr lang="en-US" b="1" dirty="0" smtClean="0"/>
              <a:t> </a:t>
            </a:r>
            <a:r>
              <a:rPr lang="en-US" b="1" dirty="0" err="1" smtClean="0"/>
              <a:t>Ferman</a:t>
            </a:r>
            <a:r>
              <a:rPr lang="en-US" b="1" dirty="0" smtClean="0"/>
              <a:t>, 1856</a:t>
            </a:r>
          </a:p>
          <a:p>
            <a:r>
              <a:rPr lang="en-US" dirty="0" smtClean="0"/>
              <a:t>Guarantees equality of all subjects, Muslim and non-</a:t>
            </a:r>
            <a:r>
              <a:rPr lang="en-US" dirty="0" err="1" smtClean="0"/>
              <a:t>Musim</a:t>
            </a:r>
            <a:endParaRPr lang="en-US" dirty="0" smtClean="0"/>
          </a:p>
          <a:p>
            <a:r>
              <a:rPr lang="en-US" dirty="0" smtClean="0"/>
              <a:t>Equal obligations to military service, state employment, admission to state schools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oung turk fla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2" y="573184"/>
            <a:ext cx="8861719" cy="550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76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</TotalTime>
  <Words>463</Words>
  <Application>Microsoft Macintosh PowerPoint</Application>
  <PresentationFormat>On-screen Show (4:3)</PresentationFormat>
  <Paragraphs>54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Cambria</vt:lpstr>
      <vt:lpstr>Arial</vt:lpstr>
      <vt:lpstr>Office Theme</vt:lpstr>
      <vt:lpstr>    Empire &amp; Aftermath  The Ottoman Empire in the Nineteenth and Twentieth Centuries</vt:lpstr>
      <vt:lpstr>What is an empire?</vt:lpstr>
      <vt:lpstr>What were the features of the Ottoman Empire?</vt:lpstr>
      <vt:lpstr>PowerPoint Presentation</vt:lpstr>
      <vt:lpstr>How did it differ from European colonial empires?</vt:lpstr>
      <vt:lpstr>What were key divisions in pre-reform Ottoman Empire?</vt:lpstr>
      <vt:lpstr>PowerPoint Presentation</vt:lpstr>
      <vt:lpstr>Tanzimat 1839-1856</vt:lpstr>
      <vt:lpstr>PowerPoint Presentation</vt:lpstr>
      <vt:lpstr>PowerPoint Presentation</vt:lpstr>
      <vt:lpstr>Revitalized Islam under  Abdulhamid II</vt:lpstr>
      <vt:lpstr>Ottoman Orientalism</vt:lpstr>
      <vt:lpstr>Mount Lebanon, 19th c.</vt:lpstr>
      <vt:lpstr>Ottoman Empire, 1914</vt:lpstr>
      <vt:lpstr>Turkish nationalism</vt:lpstr>
      <vt:lpstr>PowerPoint Presentation</vt:lpstr>
    </vt:vector>
  </TitlesOfParts>
  <Company>Queen Mary University of London</Company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Early Modern Diplomacy and Intermediaries</dc:title>
  <dc:creator>James Baldwin</dc:creator>
  <cp:lastModifiedBy>Microsoft Office User</cp:lastModifiedBy>
  <cp:revision>43</cp:revision>
  <dcterms:created xsi:type="dcterms:W3CDTF">2014-01-07T18:25:22Z</dcterms:created>
  <dcterms:modified xsi:type="dcterms:W3CDTF">2018-02-14T13:47:55Z</dcterms:modified>
</cp:coreProperties>
</file>