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2" r:id="rId1"/>
  </p:sldMasterIdLst>
  <p:sldIdLst>
    <p:sldId id="256" r:id="rId2"/>
    <p:sldId id="272" r:id="rId3"/>
    <p:sldId id="273" r:id="rId4"/>
    <p:sldId id="274" r:id="rId5"/>
    <p:sldId id="280" r:id="rId6"/>
    <p:sldId id="285" r:id="rId7"/>
    <p:sldId id="286" r:id="rId8"/>
    <p:sldId id="287" r:id="rId9"/>
    <p:sldId id="288" r:id="rId10"/>
    <p:sldId id="283" r:id="rId11"/>
    <p:sldId id="291" r:id="rId12"/>
    <p:sldId id="275" r:id="rId13"/>
    <p:sldId id="289" r:id="rId14"/>
    <p:sldId id="290" r:id="rId15"/>
    <p:sldId id="284" r:id="rId16"/>
    <p:sldId id="276" r:id="rId17"/>
    <p:sldId id="292" r:id="rId18"/>
    <p:sldId id="294" r:id="rId19"/>
    <p:sldId id="293" r:id="rId20"/>
    <p:sldId id="278" r:id="rId21"/>
    <p:sldId id="277" r:id="rId22"/>
    <p:sldId id="28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CB6C"/>
    <a:srgbClr val="A79F33"/>
    <a:srgbClr val="C9C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833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56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4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9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21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3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44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5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9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059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760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CB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2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D15F-89B9-4234-9469-E004EF3E6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3619" y="2062716"/>
            <a:ext cx="9018181" cy="1969948"/>
          </a:xfrm>
        </p:spPr>
        <p:txBody>
          <a:bodyPr>
            <a:normAutofit/>
          </a:bodyPr>
          <a:lstStyle/>
          <a:p>
            <a:r>
              <a:rPr lang="en-GB" dirty="0"/>
              <a:t>The Public sphere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EB0D0-9924-4608-9ED9-142FB3FEA8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Imogen Peck</a:t>
            </a:r>
          </a:p>
          <a:p>
            <a:r>
              <a:rPr lang="en-GB" dirty="0"/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1694725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Critiques of Habermas’ ‘bourgeoisie public sphere’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4389" y="2137559"/>
            <a:ext cx="7517081" cy="4429496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(I) Issues of chronology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(II) How bourgeoisie was it?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(II) How oppositional was it?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(III) Exclusion and the public sphere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0C5977-5A96-4D84-AA83-754CF81E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2698" y="1833191"/>
            <a:ext cx="4053220" cy="446604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06351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04510" y="510362"/>
            <a:ext cx="10502206" cy="6067325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‘The early bourgeois public spheres were composed of narrow segments of the European population, mainly educated, propertied men, and they conducted a discourse not only exclusive of others but prejudicial to the interests of those excluded.’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‘The very emphasis on rational-critical debate implies an incapacity to deal fairly with “identity politics” and concerns for difference.’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Craig Calhoun, Introduction,  </a:t>
            </a:r>
            <a:r>
              <a:rPr lang="en-GB" sz="3200" i="1" dirty="0">
                <a:solidFill>
                  <a:schemeClr val="bg1"/>
                </a:solidFill>
              </a:rPr>
              <a:t>Habermas and the Public Sphere </a:t>
            </a:r>
            <a:r>
              <a:rPr lang="en-GB" sz="3200" dirty="0">
                <a:solidFill>
                  <a:schemeClr val="bg1"/>
                </a:solidFill>
              </a:rPr>
              <a:t>(</a:t>
            </a:r>
            <a:r>
              <a:rPr lang="en-GB" sz="3200" dirty="0" err="1">
                <a:solidFill>
                  <a:schemeClr val="bg1"/>
                </a:solidFill>
              </a:rPr>
              <a:t>Massachussetts</a:t>
            </a:r>
            <a:r>
              <a:rPr lang="en-GB" sz="3200" dirty="0">
                <a:solidFill>
                  <a:schemeClr val="bg1"/>
                </a:solidFill>
              </a:rPr>
              <a:t>: MIT press, 1992), p.3</a:t>
            </a:r>
          </a:p>
          <a:p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49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Historians engaging with </a:t>
            </a:r>
            <a:r>
              <a:rPr lang="en-GB" dirty="0" err="1">
                <a:solidFill>
                  <a:schemeClr val="bg1"/>
                </a:solidFill>
              </a:rPr>
              <a:t>habermas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710047"/>
            <a:ext cx="5807034" cy="496982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The emergence of the public/public sphere as a way of explaining the radicalism that led to the French Revolution. 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 - Robert </a:t>
            </a:r>
            <a:r>
              <a:rPr lang="en-GB" sz="2400" dirty="0" err="1">
                <a:solidFill>
                  <a:schemeClr val="bg1"/>
                </a:solidFill>
              </a:rPr>
              <a:t>Darnton</a:t>
            </a:r>
            <a:r>
              <a:rPr lang="en-GB" sz="2400" dirty="0">
                <a:solidFill>
                  <a:schemeClr val="bg1"/>
                </a:solidFill>
              </a:rPr>
              <a:t> – content and diffusion of public opinion</a:t>
            </a:r>
          </a:p>
          <a:p>
            <a:pPr marL="0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 - Roger </a:t>
            </a:r>
            <a:r>
              <a:rPr lang="en-GB" sz="2400" dirty="0" err="1">
                <a:solidFill>
                  <a:schemeClr val="bg1"/>
                </a:solidFill>
              </a:rPr>
              <a:t>Chartier</a:t>
            </a:r>
            <a:r>
              <a:rPr lang="en-GB" sz="2400" dirty="0">
                <a:solidFill>
                  <a:schemeClr val="bg1"/>
                </a:solidFill>
              </a:rPr>
              <a:t> – rise of print prompts rise of scepticism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71" r="6824"/>
          <a:stretch/>
        </p:blipFill>
        <p:spPr>
          <a:xfrm>
            <a:off x="6096000" y="1793175"/>
            <a:ext cx="5807033" cy="441762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58356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58887" y="1983179"/>
            <a:ext cx="6032665" cy="4619502"/>
          </a:xfrm>
        </p:spPr>
        <p:txBody>
          <a:bodyPr>
            <a:normAutofit fontScale="62500" lnSpcReduction="20000"/>
          </a:bodyPr>
          <a:lstStyle/>
          <a:p>
            <a:r>
              <a:rPr lang="en-GB" sz="3500" i="1" dirty="0">
                <a:solidFill>
                  <a:schemeClr val="bg1"/>
                </a:solidFill>
              </a:rPr>
              <a:t>The Forbidden Best Sellers of Pre-Revolutionary France </a:t>
            </a:r>
            <a:r>
              <a:rPr lang="en-GB" sz="3500" dirty="0">
                <a:solidFill>
                  <a:schemeClr val="bg1"/>
                </a:solidFill>
              </a:rPr>
              <a:t>(1995)</a:t>
            </a:r>
          </a:p>
          <a:p>
            <a:endParaRPr lang="en-GB" sz="3500" dirty="0">
              <a:solidFill>
                <a:schemeClr val="bg1"/>
              </a:solidFill>
            </a:endParaRPr>
          </a:p>
          <a:p>
            <a:r>
              <a:rPr lang="en-GB" sz="3500" dirty="0">
                <a:solidFill>
                  <a:schemeClr val="bg1"/>
                </a:solidFill>
              </a:rPr>
              <a:t>- Content of public opinion matters and shapes politics (the origins of the French Revolution)</a:t>
            </a:r>
          </a:p>
          <a:p>
            <a:endParaRPr lang="en-GB" sz="3500" dirty="0">
              <a:solidFill>
                <a:schemeClr val="bg1"/>
              </a:solidFill>
            </a:endParaRPr>
          </a:p>
          <a:p>
            <a:r>
              <a:rPr lang="en-GB" sz="3500" dirty="0">
                <a:solidFill>
                  <a:schemeClr val="bg1"/>
                </a:solidFill>
              </a:rPr>
              <a:t>- Irreverence, slander in the form of bestselling historical narratives: e.g. </a:t>
            </a:r>
            <a:r>
              <a:rPr lang="en-GB" sz="3500" i="1" dirty="0">
                <a:solidFill>
                  <a:schemeClr val="bg1"/>
                </a:solidFill>
              </a:rPr>
              <a:t>Anecdotes sur Madame las </a:t>
            </a:r>
            <a:r>
              <a:rPr lang="en-GB" sz="3500" i="1" dirty="0" err="1">
                <a:solidFill>
                  <a:schemeClr val="bg1"/>
                </a:solidFill>
              </a:rPr>
              <a:t>contesse</a:t>
            </a:r>
            <a:r>
              <a:rPr lang="en-GB" sz="3500" i="1" dirty="0">
                <a:solidFill>
                  <a:schemeClr val="bg1"/>
                </a:solidFill>
              </a:rPr>
              <a:t> Mme du Berry</a:t>
            </a:r>
            <a:r>
              <a:rPr lang="en-GB" sz="3500" dirty="0">
                <a:solidFill>
                  <a:schemeClr val="bg1"/>
                </a:solidFill>
              </a:rPr>
              <a:t> (Louis XV’s scandalous mistress)</a:t>
            </a:r>
          </a:p>
          <a:p>
            <a:endParaRPr lang="en-GB" sz="3500" dirty="0">
              <a:solidFill>
                <a:schemeClr val="bg1"/>
              </a:solidFill>
            </a:endParaRPr>
          </a:p>
          <a:p>
            <a:r>
              <a:rPr lang="en-GB" sz="3500" dirty="0">
                <a:solidFill>
                  <a:schemeClr val="bg1"/>
                </a:solidFill>
              </a:rPr>
              <a:t>- </a:t>
            </a:r>
            <a:r>
              <a:rPr lang="en-GB" sz="3500" dirty="0" err="1">
                <a:solidFill>
                  <a:schemeClr val="bg1"/>
                </a:solidFill>
              </a:rPr>
              <a:t>Desacralisation</a:t>
            </a:r>
            <a:r>
              <a:rPr lang="en-GB" sz="3500" dirty="0">
                <a:solidFill>
                  <a:schemeClr val="bg1"/>
                </a:solidFill>
              </a:rPr>
              <a:t> thesis: monarchy is not divine or infallible: it has fallen into despotism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780" b="27100"/>
          <a:stretch/>
        </p:blipFill>
        <p:spPr>
          <a:xfrm>
            <a:off x="247957" y="1119595"/>
            <a:ext cx="3966357" cy="5738405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 txBox="1">
            <a:spLocks/>
          </p:cNvSpPr>
          <p:nvPr/>
        </p:nvSpPr>
        <p:spPr bwMode="black">
          <a:xfrm>
            <a:off x="2231136" y="65552"/>
            <a:ext cx="7729728" cy="1188720"/>
          </a:xfrm>
          <a:prstGeom prst="rect">
            <a:avLst/>
          </a:prstGeom>
          <a:solidFill>
            <a:schemeClr val="tx1"/>
          </a:solidFill>
          <a:ln w="31750" cap="sq">
            <a:solidFill>
              <a:schemeClr val="bg1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Robert </a:t>
            </a:r>
            <a:r>
              <a:rPr lang="en-GB" dirty="0" err="1">
                <a:solidFill>
                  <a:schemeClr val="bg1"/>
                </a:solidFill>
              </a:rPr>
              <a:t>darnton</a:t>
            </a:r>
            <a:r>
              <a:rPr lang="en-GB" dirty="0">
                <a:solidFill>
                  <a:schemeClr val="bg1"/>
                </a:solidFill>
              </a:rPr>
              <a:t>: forbidden bestsellers</a:t>
            </a:r>
          </a:p>
        </p:txBody>
      </p:sp>
    </p:spTree>
    <p:extLst>
      <p:ext uri="{BB962C8B-B14F-4D97-AF65-F5344CB8AC3E}">
        <p14:creationId xmlns:p14="http://schemas.microsoft.com/office/powerpoint/2010/main" val="4196898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Roger </a:t>
            </a:r>
            <a:r>
              <a:rPr lang="en-GB" dirty="0" err="1">
                <a:solidFill>
                  <a:schemeClr val="bg1"/>
                </a:solidFill>
              </a:rPr>
              <a:t>chartier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GB" i="1" dirty="0">
                <a:solidFill>
                  <a:schemeClr val="bg1"/>
                </a:solidFill>
              </a:rPr>
              <a:t>Cultural Origins of the French Revolution </a:t>
            </a:r>
            <a:r>
              <a:rPr lang="en-GB" dirty="0">
                <a:solidFill>
                  <a:schemeClr val="bg1"/>
                </a:solidFill>
              </a:rPr>
              <a:t>(1991)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97033" y="2099448"/>
            <a:ext cx="5752214" cy="4290721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- Critical mindset and </a:t>
            </a:r>
            <a:r>
              <a:rPr lang="en-GB" sz="2400" dirty="0" err="1">
                <a:solidFill>
                  <a:schemeClr val="bg1"/>
                </a:solidFill>
              </a:rPr>
              <a:t>skepticism</a:t>
            </a:r>
            <a:r>
              <a:rPr lang="en-GB" sz="2400" dirty="0">
                <a:solidFill>
                  <a:schemeClr val="bg1"/>
                </a:solidFill>
              </a:rPr>
              <a:t> developed with the proliferation of print.</a:t>
            </a:r>
          </a:p>
          <a:p>
            <a:r>
              <a:rPr lang="en-GB" sz="2400" dirty="0">
                <a:solidFill>
                  <a:schemeClr val="bg1"/>
                </a:solidFill>
              </a:rPr>
              <a:t>- Individuals learn to discern fact from fiction.</a:t>
            </a:r>
          </a:p>
          <a:p>
            <a:r>
              <a:rPr lang="en-GB" sz="2400" dirty="0">
                <a:solidFill>
                  <a:schemeClr val="bg1"/>
                </a:solidFill>
              </a:rPr>
              <a:t>- From intensive reading (bible) to extensive reading (news, liberals, things you know you shouldn’t take at face value).</a:t>
            </a:r>
          </a:p>
          <a:p>
            <a:r>
              <a:rPr lang="en-GB" sz="2400" dirty="0">
                <a:solidFill>
                  <a:schemeClr val="bg1"/>
                </a:solidFill>
              </a:rPr>
              <a:t>- Critical stance towards texts leads to critical stance towards authority.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7CAA20-8D97-447F-8FA4-F932B0773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456" y="1820153"/>
            <a:ext cx="2909112" cy="480677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20121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Where were the publics?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317898" y="2360428"/>
            <a:ext cx="7889358" cy="337959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- Print culture </a:t>
            </a:r>
          </a:p>
          <a:p>
            <a:r>
              <a:rPr lang="en-GB" sz="3200" dirty="0">
                <a:solidFill>
                  <a:schemeClr val="bg1"/>
                </a:solidFill>
              </a:rPr>
              <a:t>- Theatres</a:t>
            </a:r>
          </a:p>
          <a:p>
            <a:r>
              <a:rPr lang="en-GB" sz="3200" dirty="0">
                <a:solidFill>
                  <a:schemeClr val="bg1"/>
                </a:solidFill>
              </a:rPr>
              <a:t>- Clubs</a:t>
            </a:r>
          </a:p>
          <a:p>
            <a:r>
              <a:rPr lang="en-GB" sz="3200" dirty="0">
                <a:solidFill>
                  <a:schemeClr val="bg1"/>
                </a:solidFill>
              </a:rPr>
              <a:t>- Drinking publics (coffee houses, pubs)</a:t>
            </a:r>
          </a:p>
          <a:p>
            <a:r>
              <a:rPr lang="en-GB" sz="3200" dirty="0">
                <a:solidFill>
                  <a:schemeClr val="bg1"/>
                </a:solidFill>
              </a:rPr>
              <a:t>- Salons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935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9315A0-AA1C-4E4D-99A4-AE41903B7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1" y="1772846"/>
            <a:ext cx="7644810" cy="4892764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92390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theatres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F1561-931C-4500-84E8-B1ED80941784}"/>
              </a:ext>
            </a:extLst>
          </p:cNvPr>
          <p:cNvSpPr txBox="1"/>
          <p:nvPr/>
        </p:nvSpPr>
        <p:spPr>
          <a:xfrm>
            <a:off x="8133907" y="2456121"/>
            <a:ext cx="36894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Drury Lane, London (left): seating capacity increased from 1,000 in 1732 to 3,600 by 1792. </a:t>
            </a:r>
          </a:p>
          <a:p>
            <a:pPr marL="285750" indent="-285750">
              <a:buFontTx/>
              <a:buChar char="-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Comedie </a:t>
            </a:r>
            <a:r>
              <a:rPr lang="en-GB" sz="2000" dirty="0" err="1">
                <a:solidFill>
                  <a:schemeClr val="bg1"/>
                </a:solidFill>
              </a:rPr>
              <a:t>Francaise</a:t>
            </a:r>
            <a:r>
              <a:rPr lang="en-GB" sz="2000" dirty="0">
                <a:solidFill>
                  <a:schemeClr val="bg1"/>
                </a:solidFill>
              </a:rPr>
              <a:t>, Paris: attendance went from 117,000 people annually between 1715 and 1750 to 165,000 annually between 1750 and 1770. </a:t>
            </a:r>
          </a:p>
        </p:txBody>
      </p:sp>
    </p:spTree>
    <p:extLst>
      <p:ext uri="{BB962C8B-B14F-4D97-AF65-F5344CB8AC3E}">
        <p14:creationId xmlns:p14="http://schemas.microsoft.com/office/powerpoint/2010/main" val="3944296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2671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 court of public opinion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9297C8-1517-40E4-AF55-562DE3CA3E94}"/>
              </a:ext>
            </a:extLst>
          </p:cNvPr>
          <p:cNvSpPr txBox="1"/>
          <p:nvPr/>
        </p:nvSpPr>
        <p:spPr>
          <a:xfrm>
            <a:off x="5369442" y="1588572"/>
            <a:ext cx="658155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200" dirty="0">
                <a:solidFill>
                  <a:schemeClr val="bg1"/>
                </a:solidFill>
              </a:rPr>
              <a:t>‘I believe we shall find the town [i.e. the theatre going public] in general to be justly and actually the governor of the stage, as it now stands: for </a:t>
            </a:r>
            <a:r>
              <a:rPr lang="en-GB" sz="2200" dirty="0" err="1">
                <a:solidFill>
                  <a:schemeClr val="bg1"/>
                </a:solidFill>
              </a:rPr>
              <a:t>tho</a:t>
            </a:r>
            <a:r>
              <a:rPr lang="en-GB" sz="2200" dirty="0">
                <a:solidFill>
                  <a:schemeClr val="bg1"/>
                </a:solidFill>
              </a:rPr>
              <a:t>’ it be in the power of a manager to produce what actors and what pieces he pleases, yet the town, if they differ from him in opinion, will immediately bring him over to theirs’. </a:t>
            </a:r>
          </a:p>
          <a:p>
            <a:pPr algn="just"/>
            <a:r>
              <a:rPr lang="en-GB" sz="2200" i="1" dirty="0">
                <a:solidFill>
                  <a:schemeClr val="bg1"/>
                </a:solidFill>
              </a:rPr>
              <a:t>London Journal</a:t>
            </a:r>
          </a:p>
          <a:p>
            <a:pPr algn="just"/>
            <a:endParaRPr lang="en-GB" sz="2200" dirty="0">
              <a:solidFill>
                <a:schemeClr val="bg1"/>
              </a:solidFill>
            </a:endParaRPr>
          </a:p>
          <a:p>
            <a:pPr algn="just"/>
            <a:r>
              <a:rPr lang="en-GB" sz="2200" dirty="0">
                <a:solidFill>
                  <a:schemeClr val="bg1"/>
                </a:solidFill>
              </a:rPr>
              <a:t>‘the public is the only jury before whom the merits of an actor or actress are to be tried, and when the endeavours of a performer are </a:t>
            </a:r>
            <a:r>
              <a:rPr lang="en-GB" sz="2200" dirty="0" err="1">
                <a:solidFill>
                  <a:schemeClr val="bg1"/>
                </a:solidFill>
              </a:rPr>
              <a:t>stampt</a:t>
            </a:r>
            <a:r>
              <a:rPr lang="en-GB" sz="2200" dirty="0">
                <a:solidFill>
                  <a:schemeClr val="bg1"/>
                </a:solidFill>
              </a:rPr>
              <a:t> by them with the seal of sanction and applause, from that there should be no appeal’.</a:t>
            </a:r>
          </a:p>
          <a:p>
            <a:pPr algn="just"/>
            <a:r>
              <a:rPr lang="en-GB" sz="2200" i="1" dirty="0">
                <a:solidFill>
                  <a:schemeClr val="bg1"/>
                </a:solidFill>
              </a:rPr>
              <a:t>Theatrical Guardian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7857E0-767F-490D-BAE2-A3FD025FA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05" y="1443116"/>
            <a:ext cx="4479851" cy="49011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9FC526-F6EA-4892-AEB6-95D7068F290D}"/>
              </a:ext>
            </a:extLst>
          </p:cNvPr>
          <p:cNvSpPr txBox="1"/>
          <p:nvPr/>
        </p:nvSpPr>
        <p:spPr>
          <a:xfrm>
            <a:off x="159488" y="6420664"/>
            <a:ext cx="4997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‘The Laughing Audience’, William Hogarth (1733)</a:t>
            </a:r>
          </a:p>
        </p:txBody>
      </p:sp>
    </p:spTree>
    <p:extLst>
      <p:ext uri="{BB962C8B-B14F-4D97-AF65-F5344CB8AC3E}">
        <p14:creationId xmlns:p14="http://schemas.microsoft.com/office/powerpoint/2010/main" val="1921067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5151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theatre as enlightenment?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3870F-35FC-4A78-82E2-B5DF0B831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16" y="1451344"/>
            <a:ext cx="3560040" cy="5024757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5011AC-DDDE-4CEB-AA17-EBFE7D7F24C3}"/>
              </a:ext>
            </a:extLst>
          </p:cNvPr>
          <p:cNvSpPr txBox="1"/>
          <p:nvPr/>
        </p:nvSpPr>
        <p:spPr>
          <a:xfrm>
            <a:off x="4189227" y="5839519"/>
            <a:ext cx="4072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Left – ‘The Pit Door’ (1784). Depicts the chaos of buying tickets at the pit door of the Theatre Royal, Drury Lane.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19310B-29A3-436D-A787-3819727626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83" t="12713" r="24738" b="11783"/>
          <a:stretch/>
        </p:blipFill>
        <p:spPr>
          <a:xfrm>
            <a:off x="5537458" y="1392172"/>
            <a:ext cx="5966970" cy="4307147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7CDF3D-3E16-4EF4-A05C-E3534CBA4DF3}"/>
              </a:ext>
            </a:extLst>
          </p:cNvPr>
          <p:cNvSpPr txBox="1"/>
          <p:nvPr/>
        </p:nvSpPr>
        <p:spPr>
          <a:xfrm>
            <a:off x="8891358" y="5777967"/>
            <a:ext cx="2849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Above – Engraved print of The Beggars Opera, by William Hogarth (1729)</a:t>
            </a:r>
          </a:p>
        </p:txBody>
      </p:sp>
    </p:spTree>
    <p:extLst>
      <p:ext uri="{BB962C8B-B14F-4D97-AF65-F5344CB8AC3E}">
        <p14:creationId xmlns:p14="http://schemas.microsoft.com/office/powerpoint/2010/main" val="368458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7642A0-3E8E-49EF-A131-757D39677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Theatre in France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25D3D5-42B5-4B36-BC5F-F4EF50BD15FE}"/>
              </a:ext>
            </a:extLst>
          </p:cNvPr>
          <p:cNvSpPr txBox="1"/>
          <p:nvPr/>
        </p:nvSpPr>
        <p:spPr>
          <a:xfrm>
            <a:off x="170121" y="6049924"/>
            <a:ext cx="3848986" cy="646331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Interior of the Comedie </a:t>
            </a:r>
            <a:r>
              <a:rPr lang="en-GB" dirty="0" err="1">
                <a:solidFill>
                  <a:schemeClr val="bg1"/>
                </a:solidFill>
              </a:rPr>
              <a:t>Francaise</a:t>
            </a:r>
            <a:r>
              <a:rPr lang="en-GB" dirty="0">
                <a:solidFill>
                  <a:schemeClr val="bg1"/>
                </a:solidFill>
              </a:rPr>
              <a:t>, c. 1790</a:t>
            </a:r>
          </a:p>
        </p:txBody>
      </p:sp>
    </p:spTree>
    <p:extLst>
      <p:ext uri="{BB962C8B-B14F-4D97-AF65-F5344CB8AC3E}">
        <p14:creationId xmlns:p14="http://schemas.microsoft.com/office/powerpoint/2010/main" val="2750712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81424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do we mean by ‘the public’?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8DF55A-24A7-4ACE-A4F7-FE966A9CEA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" t="2791" r="2542"/>
          <a:stretch/>
        </p:blipFill>
        <p:spPr>
          <a:xfrm>
            <a:off x="552893" y="2923489"/>
            <a:ext cx="4423144" cy="3527041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304417-9166-434B-A167-5A3A7F175D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341"/>
          <a:stretch/>
        </p:blipFill>
        <p:spPr>
          <a:xfrm>
            <a:off x="4861513" y="1942326"/>
            <a:ext cx="5269472" cy="381708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51DD0D-6F44-463B-A641-AA63DDB3AD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268" t="48570" r="19855" b="5067"/>
          <a:stretch/>
        </p:blipFill>
        <p:spPr>
          <a:xfrm>
            <a:off x="6706783" y="4687009"/>
            <a:ext cx="4776380" cy="198102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697763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Drinking spaces: public houses and coffee houses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F43F74-D69D-478E-9638-DB5D7DC9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26" y="1933907"/>
            <a:ext cx="6176712" cy="348869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095F07-484B-469D-BC1A-40C5B7EF474C}"/>
              </a:ext>
            </a:extLst>
          </p:cNvPr>
          <p:cNvSpPr txBox="1"/>
          <p:nvPr/>
        </p:nvSpPr>
        <p:spPr>
          <a:xfrm>
            <a:off x="601626" y="5556916"/>
            <a:ext cx="449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Early image of a coffee house, c. 1674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2C5F3-AABB-4346-B400-333993B3209C}"/>
              </a:ext>
            </a:extLst>
          </p:cNvPr>
          <p:cNvSpPr txBox="1"/>
          <p:nvPr/>
        </p:nvSpPr>
        <p:spPr>
          <a:xfrm>
            <a:off x="7495952" y="1786270"/>
            <a:ext cx="40084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‘A coffeehouse is like apolitical stock exchange, where the most gallant and wittiest heads of every estate come together. They engage in wide-ranging and edifying talk, issue well-founded judgments on matters concerning the political and the scholarly world, converse sagaciously about the most secret news from all courts and states, and unveil the most hidden truths’.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Theodor Johann </a:t>
            </a:r>
            <a:r>
              <a:rPr lang="en-GB" sz="2000" dirty="0" err="1">
                <a:solidFill>
                  <a:schemeClr val="bg1"/>
                </a:solidFill>
              </a:rPr>
              <a:t>Quistrop</a:t>
            </a:r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9EBDDB-8B1D-4D08-95A7-E15B2AE1D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871"/>
            <a:ext cx="12192000" cy="68240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salons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9F13E2-E1D9-4FA7-8E82-857C4CDDA30C}"/>
              </a:ext>
            </a:extLst>
          </p:cNvPr>
          <p:cNvSpPr txBox="1"/>
          <p:nvPr/>
        </p:nvSpPr>
        <p:spPr>
          <a:xfrm>
            <a:off x="106326" y="5992186"/>
            <a:ext cx="4051004" cy="646331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Benjamin Franklin visits a salon in 1780s Paris</a:t>
            </a:r>
          </a:p>
        </p:txBody>
      </p:sp>
    </p:spTree>
    <p:extLst>
      <p:ext uri="{BB962C8B-B14F-4D97-AF65-F5344CB8AC3E}">
        <p14:creationId xmlns:p14="http://schemas.microsoft.com/office/powerpoint/2010/main" val="513283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bibliography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14130" y="1881963"/>
            <a:ext cx="10441172" cy="4886527"/>
          </a:xfrm>
        </p:spPr>
        <p:txBody>
          <a:bodyPr>
            <a:normAutofit fontScale="85000" lnSpcReduction="10000"/>
          </a:bodyPr>
          <a:lstStyle/>
          <a:p>
            <a:r>
              <a:rPr lang="en-GB" sz="2600" dirty="0" err="1">
                <a:solidFill>
                  <a:schemeClr val="bg1"/>
                </a:solidFill>
              </a:rPr>
              <a:t>Jurgan</a:t>
            </a:r>
            <a:r>
              <a:rPr lang="en-GB" sz="2600" dirty="0">
                <a:solidFill>
                  <a:schemeClr val="bg1"/>
                </a:solidFill>
              </a:rPr>
              <a:t> Habermas ,’The Public Sphere: An </a:t>
            </a:r>
            <a:r>
              <a:rPr lang="en-GB" sz="2600" dirty="0" err="1">
                <a:solidFill>
                  <a:schemeClr val="bg1"/>
                </a:solidFill>
              </a:rPr>
              <a:t>Encyclopedia</a:t>
            </a:r>
            <a:r>
              <a:rPr lang="en-GB" sz="2600" dirty="0">
                <a:solidFill>
                  <a:schemeClr val="bg1"/>
                </a:solidFill>
              </a:rPr>
              <a:t> Article’, </a:t>
            </a:r>
            <a:r>
              <a:rPr lang="en-GB" sz="2600" i="1" dirty="0">
                <a:solidFill>
                  <a:schemeClr val="bg1"/>
                </a:solidFill>
              </a:rPr>
              <a:t>New German Critique</a:t>
            </a:r>
            <a:r>
              <a:rPr lang="en-GB" sz="2600" dirty="0">
                <a:solidFill>
                  <a:schemeClr val="bg1"/>
                </a:solidFill>
              </a:rPr>
              <a:t> (1974)</a:t>
            </a:r>
          </a:p>
          <a:p>
            <a:r>
              <a:rPr lang="en-GB" sz="2600" dirty="0">
                <a:solidFill>
                  <a:schemeClr val="bg1"/>
                </a:solidFill>
              </a:rPr>
              <a:t>Craig Calhoun, </a:t>
            </a:r>
            <a:r>
              <a:rPr lang="en-GB" sz="2600" i="1" dirty="0">
                <a:solidFill>
                  <a:schemeClr val="bg1"/>
                </a:solidFill>
              </a:rPr>
              <a:t>Habermas and the Public Sphere </a:t>
            </a:r>
            <a:r>
              <a:rPr lang="en-GB" sz="2600" dirty="0">
                <a:solidFill>
                  <a:schemeClr val="bg1"/>
                </a:solidFill>
              </a:rPr>
              <a:t>(1992)</a:t>
            </a:r>
          </a:p>
          <a:p>
            <a:r>
              <a:rPr lang="en-GB" sz="2600" dirty="0">
                <a:solidFill>
                  <a:schemeClr val="bg1"/>
                </a:solidFill>
              </a:rPr>
              <a:t>Roger </a:t>
            </a:r>
            <a:r>
              <a:rPr lang="en-GB" sz="2600" dirty="0" err="1">
                <a:solidFill>
                  <a:schemeClr val="bg1"/>
                </a:solidFill>
              </a:rPr>
              <a:t>Chartier</a:t>
            </a:r>
            <a:r>
              <a:rPr lang="en-GB" sz="2600" dirty="0">
                <a:solidFill>
                  <a:schemeClr val="bg1"/>
                </a:solidFill>
              </a:rPr>
              <a:t>, </a:t>
            </a:r>
            <a:r>
              <a:rPr lang="en-GB" sz="2600" i="1" dirty="0">
                <a:solidFill>
                  <a:schemeClr val="bg1"/>
                </a:solidFill>
              </a:rPr>
              <a:t>Cultural Origins of the French Revolution </a:t>
            </a:r>
            <a:r>
              <a:rPr lang="en-GB" sz="2600" dirty="0">
                <a:solidFill>
                  <a:schemeClr val="bg1"/>
                </a:solidFill>
              </a:rPr>
              <a:t>(1991)</a:t>
            </a:r>
          </a:p>
          <a:p>
            <a:br>
              <a:rPr lang="en-GB" sz="2600" dirty="0">
                <a:solidFill>
                  <a:schemeClr val="bg1"/>
                </a:solidFill>
              </a:rPr>
            </a:br>
            <a:r>
              <a:rPr lang="en-GB" sz="2600" dirty="0">
                <a:solidFill>
                  <a:schemeClr val="bg1"/>
                </a:solidFill>
              </a:rPr>
              <a:t>Robert Darnton, </a:t>
            </a:r>
            <a:r>
              <a:rPr lang="en-GB" sz="2600" i="1" dirty="0">
                <a:solidFill>
                  <a:schemeClr val="bg1"/>
                </a:solidFill>
              </a:rPr>
              <a:t>The Forbidden Bestsellers of Pre-Revolutionary France </a:t>
            </a:r>
            <a:r>
              <a:rPr lang="en-GB" sz="2600" dirty="0">
                <a:solidFill>
                  <a:schemeClr val="bg1"/>
                </a:solidFill>
              </a:rPr>
              <a:t>(1995)</a:t>
            </a:r>
          </a:p>
          <a:p>
            <a:r>
              <a:rPr lang="en-GB" sz="2600" dirty="0">
                <a:solidFill>
                  <a:schemeClr val="bg1"/>
                </a:solidFill>
              </a:rPr>
              <a:t>Keith Baker, </a:t>
            </a:r>
            <a:r>
              <a:rPr lang="en-GB" sz="2600" i="1" dirty="0">
                <a:solidFill>
                  <a:schemeClr val="bg1"/>
                </a:solidFill>
              </a:rPr>
              <a:t>Inventing the French Revolution </a:t>
            </a:r>
            <a:r>
              <a:rPr lang="en-GB" sz="2600" dirty="0">
                <a:solidFill>
                  <a:schemeClr val="bg1"/>
                </a:solidFill>
              </a:rPr>
              <a:t>(1990)</a:t>
            </a:r>
          </a:p>
          <a:p>
            <a:r>
              <a:rPr lang="en-GB" sz="2600" dirty="0" err="1">
                <a:solidFill>
                  <a:schemeClr val="bg1"/>
                </a:solidFill>
              </a:rPr>
              <a:t>Hurgan</a:t>
            </a:r>
            <a:r>
              <a:rPr lang="en-GB" sz="2600" dirty="0">
                <a:solidFill>
                  <a:schemeClr val="bg1"/>
                </a:solidFill>
              </a:rPr>
              <a:t> Habermas, </a:t>
            </a:r>
            <a:r>
              <a:rPr lang="en-GB" sz="2600" i="1" dirty="0">
                <a:solidFill>
                  <a:schemeClr val="bg1"/>
                </a:solidFill>
              </a:rPr>
              <a:t>The Structural Transformation of the Bourgeoise Public Sphere </a:t>
            </a:r>
            <a:r>
              <a:rPr lang="en-GB" sz="2600" dirty="0">
                <a:solidFill>
                  <a:schemeClr val="bg1"/>
                </a:solidFill>
              </a:rPr>
              <a:t>(1962)</a:t>
            </a:r>
          </a:p>
          <a:p>
            <a:r>
              <a:rPr lang="en-GB" sz="2600" dirty="0">
                <a:solidFill>
                  <a:schemeClr val="bg1"/>
                </a:solidFill>
              </a:rPr>
              <a:t>Jan Van Horn Melton, </a:t>
            </a:r>
            <a:r>
              <a:rPr lang="en-GB" sz="2600" i="1" dirty="0">
                <a:solidFill>
                  <a:schemeClr val="bg1"/>
                </a:solidFill>
              </a:rPr>
              <a:t>The Rise of the Public in Enlightenment Europe</a:t>
            </a:r>
            <a:r>
              <a:rPr lang="en-GB" sz="2600" dirty="0">
                <a:solidFill>
                  <a:schemeClr val="bg1"/>
                </a:solidFill>
              </a:rPr>
              <a:t> (2001)</a:t>
            </a:r>
          </a:p>
          <a:p>
            <a:r>
              <a:rPr lang="en-GB" sz="2600" dirty="0" err="1">
                <a:solidFill>
                  <a:schemeClr val="bg1"/>
                </a:solidFill>
              </a:rPr>
              <a:t>Juraj</a:t>
            </a:r>
            <a:r>
              <a:rPr lang="en-GB" sz="2600" dirty="0">
                <a:solidFill>
                  <a:schemeClr val="bg1"/>
                </a:solidFill>
              </a:rPr>
              <a:t> Kittler, </a:t>
            </a:r>
            <a:r>
              <a:rPr lang="en-GB" sz="2600" i="1" dirty="0">
                <a:solidFill>
                  <a:schemeClr val="bg1"/>
                </a:solidFill>
              </a:rPr>
              <a:t>The Enlightenment and the Bourgeoise Public Sphere </a:t>
            </a:r>
            <a:r>
              <a:rPr lang="en-GB" sz="2600" dirty="0">
                <a:solidFill>
                  <a:schemeClr val="bg1"/>
                </a:solidFill>
              </a:rPr>
              <a:t>(2012)</a:t>
            </a:r>
          </a:p>
          <a:p>
            <a:r>
              <a:rPr lang="en-GB" sz="2600" dirty="0">
                <a:solidFill>
                  <a:schemeClr val="bg1"/>
                </a:solidFill>
              </a:rPr>
              <a:t>Bonnie Calhoun, ‘Shaping the Public Sphere: English Coffeehouses and French Salons and the Age of Enlightenment’, </a:t>
            </a:r>
            <a:r>
              <a:rPr lang="en-GB" sz="2600" i="1" dirty="0">
                <a:solidFill>
                  <a:schemeClr val="bg1"/>
                </a:solidFill>
              </a:rPr>
              <a:t>Colgate Academic Review </a:t>
            </a:r>
            <a:r>
              <a:rPr lang="en-GB" sz="2600" dirty="0">
                <a:solidFill>
                  <a:schemeClr val="bg1"/>
                </a:solidFill>
              </a:rPr>
              <a:t>(2012)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46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Three questions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31136" y="2457290"/>
            <a:ext cx="7729728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(1) What is ‘the public’?</a:t>
            </a:r>
          </a:p>
          <a:p>
            <a:pPr marL="0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(II) What does it have to do with Enlightenment?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(III) Did it have an impact on the radicalism and revolution of     the late 18thc?</a:t>
            </a:r>
          </a:p>
        </p:txBody>
      </p:sp>
    </p:spTree>
    <p:extLst>
      <p:ext uri="{BB962C8B-B14F-4D97-AF65-F5344CB8AC3E}">
        <p14:creationId xmlns:p14="http://schemas.microsoft.com/office/powerpoint/2010/main" val="284291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Jurgan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habermas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341423" y="2132337"/>
            <a:ext cx="4298868" cy="3101983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What are the conditions under which rational, critical, and genuinely open discussion of public issues becomes possible?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4DFDC3-9CE0-400B-A4A4-22D1F33D5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58" r="14379"/>
          <a:stretch/>
        </p:blipFill>
        <p:spPr>
          <a:xfrm>
            <a:off x="873504" y="2132336"/>
            <a:ext cx="4104168" cy="3101984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DFD345-E6F5-4300-A885-FE2E000440F5}"/>
              </a:ext>
            </a:extLst>
          </p:cNvPr>
          <p:cNvSpPr txBox="1"/>
          <p:nvPr/>
        </p:nvSpPr>
        <p:spPr>
          <a:xfrm>
            <a:off x="767178" y="5439012"/>
            <a:ext cx="7155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bg1"/>
                </a:solidFill>
              </a:rPr>
              <a:t>The Structural Transformation of the Bourgeois Public Sphere </a:t>
            </a:r>
            <a:r>
              <a:rPr lang="en-GB" sz="2400" dirty="0">
                <a:solidFill>
                  <a:schemeClr val="bg1"/>
                </a:solidFill>
              </a:rPr>
              <a:t>(1962, trans into English 1989)</a:t>
            </a:r>
          </a:p>
        </p:txBody>
      </p:sp>
    </p:spTree>
    <p:extLst>
      <p:ext uri="{BB962C8B-B14F-4D97-AF65-F5344CB8AC3E}">
        <p14:creationId xmlns:p14="http://schemas.microsoft.com/office/powerpoint/2010/main" val="2427794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Habermas</a:t>
            </a:r>
            <a:r>
              <a:rPr lang="en-GB" dirty="0">
                <a:solidFill>
                  <a:schemeClr val="bg1"/>
                </a:solidFill>
              </a:rPr>
              <a:t> and The ‘BOURGEOIS public sphere’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11292" y="1996778"/>
            <a:ext cx="5784708" cy="43090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bg1"/>
                </a:solidFill>
              </a:rPr>
              <a:t> - A space of rational-critical debate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bg1"/>
                </a:solidFill>
              </a:rPr>
              <a:t>- Where private individuals come together to form a ‘public’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400" dirty="0">
                <a:solidFill>
                  <a:schemeClr val="bg1"/>
                </a:solidFill>
              </a:rPr>
              <a:t>- Where ‘public opinion’ is formed and expressed, often in critical opposition to the state or traditional institutions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6537" b="7359"/>
          <a:stretch/>
        </p:blipFill>
        <p:spPr>
          <a:xfrm>
            <a:off x="6096000" y="1996778"/>
            <a:ext cx="5811312" cy="4309019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03867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535" y="391886"/>
            <a:ext cx="9298379" cy="3911227"/>
          </a:xfrm>
        </p:spPr>
        <p:txBody>
          <a:bodyPr>
            <a:noAutofit/>
          </a:bodyPr>
          <a:lstStyle/>
          <a:p>
            <a:pPr algn="just"/>
            <a:r>
              <a:rPr lang="en-GB" sz="2600" dirty="0">
                <a:solidFill>
                  <a:schemeClr val="bg1"/>
                </a:solidFill>
              </a:rPr>
              <a:t>By the ‘public sphere’ we mean first of all a realm of our social life in which something approaching public opinion can be formed. Access is guaranteed to all citizens. A portion of the public sphere comes into being in every conversation </a:t>
            </a:r>
            <a:r>
              <a:rPr lang="en-GB" sz="2600" b="1" dirty="0">
                <a:solidFill>
                  <a:schemeClr val="bg1"/>
                </a:solidFill>
              </a:rPr>
              <a:t>in which private individuals assemble to form a public body.</a:t>
            </a:r>
            <a:r>
              <a:rPr lang="en-GB" sz="2600" dirty="0">
                <a:solidFill>
                  <a:schemeClr val="bg1"/>
                </a:solidFill>
              </a:rPr>
              <a:t> They then behave neither like business or professional people transacting private affairs, nor like members of a constitutional order subject to the legal constraints of a state bureaucracy. </a:t>
            </a:r>
            <a:r>
              <a:rPr lang="en-GB" sz="2600" b="1" dirty="0">
                <a:solidFill>
                  <a:schemeClr val="bg1"/>
                </a:solidFill>
              </a:rPr>
              <a:t>Citizens behave as a public body when they confer in an unrestricted fashion -- that is, with the guarantee of assembly and association and the freedom to express and publish their opinions -- about matters of general interest’.</a:t>
            </a:r>
          </a:p>
          <a:p>
            <a:pPr algn="just"/>
            <a:endParaRPr lang="en-GB" sz="2600" b="1" dirty="0">
              <a:solidFill>
                <a:schemeClr val="bg1"/>
              </a:solidFill>
            </a:endParaRPr>
          </a:p>
          <a:p>
            <a:pPr algn="just"/>
            <a:r>
              <a:rPr lang="en-GB" sz="2400" dirty="0">
                <a:solidFill>
                  <a:schemeClr val="bg1"/>
                </a:solidFill>
              </a:rPr>
              <a:t>(Habermas ,’The Public Sphere: An </a:t>
            </a:r>
            <a:r>
              <a:rPr lang="en-GB" sz="2400" dirty="0" err="1">
                <a:solidFill>
                  <a:schemeClr val="bg1"/>
                </a:solidFill>
              </a:rPr>
              <a:t>Encyclopedia</a:t>
            </a:r>
            <a:r>
              <a:rPr lang="en-GB" sz="2400" dirty="0">
                <a:solidFill>
                  <a:schemeClr val="bg1"/>
                </a:solidFill>
              </a:rPr>
              <a:t> Article’, </a:t>
            </a:r>
            <a:r>
              <a:rPr lang="en-GB" sz="2400" i="1" dirty="0">
                <a:solidFill>
                  <a:schemeClr val="bg1"/>
                </a:solidFill>
              </a:rPr>
              <a:t>New German Critique</a:t>
            </a:r>
            <a:r>
              <a:rPr lang="en-GB" sz="2400" dirty="0">
                <a:solidFill>
                  <a:schemeClr val="bg1"/>
                </a:solidFill>
              </a:rPr>
              <a:t> 3 (1974), 49)</a:t>
            </a:r>
          </a:p>
          <a:p>
            <a:pPr algn="just"/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766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157171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the public and the private in </a:t>
            </a:r>
            <a:r>
              <a:rPr lang="en-GB" dirty="0" err="1">
                <a:solidFill>
                  <a:schemeClr val="bg1"/>
                </a:solidFill>
              </a:rPr>
              <a:t>habermas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072" t="17057" r="21999" b="8438"/>
          <a:stretch/>
        </p:blipFill>
        <p:spPr>
          <a:xfrm>
            <a:off x="1781300" y="1529074"/>
            <a:ext cx="8637318" cy="506890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Right Arrow 4"/>
          <p:cNvSpPr/>
          <p:nvPr/>
        </p:nvSpPr>
        <p:spPr>
          <a:xfrm rot="11958690">
            <a:off x="7017642" y="5061382"/>
            <a:ext cx="2619191" cy="51063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56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3425"/>
            <a:ext cx="7729728" cy="118872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Where did the public sphere come from?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31136" y="1961151"/>
            <a:ext cx="7862890" cy="43208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(I) Rise of the nation state (leads to emergence of society as a distinct realm)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(II) Rise of capitalism (socioeconomic power develops beyond total grasp of state, society acquires growing autonomy)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State + Capitalism = new bourgeois family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Sentiment, sociability, individuality, education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These new attributes get projected onto public domains (print, clubs, theatres, salons)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044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415" r="24942"/>
          <a:stretch/>
        </p:blipFill>
        <p:spPr>
          <a:xfrm>
            <a:off x="617516" y="602068"/>
            <a:ext cx="4447187" cy="4266815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990" r="24942"/>
          <a:stretch/>
        </p:blipFill>
        <p:spPr>
          <a:xfrm>
            <a:off x="7422078" y="1389413"/>
            <a:ext cx="4180114" cy="5139215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16" y="5109181"/>
            <a:ext cx="3358183" cy="923484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FROM THIS…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666B7D-1D4F-43A2-8805-23F3B04FC094}"/>
              </a:ext>
            </a:extLst>
          </p:cNvPr>
          <p:cNvSpPr txBox="1">
            <a:spLocks/>
          </p:cNvSpPr>
          <p:nvPr/>
        </p:nvSpPr>
        <p:spPr bwMode="black">
          <a:xfrm>
            <a:off x="7422078" y="333322"/>
            <a:ext cx="3358183" cy="923484"/>
          </a:xfrm>
          <a:prstGeom prst="rect">
            <a:avLst/>
          </a:prstGeom>
          <a:solidFill>
            <a:schemeClr val="tx1"/>
          </a:solidFill>
          <a:ln w="31750" cap="sq">
            <a:solidFill>
              <a:schemeClr val="bg1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TO THIS…</a:t>
            </a:r>
          </a:p>
        </p:txBody>
      </p:sp>
    </p:spTree>
    <p:extLst>
      <p:ext uri="{BB962C8B-B14F-4D97-AF65-F5344CB8AC3E}">
        <p14:creationId xmlns:p14="http://schemas.microsoft.com/office/powerpoint/2010/main" val="157581619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4548</TotalTime>
  <Words>1058</Words>
  <Application>Microsoft Office PowerPoint</Application>
  <PresentationFormat>Widescreen</PresentationFormat>
  <Paragraphs>103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Gill Sans MT</vt:lpstr>
      <vt:lpstr>Wingdings</vt:lpstr>
      <vt:lpstr>Parcel</vt:lpstr>
      <vt:lpstr>The Public sphere</vt:lpstr>
      <vt:lpstr>What do we mean by ‘the public’?</vt:lpstr>
      <vt:lpstr>Three questions </vt:lpstr>
      <vt:lpstr>Jurgan habermas</vt:lpstr>
      <vt:lpstr>Habermas and The ‘BOURGEOIS public sphere’</vt:lpstr>
      <vt:lpstr>PowerPoint Presentation</vt:lpstr>
      <vt:lpstr>the public and the private in habermas</vt:lpstr>
      <vt:lpstr>Where did the public sphere come from?</vt:lpstr>
      <vt:lpstr>FROM THIS…</vt:lpstr>
      <vt:lpstr>Critiques of Habermas’ ‘bourgeoisie public sphere’</vt:lpstr>
      <vt:lpstr>PowerPoint Presentation</vt:lpstr>
      <vt:lpstr>Historians engaging with habermas</vt:lpstr>
      <vt:lpstr>PowerPoint Presentation</vt:lpstr>
      <vt:lpstr> Roger chartier: Cultural Origins of the French Revolution (1991) </vt:lpstr>
      <vt:lpstr>Where were the publics?</vt:lpstr>
      <vt:lpstr>theatres</vt:lpstr>
      <vt:lpstr>The court of public opinion</vt:lpstr>
      <vt:lpstr>theatre as enlightenment?</vt:lpstr>
      <vt:lpstr>Theatre in France</vt:lpstr>
      <vt:lpstr>Drinking spaces: public houses and coffee houses</vt:lpstr>
      <vt:lpstr>salons</vt:lpstr>
      <vt:lpstr>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Female constructions</dc:title>
  <dc:creator>Imogen Peck</dc:creator>
  <cp:lastModifiedBy>Imogen Peck</cp:lastModifiedBy>
  <cp:revision>151</cp:revision>
  <dcterms:created xsi:type="dcterms:W3CDTF">2018-09-13T10:51:17Z</dcterms:created>
  <dcterms:modified xsi:type="dcterms:W3CDTF">2018-11-07T14:46:51Z</dcterms:modified>
</cp:coreProperties>
</file>