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59" r:id="rId7"/>
    <p:sldId id="261" r:id="rId8"/>
    <p:sldId id="263" r:id="rId9"/>
    <p:sldId id="265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754CA77-1AA6-2948-9CE6-1C0731258BBE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89779470-31C6-5944-A768-CC820B37C0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240728" y="2202093"/>
            <a:ext cx="6498158" cy="1724867"/>
          </a:xfrm>
        </p:spPr>
        <p:txBody>
          <a:bodyPr/>
          <a:lstStyle/>
          <a:p>
            <a:r>
              <a:rPr lang="en-US" smtClean="0"/>
              <a:t>Mind, Body and Society: </a:t>
            </a:r>
            <a:br>
              <a:rPr lang="en-US" smtClean="0"/>
            </a:br>
            <a:r>
              <a:rPr lang="en-US" smtClean="0"/>
              <a:t>Writing </a:t>
            </a:r>
            <a:r>
              <a:rPr lang="en-US" dirty="0" smtClean="0"/>
              <a:t>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73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Provide full references following the style guide carefully.</a:t>
            </a:r>
          </a:p>
          <a:p>
            <a:r>
              <a:rPr lang="en-US" dirty="0" smtClean="0"/>
              <a:t>Reference every quote with a footnote.</a:t>
            </a:r>
          </a:p>
          <a:p>
            <a:r>
              <a:rPr lang="en-US" dirty="0" smtClean="0"/>
              <a:t>Provide a reference each time you draw ideas or evidence from a secondary OR primary source.</a:t>
            </a:r>
            <a:endParaRPr lang="en-US" dirty="0"/>
          </a:p>
          <a:p>
            <a:r>
              <a:rPr lang="en-US" dirty="0" smtClean="0"/>
              <a:t>Make sure you provide a full and well </a:t>
            </a:r>
            <a:r>
              <a:rPr lang="en-US" dirty="0" err="1" smtClean="0"/>
              <a:t>organised</a:t>
            </a:r>
            <a:r>
              <a:rPr lang="en-US" dirty="0" smtClean="0"/>
              <a:t> bibliography, separating primary and secondary sources.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275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ready for the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e-read the essay to ensure that you have covered all the points you promised to tackle. </a:t>
            </a:r>
          </a:p>
          <a:p>
            <a:r>
              <a:rPr lang="en-US" dirty="0" smtClean="0"/>
              <a:t>Make sure you have answered the question.</a:t>
            </a:r>
          </a:p>
          <a:p>
            <a:r>
              <a:rPr lang="en-US" dirty="0" smtClean="0"/>
              <a:t>Read your essay out loud – this weeds out awkward phrasing and repetition. </a:t>
            </a:r>
          </a:p>
          <a:p>
            <a:r>
              <a:rPr lang="en-US" dirty="0" smtClean="0"/>
              <a:t>Take your time writing a conclusion and make sure you </a:t>
            </a:r>
            <a:r>
              <a:rPr lang="en-US" dirty="0" err="1" smtClean="0"/>
              <a:t>summarise</a:t>
            </a:r>
            <a:r>
              <a:rPr lang="en-US" dirty="0" smtClean="0"/>
              <a:t> your main findings clearly and succinctly.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814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0243" y="828344"/>
            <a:ext cx="7937800" cy="24622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BOOKS:</a:t>
            </a:r>
          </a:p>
          <a:p>
            <a:endParaRPr lang="en-US" sz="1400" dirty="0"/>
          </a:p>
          <a:p>
            <a:r>
              <a:rPr lang="en-US" sz="1400" u="sng" dirty="0" smtClean="0"/>
              <a:t>First citation</a:t>
            </a:r>
            <a:r>
              <a:rPr lang="en-US" sz="1400" dirty="0" smtClean="0"/>
              <a:t>: 	Author’s full name, </a:t>
            </a:r>
            <a:r>
              <a:rPr lang="en-US" sz="1400" i="1" dirty="0" smtClean="0"/>
              <a:t>Full Title of Book</a:t>
            </a:r>
            <a:r>
              <a:rPr lang="en-US" sz="1400" dirty="0" smtClean="0"/>
              <a:t> (Place of publication, year of 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  </a:t>
            </a:r>
            <a:r>
              <a:rPr lang="en-US" sz="1400" dirty="0"/>
              <a:t>	</a:t>
            </a:r>
            <a:r>
              <a:rPr lang="en-US" sz="1400" dirty="0" smtClean="0"/>
              <a:t>publication), page number(s).</a:t>
            </a:r>
          </a:p>
          <a:p>
            <a:endParaRPr lang="en-US" sz="1400" dirty="0"/>
          </a:p>
          <a:p>
            <a:r>
              <a:rPr lang="en-US" sz="1400" dirty="0" smtClean="0"/>
              <a:t>			Eric </a:t>
            </a:r>
            <a:r>
              <a:rPr lang="en-US" sz="1400" dirty="0" err="1" smtClean="0"/>
              <a:t>Hobsbawm</a:t>
            </a:r>
            <a:r>
              <a:rPr lang="en-US" sz="1400" dirty="0" smtClean="0"/>
              <a:t>, </a:t>
            </a:r>
            <a:r>
              <a:rPr lang="en-US" sz="1400" i="1" dirty="0" smtClean="0"/>
              <a:t>Age of Extremes.  The Short Twentieth Century, </a:t>
            </a:r>
          </a:p>
          <a:p>
            <a:r>
              <a:rPr lang="en-US" sz="1400" i="1" dirty="0"/>
              <a:t>	</a:t>
            </a:r>
            <a:r>
              <a:rPr lang="en-US" sz="1400" i="1" dirty="0" smtClean="0"/>
              <a:t>		1914-1991</a:t>
            </a:r>
            <a:r>
              <a:rPr lang="en-US" sz="1400" dirty="0" smtClean="0"/>
              <a:t> (London, 1994), p. 67</a:t>
            </a:r>
            <a:r>
              <a:rPr lang="en-US" sz="1400" dirty="0"/>
              <a:t>.</a:t>
            </a:r>
            <a:endParaRPr lang="en-US" sz="1400" i="1" dirty="0" smtClean="0"/>
          </a:p>
          <a:p>
            <a:endParaRPr lang="en-US" sz="1400" dirty="0" smtClean="0"/>
          </a:p>
          <a:p>
            <a:r>
              <a:rPr lang="en-US" sz="1400" u="sng" dirty="0" smtClean="0"/>
              <a:t>Second and subsequent citations</a:t>
            </a:r>
            <a:r>
              <a:rPr lang="en-US" sz="1400" dirty="0" smtClean="0"/>
              <a:t>:	Author’s surname, </a:t>
            </a:r>
            <a:r>
              <a:rPr lang="en-US" sz="1400" i="1" dirty="0" smtClean="0"/>
              <a:t>Short Title</a:t>
            </a:r>
            <a:r>
              <a:rPr lang="en-US" sz="1400" dirty="0" smtClean="0"/>
              <a:t>, page number(s).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		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					</a:t>
            </a:r>
            <a:r>
              <a:rPr lang="en-US" sz="1400" dirty="0" err="1" smtClean="0"/>
              <a:t>Hobsbawm</a:t>
            </a:r>
            <a:r>
              <a:rPr lang="en-US" sz="1400" dirty="0" smtClean="0"/>
              <a:t>, </a:t>
            </a:r>
            <a:r>
              <a:rPr lang="en-US" sz="1400" i="1" dirty="0" smtClean="0"/>
              <a:t>Age of Extremes</a:t>
            </a:r>
            <a:r>
              <a:rPr lang="en-US" sz="1400" dirty="0" smtClean="0"/>
              <a:t>, pp. 352-54.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0243" y="3837995"/>
            <a:ext cx="7937800" cy="252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ARTICLES:</a:t>
            </a:r>
          </a:p>
          <a:p>
            <a:endParaRPr lang="en-US" sz="1600" b="1" dirty="0" smtClean="0"/>
          </a:p>
          <a:p>
            <a:r>
              <a:rPr lang="en-US" sz="1400" u="sng" dirty="0" smtClean="0"/>
              <a:t>First citation</a:t>
            </a:r>
            <a:r>
              <a:rPr lang="en-US" sz="1400" dirty="0" smtClean="0"/>
              <a:t>:	Author’s full name, ‘Full Title of Article’, </a:t>
            </a:r>
            <a:r>
              <a:rPr lang="en-US" sz="1400" i="1" dirty="0" smtClean="0"/>
              <a:t>Journal Name</a:t>
            </a:r>
            <a:r>
              <a:rPr lang="en-US" sz="1400" dirty="0" smtClean="0"/>
              <a:t>, volume </a:t>
            </a:r>
          </a:p>
          <a:p>
            <a:r>
              <a:rPr lang="en-US" sz="1400" dirty="0" smtClean="0"/>
              <a:t>			number (year), page number(s).</a:t>
            </a:r>
          </a:p>
          <a:p>
            <a:endParaRPr lang="en-US" sz="1400" u="sng" dirty="0" smtClean="0"/>
          </a:p>
          <a:p>
            <a:r>
              <a:rPr lang="en-US" sz="1400" dirty="0" smtClean="0"/>
              <a:t>			Peter Bailey, ‘</a:t>
            </a:r>
            <a:r>
              <a:rPr lang="en-US" sz="1400" dirty="0" err="1" smtClean="0"/>
              <a:t>Parasexuality</a:t>
            </a:r>
            <a:r>
              <a:rPr lang="en-US" sz="1400" dirty="0" smtClean="0"/>
              <a:t> and Glamour.  The Victorian Barmaid as Cultural </a:t>
            </a:r>
          </a:p>
          <a:p>
            <a:r>
              <a:rPr lang="en-US" sz="1400" dirty="0" smtClean="0"/>
              <a:t>			Prototype’, </a:t>
            </a:r>
            <a:r>
              <a:rPr lang="en-US" sz="1400" i="1" dirty="0" smtClean="0"/>
              <a:t>Gender and History</a:t>
            </a:r>
            <a:r>
              <a:rPr lang="en-US" sz="1400" dirty="0" smtClean="0"/>
              <a:t>, 2 (1990), pp. 150-53.</a:t>
            </a:r>
          </a:p>
          <a:p>
            <a:endParaRPr lang="en-US" sz="1400" dirty="0" smtClean="0"/>
          </a:p>
          <a:p>
            <a:r>
              <a:rPr lang="en-US" sz="1400" u="sng" dirty="0" smtClean="0"/>
              <a:t>Second and subsequent citations:</a:t>
            </a:r>
            <a:r>
              <a:rPr lang="en-US" sz="1400" dirty="0" smtClean="0"/>
              <a:t>	Author’s surname, ‘Short Title’, page number(s)</a:t>
            </a:r>
          </a:p>
          <a:p>
            <a:endParaRPr lang="en-US" sz="1400" dirty="0" smtClean="0"/>
          </a:p>
          <a:p>
            <a:r>
              <a:rPr lang="en-US" sz="1400" dirty="0" smtClean="0"/>
              <a:t>							Bailey, ‘</a:t>
            </a:r>
            <a:r>
              <a:rPr lang="en-US" sz="1400" dirty="0" err="1" smtClean="0"/>
              <a:t>Parasexuality</a:t>
            </a:r>
            <a:r>
              <a:rPr lang="en-US" sz="1400" dirty="0" smtClean="0"/>
              <a:t> and Glamour’, p. 164.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4242" y="206975"/>
            <a:ext cx="3692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REFERENCING: FOOTNOTES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17612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67706" y="206975"/>
            <a:ext cx="4057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REFERENCING: BIBLIOGRAPHY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90243" y="828344"/>
            <a:ext cx="7937800" cy="9848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BOOKS:		</a:t>
            </a:r>
            <a:r>
              <a:rPr lang="en-US" sz="1400" dirty="0" smtClean="0"/>
              <a:t>Author’s last name, first name, </a:t>
            </a:r>
            <a:r>
              <a:rPr lang="en-US" sz="1400" i="1" dirty="0" smtClean="0"/>
              <a:t>Full Title</a:t>
            </a:r>
            <a:r>
              <a:rPr lang="en-US" sz="1400" dirty="0" smtClean="0"/>
              <a:t> (Place of Publication, Year).</a:t>
            </a:r>
            <a:endParaRPr lang="en-US" sz="1400" b="1" dirty="0" smtClean="0"/>
          </a:p>
          <a:p>
            <a:endParaRPr lang="en-US" sz="1400" dirty="0"/>
          </a:p>
          <a:p>
            <a:r>
              <a:rPr lang="en-US" sz="1400" dirty="0" smtClean="0"/>
              <a:t>			</a:t>
            </a:r>
            <a:r>
              <a:rPr lang="en-US" sz="1400" dirty="0" err="1" smtClean="0"/>
              <a:t>Hobsbawm</a:t>
            </a:r>
            <a:r>
              <a:rPr lang="en-US" sz="1400" dirty="0" smtClean="0"/>
              <a:t>, Eric, </a:t>
            </a:r>
            <a:r>
              <a:rPr lang="en-US" sz="1400" i="1" dirty="0" smtClean="0"/>
              <a:t>Age of Extremes.  The Short Twentieth Century, </a:t>
            </a:r>
          </a:p>
          <a:p>
            <a:r>
              <a:rPr lang="en-US" sz="1400" i="1" dirty="0"/>
              <a:t>	</a:t>
            </a:r>
            <a:r>
              <a:rPr lang="en-US" sz="1400" i="1" dirty="0" smtClean="0"/>
              <a:t>		1914-1991</a:t>
            </a:r>
            <a:r>
              <a:rPr lang="en-US" sz="1400" dirty="0" smtClean="0"/>
              <a:t> (London, 1994).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0243" y="2429810"/>
            <a:ext cx="7937800" cy="14157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ARTICLES: 	</a:t>
            </a:r>
            <a:r>
              <a:rPr lang="en-US" sz="1400" dirty="0" smtClean="0"/>
              <a:t>Author’s last name, first name, ‘Full Title of Article’, </a:t>
            </a:r>
            <a:r>
              <a:rPr lang="en-US" sz="1400" i="1" dirty="0" smtClean="0"/>
              <a:t>Journal Name</a:t>
            </a:r>
            <a:r>
              <a:rPr lang="en-US" sz="1400" dirty="0" smtClean="0"/>
              <a:t>, volume </a:t>
            </a:r>
          </a:p>
          <a:p>
            <a:r>
              <a:rPr lang="en-US" sz="1400" dirty="0" smtClean="0"/>
              <a:t>			number (year), page numbers of full article.</a:t>
            </a:r>
          </a:p>
          <a:p>
            <a:endParaRPr lang="en-US" sz="1400" u="sng" dirty="0" smtClean="0"/>
          </a:p>
          <a:p>
            <a:r>
              <a:rPr lang="en-US" sz="1400" dirty="0" smtClean="0"/>
              <a:t>			Peter Bailey, ‘</a:t>
            </a:r>
            <a:r>
              <a:rPr lang="en-US" sz="1400" dirty="0" err="1" smtClean="0"/>
              <a:t>Parasexuality</a:t>
            </a:r>
            <a:r>
              <a:rPr lang="en-US" sz="1400" dirty="0" smtClean="0"/>
              <a:t> and Glamour.  The Victorian Barmaid as Cultural </a:t>
            </a:r>
          </a:p>
          <a:p>
            <a:r>
              <a:rPr lang="en-US" sz="1400" dirty="0" smtClean="0"/>
              <a:t>			Prototype’, </a:t>
            </a:r>
            <a:r>
              <a:rPr lang="en-US" sz="1400" i="1" dirty="0" smtClean="0"/>
              <a:t>Gender and History</a:t>
            </a:r>
            <a:r>
              <a:rPr lang="en-US" sz="1400" dirty="0" smtClean="0"/>
              <a:t>, 2 (1990), pp. 148-171.</a:t>
            </a:r>
          </a:p>
          <a:p>
            <a:endParaRPr lang="en-US" sz="14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690243" y="4427650"/>
            <a:ext cx="7937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Note that bibliography form departs in a number of respects from footnote style. In particular, note that material in your </a:t>
            </a:r>
            <a:r>
              <a:rPr lang="en-US" dirty="0" smtClean="0"/>
              <a:t>bibliography </a:t>
            </a:r>
            <a:r>
              <a:rPr lang="en-US" dirty="0"/>
              <a:t>is </a:t>
            </a:r>
            <a:r>
              <a:rPr lang="en-US" dirty="0" err="1"/>
              <a:t>organised</a:t>
            </a:r>
            <a:r>
              <a:rPr lang="en-US" dirty="0"/>
              <a:t> alphabetically by the author’s surname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When referencing articles or chapters in edited volumes in your </a:t>
            </a:r>
            <a:r>
              <a:rPr lang="en-US" dirty="0" smtClean="0"/>
              <a:t>bibliography</a:t>
            </a:r>
            <a:r>
              <a:rPr lang="en-US" dirty="0"/>
              <a:t>, cite the page numbers of the article or chapter as a whole - not just the particular pages you have cited in your footnotes.</a:t>
            </a:r>
          </a:p>
        </p:txBody>
      </p:sp>
    </p:spTree>
    <p:extLst>
      <p:ext uri="{BB962C8B-B14F-4D97-AF65-F5344CB8AC3E}">
        <p14:creationId xmlns:p14="http://schemas.microsoft.com/office/powerpoint/2010/main" val="64904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REFERENCING EXERCISE—FOOTNOTES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AutoNum type="arabicPeriod"/>
            </a:pPr>
            <a:r>
              <a:rPr lang="en-US" sz="2400" dirty="0" smtClean="0"/>
              <a:t>Francois </a:t>
            </a:r>
            <a:r>
              <a:rPr lang="en-US" sz="2400" dirty="0" err="1" smtClean="0"/>
              <a:t>Delaporte</a:t>
            </a:r>
            <a:r>
              <a:rPr lang="en-US" sz="2400" dirty="0" smtClean="0"/>
              <a:t>, </a:t>
            </a:r>
            <a:r>
              <a:rPr lang="en-US" sz="2400" i="1" dirty="0" smtClean="0"/>
              <a:t>Disease and Civilization: The Cholera in Paris, 1832</a:t>
            </a:r>
            <a:r>
              <a:rPr lang="en-US" sz="2400" dirty="0"/>
              <a:t> </a:t>
            </a:r>
            <a:r>
              <a:rPr lang="en-US" sz="2400" dirty="0" smtClean="0"/>
              <a:t>(Cambridge, 1986), pp. 37-40.</a:t>
            </a:r>
          </a:p>
          <a:p>
            <a:pPr marL="0" indent="0">
              <a:buNone/>
            </a:pPr>
            <a:endParaRPr lang="en-US" sz="2400" dirty="0" smtClean="0"/>
          </a:p>
          <a:p>
            <a:pPr>
              <a:buAutoNum type="arabicPeriod"/>
            </a:pPr>
            <a:r>
              <a:rPr lang="en-US" sz="2400" dirty="0" smtClean="0"/>
              <a:t>Adrian Wilson, ‘On the History of Disease Concepts: The Case of Pleurisy’, </a:t>
            </a:r>
            <a:r>
              <a:rPr lang="en-US" sz="2400" i="1" dirty="0" smtClean="0"/>
              <a:t>History of Science,</a:t>
            </a:r>
            <a:r>
              <a:rPr lang="en-US" sz="2400" dirty="0" smtClean="0"/>
              <a:t> 38 (2000), p. 280.</a:t>
            </a:r>
          </a:p>
          <a:p>
            <a:pPr marL="0" indent="0">
              <a:buNone/>
            </a:pPr>
            <a:endParaRPr lang="en-US" sz="2400" dirty="0" smtClean="0"/>
          </a:p>
          <a:p>
            <a:pPr>
              <a:buAutoNum type="arabicPeriod"/>
            </a:pPr>
            <a:r>
              <a:rPr lang="en-US" sz="2400" dirty="0" err="1" smtClean="0"/>
              <a:t>Delaporte</a:t>
            </a:r>
            <a:r>
              <a:rPr lang="en-US" sz="2400" dirty="0" smtClean="0"/>
              <a:t>, </a:t>
            </a:r>
            <a:r>
              <a:rPr lang="en-US" sz="2400" i="1" dirty="0" smtClean="0"/>
              <a:t>Disease and Civilization</a:t>
            </a:r>
            <a:r>
              <a:rPr lang="en-US" sz="2400" dirty="0" smtClean="0"/>
              <a:t>, p. 112.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7840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REFERENCING EXERCISE—BIBLIOGRAPHY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17853" y="1772349"/>
            <a:ext cx="78687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Delaporte</a:t>
            </a:r>
            <a:r>
              <a:rPr lang="en-US" sz="2400" dirty="0" smtClean="0"/>
              <a:t>, Francois, </a:t>
            </a:r>
            <a:r>
              <a:rPr lang="en-US" sz="2400" i="1" dirty="0" smtClean="0"/>
              <a:t>Disease and Civilization: The Cholera in Paris, 1832</a:t>
            </a:r>
            <a:r>
              <a:rPr lang="en-US" sz="2400" dirty="0" smtClean="0"/>
              <a:t> (Cambridge, 1986).</a:t>
            </a:r>
          </a:p>
          <a:p>
            <a:endParaRPr lang="en-US" sz="2400" dirty="0"/>
          </a:p>
          <a:p>
            <a:r>
              <a:rPr lang="en-US" sz="2400" dirty="0" smtClean="0"/>
              <a:t>Wilson, Adrian, ‘On the History of Disease Concepts: The Case of Pleurisy’, </a:t>
            </a:r>
            <a:r>
              <a:rPr lang="en-US" sz="2400" i="1" dirty="0" smtClean="0"/>
              <a:t>History of Science</a:t>
            </a:r>
            <a:r>
              <a:rPr lang="en-US" sz="2400" dirty="0" smtClean="0"/>
              <a:t>, 38 (2000), pp. 271-319.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7867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an Essay</a:t>
            </a:r>
            <a:br>
              <a:rPr lang="en-US" dirty="0" smtClean="0"/>
            </a:br>
            <a:r>
              <a:rPr lang="en-US" dirty="0" smtClean="0"/>
              <a:t>First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Read and </a:t>
            </a:r>
            <a:r>
              <a:rPr lang="en-US" sz="2800" dirty="0" err="1"/>
              <a:t>analyse</a:t>
            </a:r>
            <a:r>
              <a:rPr lang="en-US" sz="2800" dirty="0"/>
              <a:t> the essay title. Be as careful and thorough as possible, and answer a set of basic questions: What is the subject matter? What period shall I consider? Which geographic area? </a:t>
            </a:r>
            <a:endParaRPr lang="en-US" sz="2800" dirty="0" smtClean="0"/>
          </a:p>
          <a:p>
            <a:r>
              <a:rPr lang="en-US" sz="2800" dirty="0" smtClean="0"/>
              <a:t>Then</a:t>
            </a:r>
            <a:r>
              <a:rPr lang="en-US" sz="2800" dirty="0"/>
              <a:t>, write down your preliminary thoughts and ideas and try to identify the historical problem raised by the question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Produce a plan, highlighting your main questions and sub-themes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53379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</a:t>
            </a:r>
            <a:r>
              <a:rPr lang="en-US" dirty="0" err="1" smtClean="0"/>
              <a:t>organise</a:t>
            </a:r>
            <a:r>
              <a:rPr lang="en-US" dirty="0" smtClean="0"/>
              <a:t> </a:t>
            </a:r>
            <a:r>
              <a:rPr lang="en-US" dirty="0"/>
              <a:t>your argument and structure your essay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>
                <a:cs typeface="Georgia"/>
              </a:rPr>
              <a:t>I</a:t>
            </a:r>
            <a:r>
              <a:rPr lang="en-US" dirty="0" smtClean="0">
                <a:cs typeface="Georgia"/>
              </a:rPr>
              <a:t>ntroduce </a:t>
            </a:r>
            <a:r>
              <a:rPr lang="en-US" dirty="0">
                <a:cs typeface="Georgia"/>
              </a:rPr>
              <a:t>and present the subject matter in broad terms</a:t>
            </a:r>
          </a:p>
          <a:p>
            <a:pPr lvl="1"/>
            <a:r>
              <a:rPr lang="en-GB" dirty="0">
                <a:cs typeface="Georgia"/>
              </a:rPr>
              <a:t>I</a:t>
            </a:r>
            <a:r>
              <a:rPr lang="en-GB" dirty="0" smtClean="0">
                <a:cs typeface="Georgia"/>
              </a:rPr>
              <a:t>dentify </a:t>
            </a:r>
            <a:r>
              <a:rPr lang="en-GB" dirty="0">
                <a:cs typeface="Georgia"/>
              </a:rPr>
              <a:t>and clarify the historical </a:t>
            </a:r>
            <a:r>
              <a:rPr lang="en-GB" dirty="0" smtClean="0">
                <a:cs typeface="Georgia"/>
              </a:rPr>
              <a:t>problem</a:t>
            </a:r>
          </a:p>
          <a:p>
            <a:pPr lvl="1"/>
            <a:r>
              <a:rPr lang="en-GB" dirty="0" smtClean="0">
                <a:cs typeface="Georgia"/>
              </a:rPr>
              <a:t>Situate your work in the context of the historiography</a:t>
            </a:r>
            <a:endParaRPr lang="en-GB" dirty="0">
              <a:cs typeface="Georgia"/>
            </a:endParaRPr>
          </a:p>
          <a:p>
            <a:pPr lvl="1"/>
            <a:r>
              <a:rPr lang="en-GB" dirty="0">
                <a:cs typeface="Georgia"/>
              </a:rPr>
              <a:t>S</a:t>
            </a:r>
            <a:r>
              <a:rPr lang="en-GB" dirty="0" smtClean="0">
                <a:cs typeface="Georgia"/>
              </a:rPr>
              <a:t>ignpost </a:t>
            </a:r>
            <a:r>
              <a:rPr lang="en-GB" dirty="0">
                <a:cs typeface="Georgia"/>
              </a:rPr>
              <a:t>your </a:t>
            </a:r>
            <a:r>
              <a:rPr lang="en-GB" dirty="0" smtClean="0">
                <a:cs typeface="Georgia"/>
              </a:rPr>
              <a:t>argument</a:t>
            </a:r>
          </a:p>
          <a:p>
            <a:pPr lvl="1"/>
            <a:r>
              <a:rPr lang="en-GB" dirty="0" smtClean="0">
                <a:cs typeface="Georgia"/>
              </a:rPr>
              <a:t>Take the reader through the process through which you will answer your question</a:t>
            </a:r>
          </a:p>
          <a:p>
            <a:pPr lvl="1"/>
            <a:endParaRPr lang="en-GB" dirty="0" smtClean="0">
              <a:cs typeface="Georgia"/>
            </a:endParaRPr>
          </a:p>
          <a:p>
            <a:pPr marL="457200" lvl="1" indent="0">
              <a:buNone/>
            </a:pPr>
            <a:r>
              <a:rPr lang="en-GB" dirty="0" smtClean="0">
                <a:cs typeface="Georgia"/>
              </a:rPr>
              <a:t>‘Setting up’ in many ways is the most important aspect of writing an essay</a:t>
            </a:r>
            <a:endParaRPr lang="en-US" dirty="0"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673631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Introduction:</a:t>
            </a:r>
            <a:br>
              <a:rPr lang="en-US" dirty="0" smtClean="0"/>
            </a:br>
            <a:r>
              <a:rPr lang="en-US" dirty="0" smtClean="0"/>
              <a:t>Take </a:t>
            </a:r>
            <a:r>
              <a:rPr lang="en-US" dirty="0"/>
              <a:t>the reader for a walk…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As you are taking your reader on a walk, you first need to invite her/him, to let her/him know where you are both going to (introduce the subject matter).</a:t>
            </a:r>
          </a:p>
          <a:p>
            <a:r>
              <a:rPr lang="en-US" sz="2800" dirty="0"/>
              <a:t>To capture her/his attention, her/his historical imagination, you need to make clear why the walk is worth her/his time and energy (raise the historical problem).</a:t>
            </a:r>
          </a:p>
          <a:p>
            <a:r>
              <a:rPr lang="en-US" sz="2800" dirty="0"/>
              <a:t>Then show her/him the path you have decided to follow… (signpost your argument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87806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body of the essay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Make sure that your overall analysis and each of your individual points is </a:t>
            </a:r>
            <a:r>
              <a:rPr lang="en-US" sz="2800" dirty="0" smtClean="0"/>
              <a:t>supported </a:t>
            </a:r>
            <a:r>
              <a:rPr lang="en-US" sz="2800" dirty="0"/>
              <a:t>by evidence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Make sure your essay follows a logical order; that the succession of points, sections, and paragraphs derives from an intellectual logic. In other words, your essay should not be a mere catalogue of ideas but should present them in a reasoned and coherent way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You might want to use sub-headings to guide you as well as the reader.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430650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94</TotalTime>
  <Words>627</Words>
  <Application>Microsoft Macintosh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Georgia</vt:lpstr>
      <vt:lpstr>News Gothic MT</vt:lpstr>
      <vt:lpstr>Wingdings 2</vt:lpstr>
      <vt:lpstr>Arial</vt:lpstr>
      <vt:lpstr>Breeze</vt:lpstr>
      <vt:lpstr>Mind, Body and Society:  Writing Workshop</vt:lpstr>
      <vt:lpstr>PowerPoint Presentation</vt:lpstr>
      <vt:lpstr>PowerPoint Presentation</vt:lpstr>
      <vt:lpstr>REFERENCING EXERCISE—FOOTNOTES</vt:lpstr>
      <vt:lpstr>REFERENCING EXERCISE—BIBLIOGRAPHY</vt:lpstr>
      <vt:lpstr>Planning an Essay First steps</vt:lpstr>
      <vt:lpstr>How to organise your argument and structure your essay</vt:lpstr>
      <vt:lpstr>The Introduction: Take the reader for a walk…</vt:lpstr>
      <vt:lpstr>The body of the essay</vt:lpstr>
      <vt:lpstr>References</vt:lpstr>
      <vt:lpstr>Getting ready for the 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Kill or Cure Writing Workshop</dc:title>
  <dc:creator>hilary marland</dc:creator>
  <cp:lastModifiedBy>Microsoft Office User</cp:lastModifiedBy>
  <cp:revision>7</cp:revision>
  <dcterms:created xsi:type="dcterms:W3CDTF">2017-03-13T17:19:43Z</dcterms:created>
  <dcterms:modified xsi:type="dcterms:W3CDTF">2019-03-12T08:50:43Z</dcterms:modified>
</cp:coreProperties>
</file>