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8" r:id="rId3"/>
    <p:sldId id="259" r:id="rId4"/>
    <p:sldId id="280" r:id="rId5"/>
    <p:sldId id="279" r:id="rId6"/>
    <p:sldId id="275" r:id="rId7"/>
    <p:sldId id="278" r:id="rId8"/>
    <p:sldId id="283" r:id="rId9"/>
    <p:sldId id="263" r:id="rId10"/>
    <p:sldId id="260" r:id="rId11"/>
    <p:sldId id="282" r:id="rId12"/>
    <p:sldId id="264" r:id="rId13"/>
    <p:sldId id="262" r:id="rId14"/>
    <p:sldId id="284" r:id="rId15"/>
    <p:sldId id="265" r:id="rId16"/>
    <p:sldId id="267" r:id="rId17"/>
    <p:sldId id="269" r:id="rId18"/>
    <p:sldId id="270" r:id="rId19"/>
    <p:sldId id="268" r:id="rId20"/>
    <p:sldId id="272" r:id="rId21"/>
    <p:sldId id="277" r:id="rId22"/>
    <p:sldId id="273" r:id="rId23"/>
    <p:sldId id="266" r:id="rId24"/>
    <p:sldId id="274" r:id="rId25"/>
    <p:sldId id="285" r:id="rId2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94597"/>
  </p:normalViewPr>
  <p:slideViewPr>
    <p:cSldViewPr snapToGrid="0" snapToObjects="1">
      <p:cViewPr varScale="1">
        <p:scale>
          <a:sx n="107" d="100"/>
          <a:sy n="107" d="100"/>
        </p:scale>
        <p:origin x="560" y="16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E5931F5C-8D64-B544-9EDE-2B10D2E457DA}" type="datetimeFigureOut">
              <a:rPr lang="en-US" smtClean="0"/>
              <a:t>10/23/24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E6163F-0163-0D47-9EF6-A7401DBD8899}" type="slidenum">
              <a:rPr lang="en-US" smtClean="0"/>
              <a:t>‹#›</a:t>
            </a:fld>
            <a:endParaRPr lang="en-US"/>
          </a:p>
        </p:txBody>
      </p:sp>
    </p:spTree>
    <p:extLst>
      <p:ext uri="{BB962C8B-B14F-4D97-AF65-F5344CB8AC3E}">
        <p14:creationId xmlns:p14="http://schemas.microsoft.com/office/powerpoint/2010/main" val="28857961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E5931F5C-8D64-B544-9EDE-2B10D2E457DA}" type="datetimeFigureOut">
              <a:rPr lang="en-US" smtClean="0"/>
              <a:t>10/23/24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E6163F-0163-0D47-9EF6-A7401DBD8899}" type="slidenum">
              <a:rPr lang="en-US" smtClean="0"/>
              <a:t>‹#›</a:t>
            </a:fld>
            <a:endParaRPr lang="en-US"/>
          </a:p>
        </p:txBody>
      </p:sp>
    </p:spTree>
    <p:extLst>
      <p:ext uri="{BB962C8B-B14F-4D97-AF65-F5344CB8AC3E}">
        <p14:creationId xmlns:p14="http://schemas.microsoft.com/office/powerpoint/2010/main" val="34710463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E5931F5C-8D64-B544-9EDE-2B10D2E457DA}" type="datetimeFigureOut">
              <a:rPr lang="en-US" smtClean="0"/>
              <a:t>10/23/24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E6163F-0163-0D47-9EF6-A7401DBD8899}" type="slidenum">
              <a:rPr lang="en-US" smtClean="0"/>
              <a:t>‹#›</a:t>
            </a:fld>
            <a:endParaRPr lang="en-US"/>
          </a:p>
        </p:txBody>
      </p:sp>
    </p:spTree>
    <p:extLst>
      <p:ext uri="{BB962C8B-B14F-4D97-AF65-F5344CB8AC3E}">
        <p14:creationId xmlns:p14="http://schemas.microsoft.com/office/powerpoint/2010/main" val="23283531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E5931F5C-8D64-B544-9EDE-2B10D2E457DA}" type="datetimeFigureOut">
              <a:rPr lang="en-US" smtClean="0"/>
              <a:t>10/23/24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E6163F-0163-0D47-9EF6-A7401DBD8899}" type="slidenum">
              <a:rPr lang="en-US" smtClean="0"/>
              <a:t>‹#›</a:t>
            </a:fld>
            <a:endParaRPr lang="en-US"/>
          </a:p>
        </p:txBody>
      </p:sp>
    </p:spTree>
    <p:extLst>
      <p:ext uri="{BB962C8B-B14F-4D97-AF65-F5344CB8AC3E}">
        <p14:creationId xmlns:p14="http://schemas.microsoft.com/office/powerpoint/2010/main" val="42030497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E5931F5C-8D64-B544-9EDE-2B10D2E457DA}" type="datetimeFigureOut">
              <a:rPr lang="en-US" smtClean="0"/>
              <a:t>10/23/24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E6163F-0163-0D47-9EF6-A7401DBD8899}" type="slidenum">
              <a:rPr lang="en-US" smtClean="0"/>
              <a:t>‹#›</a:t>
            </a:fld>
            <a:endParaRPr lang="en-US"/>
          </a:p>
        </p:txBody>
      </p:sp>
    </p:spTree>
    <p:extLst>
      <p:ext uri="{BB962C8B-B14F-4D97-AF65-F5344CB8AC3E}">
        <p14:creationId xmlns:p14="http://schemas.microsoft.com/office/powerpoint/2010/main" val="34705557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E5931F5C-8D64-B544-9EDE-2B10D2E457DA}" type="datetimeFigureOut">
              <a:rPr lang="en-US" smtClean="0"/>
              <a:t>10/23/24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E6163F-0163-0D47-9EF6-A7401DBD8899}" type="slidenum">
              <a:rPr lang="en-US" smtClean="0"/>
              <a:t>‹#›</a:t>
            </a:fld>
            <a:endParaRPr lang="en-US"/>
          </a:p>
        </p:txBody>
      </p:sp>
    </p:spTree>
    <p:extLst>
      <p:ext uri="{BB962C8B-B14F-4D97-AF65-F5344CB8AC3E}">
        <p14:creationId xmlns:p14="http://schemas.microsoft.com/office/powerpoint/2010/main" val="42583182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E5931F5C-8D64-B544-9EDE-2B10D2E457DA}" type="datetimeFigureOut">
              <a:rPr lang="en-US" smtClean="0"/>
              <a:t>10/23/24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CE6163F-0163-0D47-9EF6-A7401DBD8899}" type="slidenum">
              <a:rPr lang="en-US" smtClean="0"/>
              <a:t>‹#›</a:t>
            </a:fld>
            <a:endParaRPr lang="en-US"/>
          </a:p>
        </p:txBody>
      </p:sp>
    </p:spTree>
    <p:extLst>
      <p:ext uri="{BB962C8B-B14F-4D97-AF65-F5344CB8AC3E}">
        <p14:creationId xmlns:p14="http://schemas.microsoft.com/office/powerpoint/2010/main" val="27504409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E5931F5C-8D64-B544-9EDE-2B10D2E457DA}" type="datetimeFigureOut">
              <a:rPr lang="en-US" smtClean="0"/>
              <a:t>10/23/24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CE6163F-0163-0D47-9EF6-A7401DBD8899}" type="slidenum">
              <a:rPr lang="en-US" smtClean="0"/>
              <a:t>‹#›</a:t>
            </a:fld>
            <a:endParaRPr lang="en-US"/>
          </a:p>
        </p:txBody>
      </p:sp>
    </p:spTree>
    <p:extLst>
      <p:ext uri="{BB962C8B-B14F-4D97-AF65-F5344CB8AC3E}">
        <p14:creationId xmlns:p14="http://schemas.microsoft.com/office/powerpoint/2010/main" val="28694873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5931F5C-8D64-B544-9EDE-2B10D2E457DA}" type="datetimeFigureOut">
              <a:rPr lang="en-US" smtClean="0"/>
              <a:t>10/23/24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CE6163F-0163-0D47-9EF6-A7401DBD8899}" type="slidenum">
              <a:rPr lang="en-US" smtClean="0"/>
              <a:t>‹#›</a:t>
            </a:fld>
            <a:endParaRPr lang="en-US"/>
          </a:p>
        </p:txBody>
      </p:sp>
    </p:spTree>
    <p:extLst>
      <p:ext uri="{BB962C8B-B14F-4D97-AF65-F5344CB8AC3E}">
        <p14:creationId xmlns:p14="http://schemas.microsoft.com/office/powerpoint/2010/main" val="1052136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E5931F5C-8D64-B544-9EDE-2B10D2E457DA}" type="datetimeFigureOut">
              <a:rPr lang="en-US" smtClean="0"/>
              <a:t>10/23/24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E6163F-0163-0D47-9EF6-A7401DBD8899}" type="slidenum">
              <a:rPr lang="en-US" smtClean="0"/>
              <a:t>‹#›</a:t>
            </a:fld>
            <a:endParaRPr lang="en-US"/>
          </a:p>
        </p:txBody>
      </p:sp>
    </p:spTree>
    <p:extLst>
      <p:ext uri="{BB962C8B-B14F-4D97-AF65-F5344CB8AC3E}">
        <p14:creationId xmlns:p14="http://schemas.microsoft.com/office/powerpoint/2010/main" val="17260436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E5931F5C-8D64-B544-9EDE-2B10D2E457DA}" type="datetimeFigureOut">
              <a:rPr lang="en-US" smtClean="0"/>
              <a:t>10/23/24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E6163F-0163-0D47-9EF6-A7401DBD8899}" type="slidenum">
              <a:rPr lang="en-US" smtClean="0"/>
              <a:t>‹#›</a:t>
            </a:fld>
            <a:endParaRPr lang="en-US"/>
          </a:p>
        </p:txBody>
      </p:sp>
    </p:spTree>
    <p:extLst>
      <p:ext uri="{BB962C8B-B14F-4D97-AF65-F5344CB8AC3E}">
        <p14:creationId xmlns:p14="http://schemas.microsoft.com/office/powerpoint/2010/main" val="27592210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5931F5C-8D64-B544-9EDE-2B10D2E457DA}" type="datetimeFigureOut">
              <a:rPr lang="en-US" smtClean="0"/>
              <a:t>10/23/24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CE6163F-0163-0D47-9EF6-A7401DBD8899}" type="slidenum">
              <a:rPr lang="en-US" smtClean="0"/>
              <a:t>‹#›</a:t>
            </a:fld>
            <a:endParaRPr lang="en-US"/>
          </a:p>
        </p:txBody>
      </p:sp>
    </p:spTree>
    <p:extLst>
      <p:ext uri="{BB962C8B-B14F-4D97-AF65-F5344CB8AC3E}">
        <p14:creationId xmlns:p14="http://schemas.microsoft.com/office/powerpoint/2010/main" val="25108415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jpg"/><Relationship Id="rId1" Type="http://schemas.openxmlformats.org/officeDocument/2006/relationships/slideLayout" Target="../slideLayouts/slideLayout2.xml"/><Relationship Id="rId4" Type="http://schemas.openxmlformats.org/officeDocument/2006/relationships/image" Target="../media/image18.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4.gif"/><Relationship Id="rId2" Type="http://schemas.openxmlformats.org/officeDocument/2006/relationships/image" Target="../media/image23.jp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image" Target="../media/image26.jp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7.xml"/><Relationship Id="rId5" Type="http://schemas.openxmlformats.org/officeDocument/2006/relationships/image" Target="../media/image7.jpg"/><Relationship Id="rId4" Type="http://schemas.openxmlformats.org/officeDocument/2006/relationships/image" Target="../media/image6.jpg"/></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Disease</a:t>
            </a:r>
          </a:p>
        </p:txBody>
      </p:sp>
      <p:sp>
        <p:nvSpPr>
          <p:cNvPr id="3" name="Subtitle 2"/>
          <p:cNvSpPr>
            <a:spLocks noGrp="1"/>
          </p:cNvSpPr>
          <p:nvPr>
            <p:ph type="subTitle" idx="1"/>
          </p:nvPr>
        </p:nvSpPr>
        <p:spPr/>
        <p:txBody>
          <a:bodyPr/>
          <a:lstStyle/>
          <a:p>
            <a:r>
              <a:rPr lang="en-US" dirty="0" err="1"/>
              <a:t>Dr</a:t>
            </a:r>
            <a:r>
              <a:rPr lang="en-US" dirty="0"/>
              <a:t> Claudia Stein </a:t>
            </a:r>
          </a:p>
        </p:txBody>
      </p:sp>
    </p:spTree>
    <p:extLst>
      <p:ext uri="{BB962C8B-B14F-4D97-AF65-F5344CB8AC3E}">
        <p14:creationId xmlns:p14="http://schemas.microsoft.com/office/powerpoint/2010/main" val="9231049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tumblr_mb1wflwbVJ1qgssgqo1_250.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2193" y="1491228"/>
            <a:ext cx="3009900" cy="4064000"/>
          </a:xfrm>
          <a:prstGeom prst="rect">
            <a:avLst/>
          </a:prstGeom>
        </p:spPr>
      </p:pic>
      <p:pic>
        <p:nvPicPr>
          <p:cNvPr id="6" name="Picture 5" descr="syphmerctreat.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29111" y="2"/>
            <a:ext cx="4067997" cy="6468967"/>
          </a:xfrm>
          <a:prstGeom prst="rect">
            <a:avLst/>
          </a:prstGeom>
        </p:spPr>
      </p:pic>
      <p:sp>
        <p:nvSpPr>
          <p:cNvPr id="7" name="TextBox 6"/>
          <p:cNvSpPr txBox="1"/>
          <p:nvPr/>
        </p:nvSpPr>
        <p:spPr>
          <a:xfrm>
            <a:off x="0" y="5787571"/>
            <a:ext cx="4847650" cy="646331"/>
          </a:xfrm>
          <a:prstGeom prst="rect">
            <a:avLst/>
          </a:prstGeom>
          <a:noFill/>
        </p:spPr>
        <p:txBody>
          <a:bodyPr wrap="square" rtlCol="0">
            <a:spAutoFit/>
          </a:bodyPr>
          <a:lstStyle/>
          <a:p>
            <a:r>
              <a:rPr lang="en-US" dirty="0"/>
              <a:t>Diagnosis and mercury treatment of the pox, 1495 </a:t>
            </a:r>
          </a:p>
        </p:txBody>
      </p:sp>
      <p:sp>
        <p:nvSpPr>
          <p:cNvPr id="3" name="TextBox 2"/>
          <p:cNvSpPr txBox="1"/>
          <p:nvPr/>
        </p:nvSpPr>
        <p:spPr>
          <a:xfrm>
            <a:off x="0" y="304800"/>
            <a:ext cx="5237290" cy="369332"/>
          </a:xfrm>
          <a:prstGeom prst="rect">
            <a:avLst/>
          </a:prstGeom>
          <a:noFill/>
        </p:spPr>
        <p:txBody>
          <a:bodyPr wrap="square" rtlCol="0">
            <a:spAutoFit/>
          </a:bodyPr>
          <a:lstStyle/>
          <a:p>
            <a:r>
              <a:rPr lang="en-US" b="1" dirty="0"/>
              <a:t>Historical Sources for Retrospective Diagnosis</a:t>
            </a:r>
          </a:p>
        </p:txBody>
      </p:sp>
      <p:sp>
        <p:nvSpPr>
          <p:cNvPr id="4" name="TextBox 3"/>
          <p:cNvSpPr txBox="1"/>
          <p:nvPr/>
        </p:nvSpPr>
        <p:spPr>
          <a:xfrm>
            <a:off x="4863377" y="6567571"/>
            <a:ext cx="3698448" cy="369332"/>
          </a:xfrm>
          <a:prstGeom prst="rect">
            <a:avLst/>
          </a:prstGeom>
          <a:noFill/>
        </p:spPr>
        <p:txBody>
          <a:bodyPr wrap="none" rtlCol="0">
            <a:spAutoFit/>
          </a:bodyPr>
          <a:lstStyle/>
          <a:p>
            <a:r>
              <a:rPr lang="en-US" dirty="0"/>
              <a:t>Mercury treatment early 17</a:t>
            </a:r>
            <a:r>
              <a:rPr lang="en-US" baseline="30000" dirty="0"/>
              <a:t>th</a:t>
            </a:r>
            <a:r>
              <a:rPr lang="en-US" dirty="0"/>
              <a:t> century </a:t>
            </a:r>
          </a:p>
        </p:txBody>
      </p:sp>
      <p:sp>
        <p:nvSpPr>
          <p:cNvPr id="8" name="TextBox 7"/>
          <p:cNvSpPr txBox="1"/>
          <p:nvPr/>
        </p:nvSpPr>
        <p:spPr>
          <a:xfrm>
            <a:off x="401934" y="964500"/>
            <a:ext cx="2485889" cy="369332"/>
          </a:xfrm>
          <a:prstGeom prst="rect">
            <a:avLst/>
          </a:prstGeom>
          <a:noFill/>
        </p:spPr>
        <p:txBody>
          <a:bodyPr wrap="none" rtlCol="0">
            <a:spAutoFit/>
          </a:bodyPr>
          <a:lstStyle/>
          <a:p>
            <a:r>
              <a:rPr lang="en-US" dirty="0"/>
              <a:t>1. Visual source material </a:t>
            </a:r>
          </a:p>
        </p:txBody>
      </p:sp>
    </p:spTree>
    <p:extLst>
      <p:ext uri="{BB962C8B-B14F-4D97-AF65-F5344CB8AC3E}">
        <p14:creationId xmlns:p14="http://schemas.microsoft.com/office/powerpoint/2010/main" val="31476911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1400" y="0"/>
            <a:ext cx="4600504" cy="6858000"/>
          </a:xfrm>
          <a:prstGeom prst="rect">
            <a:avLst/>
          </a:prstGeom>
        </p:spPr>
      </p:pic>
      <p:sp>
        <p:nvSpPr>
          <p:cNvPr id="5" name="TextBox 4"/>
          <p:cNvSpPr txBox="1"/>
          <p:nvPr/>
        </p:nvSpPr>
        <p:spPr>
          <a:xfrm>
            <a:off x="5896708" y="6342185"/>
            <a:ext cx="2563459" cy="369332"/>
          </a:xfrm>
          <a:prstGeom prst="rect">
            <a:avLst/>
          </a:prstGeom>
          <a:noFill/>
        </p:spPr>
        <p:txBody>
          <a:bodyPr wrap="none" rtlCol="0">
            <a:spAutoFit/>
          </a:bodyPr>
          <a:lstStyle/>
          <a:p>
            <a:r>
              <a:rPr lang="en-US" dirty="0" err="1"/>
              <a:t>Musée</a:t>
            </a:r>
            <a:r>
              <a:rPr lang="en-US" dirty="0"/>
              <a:t> de </a:t>
            </a:r>
            <a:r>
              <a:rPr lang="en-US" dirty="0" err="1"/>
              <a:t>l’homme</a:t>
            </a:r>
            <a:r>
              <a:rPr lang="en-US" dirty="0"/>
              <a:t>, Paris</a:t>
            </a:r>
          </a:p>
        </p:txBody>
      </p:sp>
      <p:sp>
        <p:nvSpPr>
          <p:cNvPr id="6" name="TextBox 5"/>
          <p:cNvSpPr txBox="1"/>
          <p:nvPr/>
        </p:nvSpPr>
        <p:spPr>
          <a:xfrm>
            <a:off x="5896708" y="1148862"/>
            <a:ext cx="2203507" cy="369332"/>
          </a:xfrm>
          <a:prstGeom prst="rect">
            <a:avLst/>
          </a:prstGeom>
          <a:noFill/>
        </p:spPr>
        <p:txBody>
          <a:bodyPr wrap="square" rtlCol="0">
            <a:spAutoFit/>
          </a:bodyPr>
          <a:lstStyle/>
          <a:p>
            <a:r>
              <a:rPr lang="en-US" b="1" dirty="0"/>
              <a:t>2. Material sources: </a:t>
            </a:r>
          </a:p>
        </p:txBody>
      </p:sp>
    </p:spTree>
    <p:extLst>
      <p:ext uri="{BB962C8B-B14F-4D97-AF65-F5344CB8AC3E}">
        <p14:creationId xmlns:p14="http://schemas.microsoft.com/office/powerpoint/2010/main" val="4165262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mages-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8967" y="2516202"/>
            <a:ext cx="2400300" cy="3390900"/>
          </a:xfrm>
          <a:prstGeom prst="rect">
            <a:avLst/>
          </a:prstGeom>
        </p:spPr>
      </p:pic>
      <p:sp>
        <p:nvSpPr>
          <p:cNvPr id="5" name="TextBox 4"/>
          <p:cNvSpPr txBox="1"/>
          <p:nvPr/>
        </p:nvSpPr>
        <p:spPr>
          <a:xfrm>
            <a:off x="948565" y="775288"/>
            <a:ext cx="7331550" cy="1200329"/>
          </a:xfrm>
          <a:prstGeom prst="rect">
            <a:avLst/>
          </a:prstGeom>
          <a:noFill/>
        </p:spPr>
        <p:txBody>
          <a:bodyPr wrap="square" rtlCol="0">
            <a:spAutoFit/>
          </a:bodyPr>
          <a:lstStyle/>
          <a:p>
            <a:r>
              <a:rPr lang="en-US" b="1" dirty="0"/>
              <a:t>4. Paleopathology:</a:t>
            </a:r>
          </a:p>
          <a:p>
            <a:endParaRPr lang="en-US" dirty="0"/>
          </a:p>
          <a:p>
            <a:r>
              <a:rPr lang="en-US" dirty="0"/>
              <a:t>study of ancient diseases.  A branch of science concerned with the pathological conditions found in ancient human and animal remains. </a:t>
            </a:r>
          </a:p>
        </p:txBody>
      </p:sp>
      <p:pic>
        <p:nvPicPr>
          <p:cNvPr id="6" name="Picture 5" descr="0ed8c740aaabe95320a4cddce278bf39.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10679" y="2347079"/>
            <a:ext cx="5724316" cy="4281790"/>
          </a:xfrm>
          <a:prstGeom prst="rect">
            <a:avLst/>
          </a:prstGeom>
        </p:spPr>
      </p:pic>
    </p:spTree>
    <p:extLst>
      <p:ext uri="{BB962C8B-B14F-4D97-AF65-F5344CB8AC3E}">
        <p14:creationId xmlns:p14="http://schemas.microsoft.com/office/powerpoint/2010/main" val="28397006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85858" y="1173476"/>
            <a:ext cx="4373041" cy="5355313"/>
          </a:xfrm>
          <a:prstGeom prst="rect">
            <a:avLst/>
          </a:prstGeom>
          <a:noFill/>
        </p:spPr>
        <p:txBody>
          <a:bodyPr wrap="square" rtlCol="0">
            <a:spAutoFit/>
          </a:bodyPr>
          <a:lstStyle/>
          <a:p>
            <a:r>
              <a:rPr lang="en-GB" b="1" dirty="0"/>
              <a:t>4. Literary sources:</a:t>
            </a:r>
          </a:p>
          <a:p>
            <a:endParaRPr lang="en-GB" dirty="0"/>
          </a:p>
          <a:p>
            <a:r>
              <a:rPr lang="en-GB" dirty="0"/>
              <a:t>“First of all I had no use of my left foot, for there had this lurked more than eight years. And upon my kneecap there were stinking oozing ulcers and great pains….It would not bear much covering with clothes and if I used my foot the pain was unbearable. I was so weak that I was unable to walk for weeks. My left side was so painful that I could not lift the arm…the left shoulder was week too and under the armpit developed a lump as large as a chicken egg. On my left side I had a large ulcer that did not hurt but that was oozing incessantly as if it was a cancer… At the back of my head I had an open wound which was so painful that I couldn’t bear to touch it…” (Ulrich von Hutten)</a:t>
            </a:r>
          </a:p>
          <a:p>
            <a:endParaRPr lang="en-US" dirty="0"/>
          </a:p>
        </p:txBody>
      </p:sp>
      <p:pic>
        <p:nvPicPr>
          <p:cNvPr id="6" name="Picture 5" descr="10908915d41bfdb6f017fc5e69c1.jpg"/>
          <p:cNvPicPr>
            <a:picLocks noChangeAspect="1"/>
          </p:cNvPicPr>
          <p:nvPr/>
        </p:nvPicPr>
        <p:blipFill>
          <a:blip r:embed="rId2"/>
          <a:stretch>
            <a:fillRect/>
          </a:stretch>
        </p:blipFill>
        <p:spPr>
          <a:xfrm>
            <a:off x="5114643" y="591788"/>
            <a:ext cx="3540936" cy="5626800"/>
          </a:xfrm>
          <a:prstGeom prst="rect">
            <a:avLst/>
          </a:prstGeom>
        </p:spPr>
      </p:pic>
    </p:spTree>
    <p:extLst>
      <p:ext uri="{BB962C8B-B14F-4D97-AF65-F5344CB8AC3E}">
        <p14:creationId xmlns:p14="http://schemas.microsoft.com/office/powerpoint/2010/main" val="9897972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77815" y="1852246"/>
            <a:ext cx="7662290" cy="2031325"/>
          </a:xfrm>
          <a:prstGeom prst="rect">
            <a:avLst/>
          </a:prstGeom>
          <a:noFill/>
        </p:spPr>
        <p:txBody>
          <a:bodyPr wrap="none" rtlCol="0">
            <a:spAutoFit/>
          </a:bodyPr>
          <a:lstStyle/>
          <a:p>
            <a:r>
              <a:rPr lang="en-US" dirty="0"/>
              <a:t>Can we say that the French Pox was venereal syphilis from the sources?</a:t>
            </a:r>
          </a:p>
          <a:p>
            <a:endParaRPr lang="en-US" dirty="0"/>
          </a:p>
          <a:p>
            <a:r>
              <a:rPr lang="en-US" dirty="0"/>
              <a:t>Can we explain the reactions of 16</a:t>
            </a:r>
            <a:r>
              <a:rPr lang="en-US" baseline="30000" dirty="0"/>
              <a:t>th</a:t>
            </a:r>
            <a:r>
              <a:rPr lang="en-US" dirty="0"/>
              <a:t> century contemporaries to it by identifying </a:t>
            </a:r>
          </a:p>
          <a:p>
            <a:r>
              <a:rPr lang="en-US" dirty="0"/>
              <a:t>it with the modern disease entity syphilis?   </a:t>
            </a:r>
          </a:p>
          <a:p>
            <a:endParaRPr lang="en-US" dirty="0"/>
          </a:p>
          <a:p>
            <a:r>
              <a:rPr lang="en-US" dirty="0"/>
              <a:t>Is disease only a biological entity or does it transport other connotations? </a:t>
            </a:r>
          </a:p>
          <a:p>
            <a:endParaRPr lang="en-US" dirty="0"/>
          </a:p>
        </p:txBody>
      </p:sp>
    </p:spTree>
    <p:extLst>
      <p:ext uri="{BB962C8B-B14F-4D97-AF65-F5344CB8AC3E}">
        <p14:creationId xmlns:p14="http://schemas.microsoft.com/office/powerpoint/2010/main" val="18040066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61106" y="466175"/>
            <a:ext cx="7838869" cy="646331"/>
          </a:xfrm>
          <a:prstGeom prst="rect">
            <a:avLst/>
          </a:prstGeom>
          <a:noFill/>
        </p:spPr>
        <p:txBody>
          <a:bodyPr wrap="square" rtlCol="0">
            <a:spAutoFit/>
          </a:bodyPr>
          <a:lstStyle/>
          <a:p>
            <a:r>
              <a:rPr lang="en-US" b="1" dirty="0"/>
              <a:t>Moral connotations of venereal syphilis:’ moral panic at turn of 20</a:t>
            </a:r>
            <a:r>
              <a:rPr lang="en-US" b="1" baseline="30000" dirty="0"/>
              <a:t>th</a:t>
            </a:r>
            <a:r>
              <a:rPr lang="en-US" b="1" dirty="0"/>
              <a:t> century in all Western countries</a:t>
            </a:r>
          </a:p>
        </p:txBody>
      </p:sp>
      <p:pic>
        <p:nvPicPr>
          <p:cNvPr id="5" name="Picture 4" descr="a026107t.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403919"/>
            <a:ext cx="2857500" cy="3835400"/>
          </a:xfrm>
          <a:prstGeom prst="rect">
            <a:avLst/>
          </a:prstGeom>
        </p:spPr>
      </p:pic>
      <p:sp>
        <p:nvSpPr>
          <p:cNvPr id="6" name="TextBox 5"/>
          <p:cNvSpPr txBox="1"/>
          <p:nvPr/>
        </p:nvSpPr>
        <p:spPr>
          <a:xfrm>
            <a:off x="2041825" y="1205626"/>
            <a:ext cx="4865478" cy="1477328"/>
          </a:xfrm>
          <a:prstGeom prst="rect">
            <a:avLst/>
          </a:prstGeom>
          <a:noFill/>
        </p:spPr>
        <p:txBody>
          <a:bodyPr wrap="square" rtlCol="0">
            <a:spAutoFit/>
          </a:bodyPr>
          <a:lstStyle/>
          <a:p>
            <a:r>
              <a:rPr lang="en-US" dirty="0"/>
              <a:t>Syphilis as a threat to the family and the nation; PR campaigns against its </a:t>
            </a:r>
            <a:r>
              <a:rPr lang="en-US" dirty="0" err="1"/>
              <a:t>‘cause</a:t>
            </a:r>
            <a:r>
              <a:rPr lang="en-US" dirty="0"/>
              <a:t>’  -- particularly during WWI and WWII</a:t>
            </a:r>
          </a:p>
          <a:p>
            <a:endParaRPr lang="en-US" dirty="0"/>
          </a:p>
          <a:p>
            <a:r>
              <a:rPr lang="en-US" dirty="0"/>
              <a:t>Enemy: the ‘loose women’ and prostitute </a:t>
            </a:r>
          </a:p>
        </p:txBody>
      </p:sp>
      <p:pic>
        <p:nvPicPr>
          <p:cNvPr id="7" name="Picture 6" descr="a02556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48023" y="2403919"/>
            <a:ext cx="3095977" cy="3792577"/>
          </a:xfrm>
          <a:prstGeom prst="rect">
            <a:avLst/>
          </a:prstGeom>
        </p:spPr>
      </p:pic>
      <p:pic>
        <p:nvPicPr>
          <p:cNvPr id="8" name="Picture 7" descr="a025392.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96045" y="2559178"/>
            <a:ext cx="2951978" cy="4298822"/>
          </a:xfrm>
          <a:prstGeom prst="rect">
            <a:avLst/>
          </a:prstGeom>
        </p:spPr>
      </p:pic>
    </p:spTree>
    <p:extLst>
      <p:ext uri="{BB962C8B-B14F-4D97-AF65-F5344CB8AC3E}">
        <p14:creationId xmlns:p14="http://schemas.microsoft.com/office/powerpoint/2010/main" val="25638730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84561" y="985981"/>
            <a:ext cx="8822352" cy="1754326"/>
          </a:xfrm>
          <a:prstGeom prst="rect">
            <a:avLst/>
          </a:prstGeom>
          <a:noFill/>
        </p:spPr>
        <p:txBody>
          <a:bodyPr wrap="square" rtlCol="0">
            <a:spAutoFit/>
          </a:bodyPr>
          <a:lstStyle/>
          <a:p>
            <a:endParaRPr lang="en-GB" dirty="0"/>
          </a:p>
          <a:p>
            <a:endParaRPr lang="en-GB" dirty="0"/>
          </a:p>
          <a:p>
            <a:endParaRPr lang="en-GB" dirty="0"/>
          </a:p>
          <a:p>
            <a:endParaRPr lang="en-GB" dirty="0"/>
          </a:p>
          <a:p>
            <a:r>
              <a:rPr lang="en-GB" dirty="0"/>
              <a:t>‘The epidemic shocked the dormant medical mind of Western Europe into action and brought about a transition from magic to rational medicine’.</a:t>
            </a:r>
            <a:r>
              <a:rPr lang="en-GB" dirty="0">
                <a:effectLst/>
              </a:rPr>
              <a:t> (Johannes </a:t>
            </a:r>
            <a:r>
              <a:rPr lang="en-GB" dirty="0" err="1">
                <a:effectLst/>
              </a:rPr>
              <a:t>Fabricius</a:t>
            </a:r>
            <a:r>
              <a:rPr lang="en-GB" dirty="0">
                <a:effectLst/>
              </a:rPr>
              <a:t>)</a:t>
            </a:r>
            <a:endParaRPr lang="en-US" dirty="0"/>
          </a:p>
        </p:txBody>
      </p:sp>
      <p:sp>
        <p:nvSpPr>
          <p:cNvPr id="5" name="TextBox 4"/>
          <p:cNvSpPr txBox="1"/>
          <p:nvPr/>
        </p:nvSpPr>
        <p:spPr>
          <a:xfrm>
            <a:off x="787791" y="819825"/>
            <a:ext cx="8304068" cy="923330"/>
          </a:xfrm>
          <a:prstGeom prst="rect">
            <a:avLst/>
          </a:prstGeom>
          <a:noFill/>
        </p:spPr>
        <p:txBody>
          <a:bodyPr wrap="none" rtlCol="0">
            <a:spAutoFit/>
          </a:bodyPr>
          <a:lstStyle/>
          <a:p>
            <a:r>
              <a:rPr lang="en-US" b="1" dirty="0"/>
              <a:t>This affects history writing: </a:t>
            </a:r>
            <a:endParaRPr lang="en-US" dirty="0"/>
          </a:p>
          <a:p>
            <a:endParaRPr lang="en-US" dirty="0"/>
          </a:p>
          <a:p>
            <a:r>
              <a:rPr lang="en-US" dirty="0"/>
              <a:t>books on sixteenth century French pox/syphilis usually write about sex and prostitution</a:t>
            </a:r>
          </a:p>
        </p:txBody>
      </p:sp>
      <p:sp>
        <p:nvSpPr>
          <p:cNvPr id="6" name="TextBox 5"/>
          <p:cNvSpPr txBox="1"/>
          <p:nvPr/>
        </p:nvSpPr>
        <p:spPr>
          <a:xfrm>
            <a:off x="1077183" y="3311452"/>
            <a:ext cx="7634721" cy="984885"/>
          </a:xfrm>
          <a:prstGeom prst="rect">
            <a:avLst/>
          </a:prstGeom>
          <a:noFill/>
        </p:spPr>
        <p:txBody>
          <a:bodyPr wrap="square" rtlCol="0">
            <a:spAutoFit/>
          </a:bodyPr>
          <a:lstStyle/>
          <a:p>
            <a:r>
              <a:rPr lang="en-US" sz="2000" b="1" dirty="0"/>
              <a:t>What about the understanding of the French pox in the 16</a:t>
            </a:r>
            <a:r>
              <a:rPr lang="en-US" sz="2000" b="1" baseline="30000" dirty="0"/>
              <a:t>th</a:t>
            </a:r>
            <a:r>
              <a:rPr lang="en-US" sz="2000" b="1" dirty="0"/>
              <a:t> century?</a:t>
            </a:r>
          </a:p>
          <a:p>
            <a:endParaRPr lang="en-US" sz="2000" b="1" dirty="0"/>
          </a:p>
          <a:p>
            <a:endParaRPr lang="en-US" dirty="0"/>
          </a:p>
        </p:txBody>
      </p:sp>
    </p:spTree>
    <p:extLst>
      <p:ext uri="{BB962C8B-B14F-4D97-AF65-F5344CB8AC3E}">
        <p14:creationId xmlns:p14="http://schemas.microsoft.com/office/powerpoint/2010/main" val="15268796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237957" y="1703951"/>
            <a:ext cx="5620043" cy="3416320"/>
          </a:xfrm>
          <a:prstGeom prst="rect">
            <a:avLst/>
          </a:prstGeom>
        </p:spPr>
        <p:txBody>
          <a:bodyPr wrap="square">
            <a:spAutoFit/>
          </a:bodyPr>
          <a:lstStyle/>
          <a:p>
            <a:r>
              <a:rPr lang="en-GB" b="1" dirty="0"/>
              <a:t>Michel Foucault, </a:t>
            </a:r>
            <a:r>
              <a:rPr lang="en-GB" b="1" i="1" dirty="0"/>
              <a:t>The Birth of the Clinic </a:t>
            </a:r>
            <a:r>
              <a:rPr lang="en-GB" b="1" dirty="0"/>
              <a:t>(1963)</a:t>
            </a:r>
          </a:p>
          <a:p>
            <a:endParaRPr lang="en-GB" i="1" dirty="0"/>
          </a:p>
          <a:p>
            <a:endParaRPr lang="en-GB" i="1" dirty="0"/>
          </a:p>
          <a:p>
            <a:r>
              <a:rPr lang="en-GB" dirty="0"/>
              <a:t>‘Today</a:t>
            </a:r>
            <a:r>
              <a:rPr lang="en-GB" i="1" dirty="0"/>
              <a:t> </a:t>
            </a:r>
            <a:r>
              <a:rPr lang="en-GB" dirty="0"/>
              <a:t>the human body defines ….the space of origin and distribution of disease. This body is a space whose lines, volumes and surfaces and routes are laid down according to a now familiar  geography, that of the anatomical atlas. </a:t>
            </a:r>
          </a:p>
          <a:p>
            <a:endParaRPr lang="en-GB" dirty="0"/>
          </a:p>
          <a:p>
            <a:r>
              <a:rPr lang="en-GB" dirty="0"/>
              <a:t>But this order of the solid body is only one way – and in likelihood neither the first nor the most fundamental way of of </a:t>
            </a:r>
            <a:r>
              <a:rPr lang="en-GB" dirty="0" err="1"/>
              <a:t>spacialising</a:t>
            </a:r>
            <a:r>
              <a:rPr lang="en-GB" dirty="0"/>
              <a:t> disease. There have been and there will be other distribution of disease.’ </a:t>
            </a:r>
            <a:endParaRPr lang="en-US" dirty="0"/>
          </a:p>
        </p:txBody>
      </p:sp>
      <p:sp>
        <p:nvSpPr>
          <p:cNvPr id="2" name="TextBox 1"/>
          <p:cNvSpPr txBox="1"/>
          <p:nvPr/>
        </p:nvSpPr>
        <p:spPr>
          <a:xfrm>
            <a:off x="1237957" y="527538"/>
            <a:ext cx="6446505" cy="923330"/>
          </a:xfrm>
          <a:prstGeom prst="rect">
            <a:avLst/>
          </a:prstGeom>
          <a:noFill/>
        </p:spPr>
        <p:txBody>
          <a:bodyPr wrap="square" rtlCol="0">
            <a:spAutoFit/>
          </a:bodyPr>
          <a:lstStyle/>
          <a:p>
            <a:r>
              <a:rPr lang="en-US" b="1" dirty="0"/>
              <a:t>Retrospective Diagnosis becomes ‘unfashionable’ in medical history from the 1980s: bodies and disease were understood differently in the past</a:t>
            </a:r>
          </a:p>
        </p:txBody>
      </p:sp>
    </p:spTree>
    <p:extLst>
      <p:ext uri="{BB962C8B-B14F-4D97-AF65-F5344CB8AC3E}">
        <p14:creationId xmlns:p14="http://schemas.microsoft.com/office/powerpoint/2010/main" val="18721237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uggerei.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8377" y="720389"/>
            <a:ext cx="5162965" cy="3493637"/>
          </a:xfrm>
          <a:prstGeom prst="rect">
            <a:avLst/>
          </a:prstGeom>
        </p:spPr>
      </p:pic>
      <p:sp>
        <p:nvSpPr>
          <p:cNvPr id="5" name="TextBox 4"/>
          <p:cNvSpPr txBox="1"/>
          <p:nvPr/>
        </p:nvSpPr>
        <p:spPr>
          <a:xfrm>
            <a:off x="771713" y="4999327"/>
            <a:ext cx="3205099" cy="369332"/>
          </a:xfrm>
          <a:prstGeom prst="rect">
            <a:avLst/>
          </a:prstGeom>
          <a:noFill/>
        </p:spPr>
        <p:txBody>
          <a:bodyPr wrap="none" rtlCol="0">
            <a:spAutoFit/>
          </a:bodyPr>
          <a:lstStyle/>
          <a:p>
            <a:r>
              <a:rPr lang="en-US" dirty="0"/>
              <a:t>The </a:t>
            </a:r>
            <a:r>
              <a:rPr lang="en-US" dirty="0" err="1"/>
              <a:t>Fuggerei</a:t>
            </a:r>
            <a:r>
              <a:rPr lang="en-US" dirty="0"/>
              <a:t> in Augsburg (1521)</a:t>
            </a:r>
          </a:p>
        </p:txBody>
      </p:sp>
      <p:pic>
        <p:nvPicPr>
          <p:cNvPr id="6" name="Picture 5" descr="Albrecht_Dürer_080.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44588" y="594780"/>
            <a:ext cx="3923992" cy="5542831"/>
          </a:xfrm>
          <a:prstGeom prst="rect">
            <a:avLst/>
          </a:prstGeom>
        </p:spPr>
      </p:pic>
      <p:sp>
        <p:nvSpPr>
          <p:cNvPr id="7" name="TextBox 6"/>
          <p:cNvSpPr txBox="1"/>
          <p:nvPr/>
        </p:nvSpPr>
        <p:spPr>
          <a:xfrm>
            <a:off x="5369839" y="6365703"/>
            <a:ext cx="3231550" cy="369332"/>
          </a:xfrm>
          <a:prstGeom prst="rect">
            <a:avLst/>
          </a:prstGeom>
          <a:noFill/>
        </p:spPr>
        <p:txBody>
          <a:bodyPr wrap="square" rtlCol="0">
            <a:spAutoFit/>
          </a:bodyPr>
          <a:lstStyle/>
          <a:p>
            <a:r>
              <a:rPr lang="en-US" dirty="0"/>
              <a:t>Jacob Fugger, 1459-1525</a:t>
            </a:r>
          </a:p>
        </p:txBody>
      </p:sp>
      <p:sp>
        <p:nvSpPr>
          <p:cNvPr id="2" name="TextBox 1">
            <a:extLst>
              <a:ext uri="{FF2B5EF4-FFF2-40B4-BE49-F238E27FC236}">
                <a16:creationId xmlns:a16="http://schemas.microsoft.com/office/drawing/2014/main" id="{F5058DC9-D004-0F51-66DC-1644F43F841A}"/>
              </a:ext>
            </a:extLst>
          </p:cNvPr>
          <p:cNvSpPr txBox="1"/>
          <p:nvPr/>
        </p:nvSpPr>
        <p:spPr>
          <a:xfrm>
            <a:off x="356260" y="296883"/>
            <a:ext cx="4382738" cy="369332"/>
          </a:xfrm>
          <a:prstGeom prst="rect">
            <a:avLst/>
          </a:prstGeom>
          <a:noFill/>
        </p:spPr>
        <p:txBody>
          <a:bodyPr wrap="none" rtlCol="0">
            <a:spAutoFit/>
          </a:bodyPr>
          <a:lstStyle/>
          <a:p>
            <a:r>
              <a:rPr lang="en-US" dirty="0"/>
              <a:t>French Pox in 16</a:t>
            </a:r>
            <a:r>
              <a:rPr lang="en-US" baseline="30000" dirty="0"/>
              <a:t>th-</a:t>
            </a:r>
            <a:r>
              <a:rPr lang="en-US" dirty="0"/>
              <a:t>century Imperial Augsburg</a:t>
            </a:r>
          </a:p>
        </p:txBody>
      </p:sp>
    </p:spTree>
    <p:extLst>
      <p:ext uri="{BB962C8B-B14F-4D97-AF65-F5344CB8AC3E}">
        <p14:creationId xmlns:p14="http://schemas.microsoft.com/office/powerpoint/2010/main" val="28219346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Herrengasse,_Fuggerei,_Augsburg.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 y="17"/>
            <a:ext cx="4882554" cy="3710030"/>
          </a:xfrm>
          <a:prstGeom prst="rect">
            <a:avLst/>
          </a:prstGeom>
        </p:spPr>
      </p:pic>
      <p:pic>
        <p:nvPicPr>
          <p:cNvPr id="5" name="Picture 4" descr="augsburg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82564" y="3753015"/>
            <a:ext cx="4139985" cy="3104985"/>
          </a:xfrm>
          <a:prstGeom prst="rect">
            <a:avLst/>
          </a:prstGeom>
        </p:spPr>
      </p:pic>
      <p:sp>
        <p:nvSpPr>
          <p:cNvPr id="6" name="TextBox 5"/>
          <p:cNvSpPr txBox="1"/>
          <p:nvPr/>
        </p:nvSpPr>
        <p:spPr>
          <a:xfrm>
            <a:off x="418011" y="4404552"/>
            <a:ext cx="4525999" cy="369332"/>
          </a:xfrm>
          <a:prstGeom prst="rect">
            <a:avLst/>
          </a:prstGeom>
          <a:noFill/>
        </p:spPr>
        <p:txBody>
          <a:bodyPr wrap="square" rtlCol="0">
            <a:spAutoFit/>
          </a:bodyPr>
          <a:lstStyle/>
          <a:p>
            <a:r>
              <a:rPr lang="en-US" dirty="0"/>
              <a:t>The </a:t>
            </a:r>
            <a:r>
              <a:rPr lang="en-US" dirty="0" err="1"/>
              <a:t>Fuggerei</a:t>
            </a:r>
            <a:r>
              <a:rPr lang="en-US" dirty="0"/>
              <a:t> and its pox hospital 1521-1632</a:t>
            </a:r>
          </a:p>
        </p:txBody>
      </p:sp>
      <p:sp>
        <p:nvSpPr>
          <p:cNvPr id="7" name="TextBox 6"/>
          <p:cNvSpPr txBox="1"/>
          <p:nvPr/>
        </p:nvSpPr>
        <p:spPr>
          <a:xfrm>
            <a:off x="418011" y="5481577"/>
            <a:ext cx="4386265" cy="1200329"/>
          </a:xfrm>
          <a:prstGeom prst="rect">
            <a:avLst/>
          </a:prstGeom>
          <a:noFill/>
        </p:spPr>
        <p:txBody>
          <a:bodyPr wrap="none" rtlCol="0">
            <a:spAutoFit/>
          </a:bodyPr>
          <a:lstStyle/>
          <a:p>
            <a:r>
              <a:rPr lang="en-US" dirty="0"/>
              <a:t>Task: How to explain many cases of disease </a:t>
            </a:r>
          </a:p>
          <a:p>
            <a:r>
              <a:rPr lang="en-US" dirty="0"/>
              <a:t>metamorphosis? Disease like the pox change</a:t>
            </a:r>
          </a:p>
          <a:p>
            <a:r>
              <a:rPr lang="en-US" dirty="0"/>
              <a:t>into leprosy, or plague? Do we simply </a:t>
            </a:r>
          </a:p>
          <a:p>
            <a:r>
              <a:rPr lang="en-US" dirty="0"/>
              <a:t>disregard it as stupid?</a:t>
            </a:r>
          </a:p>
        </p:txBody>
      </p:sp>
    </p:spTree>
    <p:extLst>
      <p:ext uri="{BB962C8B-B14F-4D97-AF65-F5344CB8AC3E}">
        <p14:creationId xmlns:p14="http://schemas.microsoft.com/office/powerpoint/2010/main" val="13103046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10908915d41bfdb6f017fc5e69c1.jpg"/>
          <p:cNvPicPr>
            <a:picLocks noChangeAspect="1"/>
          </p:cNvPicPr>
          <p:nvPr/>
        </p:nvPicPr>
        <p:blipFill>
          <a:blip r:embed="rId2"/>
          <a:stretch>
            <a:fillRect/>
          </a:stretch>
        </p:blipFill>
        <p:spPr>
          <a:xfrm>
            <a:off x="5114643" y="591788"/>
            <a:ext cx="3540936" cy="5626800"/>
          </a:xfrm>
          <a:prstGeom prst="rect">
            <a:avLst/>
          </a:prstGeom>
        </p:spPr>
      </p:pic>
      <p:pic>
        <p:nvPicPr>
          <p:cNvPr id="6" name="Picture 5" descr="Hutten.jpg"/>
          <p:cNvPicPr>
            <a:picLocks noChangeAspect="1"/>
          </p:cNvPicPr>
          <p:nvPr/>
        </p:nvPicPr>
        <p:blipFill>
          <a:blip r:embed="rId3"/>
          <a:stretch>
            <a:fillRect/>
          </a:stretch>
        </p:blipFill>
        <p:spPr>
          <a:xfrm>
            <a:off x="736600" y="1068388"/>
            <a:ext cx="2651125" cy="3708400"/>
          </a:xfrm>
          <a:prstGeom prst="rect">
            <a:avLst/>
          </a:prstGeom>
        </p:spPr>
      </p:pic>
      <p:sp>
        <p:nvSpPr>
          <p:cNvPr id="7" name="TextBox 6"/>
          <p:cNvSpPr txBox="1"/>
          <p:nvPr/>
        </p:nvSpPr>
        <p:spPr>
          <a:xfrm>
            <a:off x="832980" y="5352585"/>
            <a:ext cx="2951612" cy="369332"/>
          </a:xfrm>
          <a:prstGeom prst="rect">
            <a:avLst/>
          </a:prstGeom>
          <a:noFill/>
        </p:spPr>
        <p:txBody>
          <a:bodyPr wrap="none" rtlCol="0">
            <a:spAutoFit/>
          </a:bodyPr>
          <a:lstStyle/>
          <a:p>
            <a:r>
              <a:rPr lang="en-US" dirty="0"/>
              <a:t>Ulrich von Hutten, 1488-1523</a:t>
            </a:r>
          </a:p>
        </p:txBody>
      </p:sp>
      <p:sp>
        <p:nvSpPr>
          <p:cNvPr id="2" name="TextBox 1">
            <a:extLst>
              <a:ext uri="{FF2B5EF4-FFF2-40B4-BE49-F238E27FC236}">
                <a16:creationId xmlns:a16="http://schemas.microsoft.com/office/drawing/2014/main" id="{84902B75-6AFE-5EE0-C787-4B35380CE3C5}"/>
              </a:ext>
            </a:extLst>
          </p:cNvPr>
          <p:cNvSpPr txBox="1"/>
          <p:nvPr/>
        </p:nvSpPr>
        <p:spPr>
          <a:xfrm>
            <a:off x="617517" y="391886"/>
            <a:ext cx="2716641" cy="369332"/>
          </a:xfrm>
          <a:prstGeom prst="rect">
            <a:avLst/>
          </a:prstGeom>
          <a:noFill/>
        </p:spPr>
        <p:txBody>
          <a:bodyPr wrap="none" rtlCol="0">
            <a:spAutoFit/>
          </a:bodyPr>
          <a:lstStyle/>
          <a:p>
            <a:r>
              <a:rPr lang="en-US" dirty="0"/>
              <a:t>What was the French Pox? </a:t>
            </a:r>
          </a:p>
        </p:txBody>
      </p:sp>
    </p:spTree>
    <p:extLst>
      <p:ext uri="{BB962C8B-B14F-4D97-AF65-F5344CB8AC3E}">
        <p14:creationId xmlns:p14="http://schemas.microsoft.com/office/powerpoint/2010/main" val="415150878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ded7bcf0c946d355587a2eab720ac74.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020823"/>
            <a:ext cx="4704538" cy="4967995"/>
          </a:xfrm>
          <a:prstGeom prst="rect">
            <a:avLst/>
          </a:prstGeom>
        </p:spPr>
      </p:pic>
      <p:pic>
        <p:nvPicPr>
          <p:cNvPr id="3" name="Picture 2" descr="img121.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78123" y="920992"/>
            <a:ext cx="3644900" cy="2844800"/>
          </a:xfrm>
          <a:prstGeom prst="rect">
            <a:avLst/>
          </a:prstGeom>
        </p:spPr>
      </p:pic>
      <p:sp>
        <p:nvSpPr>
          <p:cNvPr id="4" name="TextBox 3"/>
          <p:cNvSpPr txBox="1"/>
          <p:nvPr/>
        </p:nvSpPr>
        <p:spPr>
          <a:xfrm>
            <a:off x="4880429" y="4898571"/>
            <a:ext cx="4458617" cy="1754327"/>
          </a:xfrm>
          <a:prstGeom prst="rect">
            <a:avLst/>
          </a:prstGeom>
          <a:noFill/>
        </p:spPr>
        <p:txBody>
          <a:bodyPr wrap="square" rtlCol="0">
            <a:spAutoFit/>
          </a:bodyPr>
          <a:lstStyle/>
          <a:p>
            <a:r>
              <a:rPr lang="en-US" dirty="0"/>
              <a:t>The cosmos – whether geocentric or </a:t>
            </a:r>
            <a:r>
              <a:rPr lang="en-US" dirty="0" err="1"/>
              <a:t>helio</a:t>
            </a:r>
            <a:r>
              <a:rPr lang="en-US" dirty="0"/>
              <a:t>-</a:t>
            </a:r>
          </a:p>
          <a:p>
            <a:r>
              <a:rPr lang="en-US" dirty="0"/>
              <a:t>centric – remains God’s creation </a:t>
            </a:r>
          </a:p>
          <a:p>
            <a:endParaRPr lang="en-US" dirty="0"/>
          </a:p>
          <a:p>
            <a:r>
              <a:rPr lang="en-US" dirty="0"/>
              <a:t>All investigations of nature, including the human body, are therefore also religious </a:t>
            </a:r>
          </a:p>
          <a:p>
            <a:r>
              <a:rPr lang="en-US" dirty="0"/>
              <a:t>enterprises </a:t>
            </a:r>
          </a:p>
        </p:txBody>
      </p:sp>
      <p:sp>
        <p:nvSpPr>
          <p:cNvPr id="5" name="TextBox 4"/>
          <p:cNvSpPr txBox="1"/>
          <p:nvPr/>
        </p:nvSpPr>
        <p:spPr>
          <a:xfrm>
            <a:off x="176851" y="6172803"/>
            <a:ext cx="4728474" cy="646331"/>
          </a:xfrm>
          <a:prstGeom prst="rect">
            <a:avLst/>
          </a:prstGeom>
          <a:noFill/>
        </p:spPr>
        <p:txBody>
          <a:bodyPr wrap="none" rtlCol="0">
            <a:spAutoFit/>
          </a:bodyPr>
          <a:lstStyle/>
          <a:p>
            <a:r>
              <a:rPr lang="en-US" b="1" dirty="0"/>
              <a:t>Disease is sent by God; stars and planets are his</a:t>
            </a:r>
          </a:p>
          <a:p>
            <a:r>
              <a:rPr lang="en-US" b="1" dirty="0"/>
              <a:t>Servants -- miasma</a:t>
            </a:r>
          </a:p>
        </p:txBody>
      </p:sp>
      <p:sp>
        <p:nvSpPr>
          <p:cNvPr id="6" name="TextBox 5"/>
          <p:cNvSpPr txBox="1"/>
          <p:nvPr/>
        </p:nvSpPr>
        <p:spPr>
          <a:xfrm>
            <a:off x="1617785" y="190508"/>
            <a:ext cx="5064369" cy="369332"/>
          </a:xfrm>
          <a:prstGeom prst="rect">
            <a:avLst/>
          </a:prstGeom>
          <a:noFill/>
        </p:spPr>
        <p:txBody>
          <a:bodyPr wrap="square" rtlCol="0">
            <a:spAutoFit/>
          </a:bodyPr>
          <a:lstStyle/>
          <a:p>
            <a:r>
              <a:rPr lang="en-US" dirty="0"/>
              <a:t>Disease within a cosmos created by God</a:t>
            </a:r>
          </a:p>
        </p:txBody>
      </p:sp>
    </p:spTree>
    <p:extLst>
      <p:ext uri="{BB962C8B-B14F-4D97-AF65-F5344CB8AC3E}">
        <p14:creationId xmlns:p14="http://schemas.microsoft.com/office/powerpoint/2010/main" val="29317549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Vitruvian_macrocosm.jpg"/>
          <p:cNvPicPr>
            <a:picLocks noChangeAspect="1"/>
          </p:cNvPicPr>
          <p:nvPr/>
        </p:nvPicPr>
        <p:blipFill>
          <a:blip r:embed="rId2"/>
          <a:stretch>
            <a:fillRect/>
          </a:stretch>
        </p:blipFill>
        <p:spPr>
          <a:xfrm>
            <a:off x="1659031" y="0"/>
            <a:ext cx="5969029" cy="5958000"/>
          </a:xfrm>
          <a:prstGeom prst="rect">
            <a:avLst/>
          </a:prstGeom>
        </p:spPr>
      </p:pic>
      <p:sp>
        <p:nvSpPr>
          <p:cNvPr id="3" name="TextBox 2"/>
          <p:cNvSpPr txBox="1"/>
          <p:nvPr/>
        </p:nvSpPr>
        <p:spPr>
          <a:xfrm>
            <a:off x="1659031" y="5958000"/>
            <a:ext cx="6138489" cy="646331"/>
          </a:xfrm>
          <a:prstGeom prst="rect">
            <a:avLst/>
          </a:prstGeom>
          <a:noFill/>
        </p:spPr>
        <p:txBody>
          <a:bodyPr wrap="square" rtlCol="0">
            <a:spAutoFit/>
          </a:bodyPr>
          <a:lstStyle/>
          <a:p>
            <a:r>
              <a:rPr lang="en-US" dirty="0"/>
              <a:t>   The micro-macrocosm: Man’s body – the microcosm mirrors the God-created wider macrocosm </a:t>
            </a:r>
          </a:p>
        </p:txBody>
      </p:sp>
    </p:spTree>
    <p:extLst>
      <p:ext uri="{BB962C8B-B14F-4D97-AF65-F5344CB8AC3E}">
        <p14:creationId xmlns:p14="http://schemas.microsoft.com/office/powerpoint/2010/main" val="3930613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34422" y="884125"/>
            <a:ext cx="3498420" cy="1200329"/>
          </a:xfrm>
          <a:prstGeom prst="rect">
            <a:avLst/>
          </a:prstGeom>
          <a:noFill/>
        </p:spPr>
        <p:txBody>
          <a:bodyPr wrap="square" rtlCol="0">
            <a:spAutoFit/>
          </a:bodyPr>
          <a:lstStyle/>
          <a:p>
            <a:r>
              <a:rPr lang="en-US" b="1" dirty="0"/>
              <a:t>Disease as punishment by God</a:t>
            </a:r>
          </a:p>
          <a:p>
            <a:endParaRPr lang="en-US" dirty="0"/>
          </a:p>
          <a:p>
            <a:endParaRPr lang="en-US" dirty="0"/>
          </a:p>
          <a:p>
            <a:endParaRPr lang="en-US" dirty="0"/>
          </a:p>
        </p:txBody>
      </p:sp>
      <p:pic>
        <p:nvPicPr>
          <p:cNvPr id="3" name="Picture 2" descr="image-03-small.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3316" y="2598577"/>
            <a:ext cx="3187700" cy="3708400"/>
          </a:xfrm>
          <a:prstGeom prst="rect">
            <a:avLst/>
          </a:prstGeom>
        </p:spPr>
      </p:pic>
      <p:pic>
        <p:nvPicPr>
          <p:cNvPr id="4" name="Picture 3" descr="Smallpox0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06818" y="2461760"/>
            <a:ext cx="5075962" cy="3806962"/>
          </a:xfrm>
          <a:prstGeom prst="rect">
            <a:avLst/>
          </a:prstGeom>
        </p:spPr>
      </p:pic>
      <p:sp>
        <p:nvSpPr>
          <p:cNvPr id="5" name="TextBox 4"/>
          <p:cNvSpPr txBox="1"/>
          <p:nvPr/>
        </p:nvSpPr>
        <p:spPr>
          <a:xfrm>
            <a:off x="5434149" y="6349628"/>
            <a:ext cx="1620957" cy="369332"/>
          </a:xfrm>
          <a:prstGeom prst="rect">
            <a:avLst/>
          </a:prstGeom>
          <a:noFill/>
        </p:spPr>
        <p:txBody>
          <a:bodyPr wrap="none" rtlCol="0">
            <a:spAutoFit/>
          </a:bodyPr>
          <a:lstStyle/>
          <a:p>
            <a:r>
              <a:rPr lang="en-US" dirty="0"/>
              <a:t>Plague in Egypt</a:t>
            </a:r>
          </a:p>
        </p:txBody>
      </p:sp>
      <p:sp>
        <p:nvSpPr>
          <p:cNvPr id="6" name="TextBox 5"/>
          <p:cNvSpPr txBox="1"/>
          <p:nvPr/>
        </p:nvSpPr>
        <p:spPr>
          <a:xfrm>
            <a:off x="1045029" y="6510378"/>
            <a:ext cx="1827544" cy="369332"/>
          </a:xfrm>
          <a:prstGeom prst="rect">
            <a:avLst/>
          </a:prstGeom>
          <a:noFill/>
        </p:spPr>
        <p:txBody>
          <a:bodyPr wrap="none" rtlCol="0">
            <a:spAutoFit/>
          </a:bodyPr>
          <a:lstStyle/>
          <a:p>
            <a:r>
              <a:rPr lang="en-US" dirty="0"/>
              <a:t>Job’s punishment</a:t>
            </a:r>
          </a:p>
        </p:txBody>
      </p:sp>
    </p:spTree>
    <p:extLst>
      <p:ext uri="{BB962C8B-B14F-4D97-AF65-F5344CB8AC3E}">
        <p14:creationId xmlns:p14="http://schemas.microsoft.com/office/powerpoint/2010/main" val="300572075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humors.png"/>
          <p:cNvPicPr>
            <a:picLocks noChangeAspect="1"/>
          </p:cNvPicPr>
          <p:nvPr/>
        </p:nvPicPr>
        <p:blipFill>
          <a:blip r:embed="rId2"/>
          <a:stretch>
            <a:fillRect/>
          </a:stretch>
        </p:blipFill>
        <p:spPr>
          <a:xfrm>
            <a:off x="246063" y="1160463"/>
            <a:ext cx="8029575" cy="4152900"/>
          </a:xfrm>
          <a:prstGeom prst="rect">
            <a:avLst/>
          </a:prstGeom>
        </p:spPr>
      </p:pic>
      <p:sp>
        <p:nvSpPr>
          <p:cNvPr id="3" name="TextBox 2"/>
          <p:cNvSpPr txBox="1"/>
          <p:nvPr/>
        </p:nvSpPr>
        <p:spPr>
          <a:xfrm>
            <a:off x="3938954" y="594775"/>
            <a:ext cx="4057984" cy="369332"/>
          </a:xfrm>
          <a:prstGeom prst="rect">
            <a:avLst/>
          </a:prstGeom>
          <a:noFill/>
        </p:spPr>
        <p:txBody>
          <a:bodyPr wrap="none" rtlCol="0">
            <a:spAutoFit/>
          </a:bodyPr>
          <a:lstStyle/>
          <a:p>
            <a:r>
              <a:rPr lang="en-US" dirty="0"/>
              <a:t>Medical Understanding of the French Pox</a:t>
            </a:r>
          </a:p>
        </p:txBody>
      </p:sp>
      <p:sp>
        <p:nvSpPr>
          <p:cNvPr id="4" name="TextBox 3"/>
          <p:cNvSpPr txBox="1"/>
          <p:nvPr/>
        </p:nvSpPr>
        <p:spPr>
          <a:xfrm>
            <a:off x="2250831" y="5770928"/>
            <a:ext cx="5203919" cy="369332"/>
          </a:xfrm>
          <a:prstGeom prst="rect">
            <a:avLst/>
          </a:prstGeom>
          <a:noFill/>
        </p:spPr>
        <p:txBody>
          <a:bodyPr wrap="none" rtlCol="0">
            <a:spAutoFit/>
          </a:bodyPr>
          <a:lstStyle/>
          <a:p>
            <a:r>
              <a:rPr lang="en-US" dirty="0"/>
              <a:t>Disease is an imbalance of the </a:t>
            </a:r>
            <a:r>
              <a:rPr lang="en-US"/>
              <a:t>individuals complexion</a:t>
            </a:r>
            <a:endParaRPr lang="en-US" dirty="0"/>
          </a:p>
        </p:txBody>
      </p:sp>
    </p:spTree>
    <p:extLst>
      <p:ext uri="{BB962C8B-B14F-4D97-AF65-F5344CB8AC3E}">
        <p14:creationId xmlns:p14="http://schemas.microsoft.com/office/powerpoint/2010/main" val="359529774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1548" y="176826"/>
            <a:ext cx="7202658" cy="6863419"/>
          </a:xfrm>
          <a:prstGeom prst="rect">
            <a:avLst/>
          </a:prstGeom>
          <a:noFill/>
        </p:spPr>
        <p:txBody>
          <a:bodyPr wrap="square" rtlCol="0">
            <a:spAutoFit/>
          </a:bodyPr>
          <a:lstStyle/>
          <a:p>
            <a:r>
              <a:rPr lang="en-US" sz="2000" b="1" dirty="0"/>
              <a:t>					Problem of causality of disease</a:t>
            </a:r>
          </a:p>
          <a:p>
            <a:r>
              <a:rPr lang="en-US" sz="1600" b="1" dirty="0"/>
              <a:t>Aristotelian ‘four causes’:</a:t>
            </a:r>
          </a:p>
          <a:p>
            <a:endParaRPr lang="en-US" sz="1600" dirty="0"/>
          </a:p>
          <a:p>
            <a:r>
              <a:rPr lang="en-US" sz="1600" dirty="0"/>
              <a:t>Four causes refers to an influential principle in Aristotelian thought whereby explanations of change or movement are classified into four fundamental types of answer to the question "why?”.</a:t>
            </a:r>
          </a:p>
          <a:p>
            <a:endParaRPr lang="en-US" sz="1600" dirty="0"/>
          </a:p>
          <a:p>
            <a:pPr marL="342900" indent="-342900">
              <a:buAutoNum type="arabicPeriod"/>
            </a:pPr>
            <a:r>
              <a:rPr lang="en-US" sz="1600" dirty="0"/>
              <a:t>A change or movement's </a:t>
            </a:r>
            <a:r>
              <a:rPr lang="en-US" sz="1600" b="1" dirty="0"/>
              <a:t>material cause</a:t>
            </a:r>
            <a:r>
              <a:rPr lang="en-US" sz="1600" dirty="0"/>
              <a:t> is the aspect of the change or movement which is determined by the material that composes the moving or changing things. For a table, that might be wood; for a statue, that might be bronze or marble.</a:t>
            </a:r>
          </a:p>
          <a:p>
            <a:pPr marL="342900" indent="-342900">
              <a:buAutoNum type="arabicPeriod"/>
            </a:pPr>
            <a:endParaRPr lang="en-US" sz="1600" dirty="0"/>
          </a:p>
          <a:p>
            <a:pPr marL="342900" indent="-342900">
              <a:buAutoNum type="arabicPeriod"/>
            </a:pPr>
            <a:r>
              <a:rPr lang="en-US" sz="1600" dirty="0"/>
              <a:t>A change or movement's </a:t>
            </a:r>
            <a:r>
              <a:rPr lang="en-US" sz="1600" b="1" dirty="0"/>
              <a:t>formal cause</a:t>
            </a:r>
            <a:r>
              <a:rPr lang="en-US" sz="1600" dirty="0"/>
              <a:t> is a change or movement caused by the arrangement, shape or appearance of the thing changing or moving. </a:t>
            </a:r>
          </a:p>
          <a:p>
            <a:pPr marL="342900" indent="-342900">
              <a:buAutoNum type="arabicPeriod"/>
            </a:pPr>
            <a:endParaRPr lang="en-US" sz="1600" dirty="0"/>
          </a:p>
          <a:p>
            <a:pPr marL="342900" indent="-342900">
              <a:buAutoNum type="arabicPeriod"/>
            </a:pPr>
            <a:r>
              <a:rPr lang="en-US" sz="1600" dirty="0"/>
              <a:t>A change or movement's </a:t>
            </a:r>
            <a:r>
              <a:rPr lang="en-US" sz="1600" b="1" dirty="0"/>
              <a:t>efficient</a:t>
            </a:r>
            <a:r>
              <a:rPr lang="en-US" sz="1600" dirty="0"/>
              <a:t> or </a:t>
            </a:r>
            <a:r>
              <a:rPr lang="en-US" sz="1600" b="1" dirty="0"/>
              <a:t>moving cause</a:t>
            </a:r>
            <a:r>
              <a:rPr lang="en-US" sz="1600" dirty="0"/>
              <a:t> consists of things apart from the thing being changed or moved, which interact so as to be an agency of the change or movement. For example, the efficient cause of a table is a carpenter, or a person working as one, and according to Aristotle the efficient cause of a boy is a father.</a:t>
            </a:r>
          </a:p>
          <a:p>
            <a:pPr marL="342900" indent="-342900">
              <a:buAutoNum type="arabicPeriod"/>
            </a:pPr>
            <a:endParaRPr lang="en-US" sz="1600" dirty="0"/>
          </a:p>
          <a:p>
            <a:pPr marL="342900" indent="-342900">
              <a:buAutoNum type="arabicPeriod"/>
            </a:pPr>
            <a:r>
              <a:rPr lang="en-US" sz="1600" dirty="0"/>
              <a:t>An event's </a:t>
            </a:r>
            <a:r>
              <a:rPr lang="en-US" sz="1600" b="1" dirty="0"/>
              <a:t>final cause</a:t>
            </a:r>
            <a:r>
              <a:rPr lang="en-US" sz="1600" dirty="0"/>
              <a:t> is the end toward which it directs. That for the sake of which a thing is what it is. For a seed, it might be an adult plant. For a sailboat, it might be sailing. For a ball at the top of a ramp, it might be coming to rest at the bottom</a:t>
            </a:r>
          </a:p>
          <a:p>
            <a:r>
              <a:rPr lang="en-US" dirty="0"/>
              <a:t>(</a:t>
            </a:r>
            <a:r>
              <a:rPr lang="en-US" sz="1600" dirty="0"/>
              <a:t>Peter Dear, </a:t>
            </a:r>
            <a:r>
              <a:rPr lang="en-US" sz="1600" i="1" dirty="0"/>
              <a:t>Revolutionizing the Science, </a:t>
            </a:r>
            <a:r>
              <a:rPr lang="en-US" sz="1600" dirty="0"/>
              <a:t>explains it very well!</a:t>
            </a:r>
            <a:endParaRPr lang="en-US" sz="1600" i="1" dirty="0"/>
          </a:p>
          <a:p>
            <a:endParaRPr lang="en-US" dirty="0"/>
          </a:p>
        </p:txBody>
      </p:sp>
    </p:spTree>
    <p:extLst>
      <p:ext uri="{BB962C8B-B14F-4D97-AF65-F5344CB8AC3E}">
        <p14:creationId xmlns:p14="http://schemas.microsoft.com/office/powerpoint/2010/main" val="129098371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7C9C1AE-3937-F534-7FDE-82DF906778E5}"/>
              </a:ext>
            </a:extLst>
          </p:cNvPr>
          <p:cNvSpPr txBox="1"/>
          <p:nvPr/>
        </p:nvSpPr>
        <p:spPr>
          <a:xfrm>
            <a:off x="1745672" y="2612571"/>
            <a:ext cx="4405745" cy="369332"/>
          </a:xfrm>
          <a:prstGeom prst="rect">
            <a:avLst/>
          </a:prstGeom>
          <a:noFill/>
        </p:spPr>
        <p:txBody>
          <a:bodyPr wrap="square" rtlCol="0">
            <a:spAutoFit/>
          </a:bodyPr>
          <a:lstStyle/>
          <a:p>
            <a:r>
              <a:rPr lang="en-US" b="1" dirty="0"/>
              <a:t>The French pox is not syphilis! </a:t>
            </a:r>
          </a:p>
        </p:txBody>
      </p:sp>
    </p:spTree>
    <p:extLst>
      <p:ext uri="{BB962C8B-B14F-4D97-AF65-F5344CB8AC3E}">
        <p14:creationId xmlns:p14="http://schemas.microsoft.com/office/powerpoint/2010/main" val="4935630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mages.jpg"/>
          <p:cNvPicPr>
            <a:picLocks noChangeAspect="1"/>
          </p:cNvPicPr>
          <p:nvPr/>
        </p:nvPicPr>
        <p:blipFill>
          <a:blip r:embed="rId2"/>
          <a:stretch>
            <a:fillRect/>
          </a:stretch>
        </p:blipFill>
        <p:spPr>
          <a:xfrm>
            <a:off x="578796" y="689287"/>
            <a:ext cx="3407469" cy="5252400"/>
          </a:xfrm>
          <a:prstGeom prst="rect">
            <a:avLst/>
          </a:prstGeom>
        </p:spPr>
      </p:pic>
      <p:sp>
        <p:nvSpPr>
          <p:cNvPr id="3" name="TextBox 2"/>
          <p:cNvSpPr txBox="1"/>
          <p:nvPr/>
        </p:nvSpPr>
        <p:spPr>
          <a:xfrm>
            <a:off x="4499327" y="1687248"/>
            <a:ext cx="4187136" cy="1323439"/>
          </a:xfrm>
          <a:prstGeom prst="rect">
            <a:avLst/>
          </a:prstGeom>
          <a:noFill/>
        </p:spPr>
        <p:txBody>
          <a:bodyPr wrap="square" rtlCol="0">
            <a:spAutoFit/>
          </a:bodyPr>
          <a:lstStyle/>
          <a:p>
            <a:r>
              <a:rPr lang="en-US" sz="2000" b="1" dirty="0"/>
              <a:t>According to medical historians: </a:t>
            </a:r>
          </a:p>
          <a:p>
            <a:endParaRPr lang="en-US" sz="2000" b="1" dirty="0"/>
          </a:p>
          <a:p>
            <a:r>
              <a:rPr lang="en-US" sz="2000" b="1" dirty="0"/>
              <a:t>The French Pox or Gallus </a:t>
            </a:r>
            <a:r>
              <a:rPr lang="en-US" sz="2000" b="1" dirty="0" err="1"/>
              <a:t>Morbicus</a:t>
            </a:r>
            <a:r>
              <a:rPr lang="en-US" sz="2000" b="1" dirty="0"/>
              <a:t> = venereal Syphilis?  </a:t>
            </a:r>
          </a:p>
        </p:txBody>
      </p:sp>
    </p:spTree>
    <p:extLst>
      <p:ext uri="{BB962C8B-B14F-4D97-AF65-F5344CB8AC3E}">
        <p14:creationId xmlns:p14="http://schemas.microsoft.com/office/powerpoint/2010/main" val="32920651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2737" y="263324"/>
            <a:ext cx="8767457" cy="6463308"/>
          </a:xfrm>
          <a:prstGeom prst="rect">
            <a:avLst/>
          </a:prstGeom>
          <a:noFill/>
        </p:spPr>
        <p:txBody>
          <a:bodyPr wrap="square" rtlCol="0">
            <a:spAutoFit/>
          </a:bodyPr>
          <a:lstStyle/>
          <a:p>
            <a:r>
              <a:rPr lang="en-US" b="1" dirty="0"/>
              <a:t>						Venereal Syphilis is modern disease entity</a:t>
            </a:r>
          </a:p>
          <a:p>
            <a:endParaRPr lang="en-US" b="1" dirty="0"/>
          </a:p>
          <a:p>
            <a:r>
              <a:rPr lang="en-US" b="1" dirty="0"/>
              <a:t>Venereal Syphilis</a:t>
            </a:r>
            <a:r>
              <a:rPr lang="en-US" dirty="0"/>
              <a:t> is a sexually transmitted infection </a:t>
            </a:r>
            <a:r>
              <a:rPr lang="en-US" b="1" dirty="0"/>
              <a:t>caused </a:t>
            </a:r>
            <a:r>
              <a:rPr lang="en-US" dirty="0"/>
              <a:t>by the spirochete bacterium </a:t>
            </a:r>
            <a:r>
              <a:rPr lang="en-US" i="1" dirty="0"/>
              <a:t>Treponema pallidum</a:t>
            </a:r>
            <a:r>
              <a:rPr lang="en-US" dirty="0"/>
              <a:t> subspecies </a:t>
            </a:r>
            <a:r>
              <a:rPr lang="en-US" i="1" dirty="0"/>
              <a:t>pallidum</a:t>
            </a:r>
            <a:r>
              <a:rPr lang="en-US" dirty="0"/>
              <a:t>. The primary route of transmission is through sexual contact; it may also be transmitted from mother to fetus during pregnancy or at birth, resulting in congenital syphilis.</a:t>
            </a:r>
          </a:p>
          <a:p>
            <a:endParaRPr lang="en-US" dirty="0"/>
          </a:p>
          <a:p>
            <a:r>
              <a:rPr lang="en-US" dirty="0"/>
              <a:t>The signs and symptoms of syphilis vary depending in which of the </a:t>
            </a:r>
            <a:r>
              <a:rPr lang="en-US" u="sng" dirty="0"/>
              <a:t>four stages:</a:t>
            </a:r>
          </a:p>
          <a:p>
            <a:endParaRPr lang="en-US" dirty="0"/>
          </a:p>
          <a:p>
            <a:r>
              <a:rPr lang="en-US" b="1" dirty="0"/>
              <a:t>Primary stage</a:t>
            </a:r>
            <a:r>
              <a:rPr lang="en-US" dirty="0"/>
              <a:t>: generally has a sore or sores at the original site of infection. These painless sores usually occur on or around the genitals, around the anus or in the rectum, or in or around the mouth. Last 3-6 weeks, then disappear. </a:t>
            </a:r>
          </a:p>
          <a:p>
            <a:endParaRPr lang="en-US" dirty="0"/>
          </a:p>
          <a:p>
            <a:r>
              <a:rPr lang="en-US" b="1" dirty="0"/>
              <a:t>Secondary syphilis:</a:t>
            </a:r>
            <a:r>
              <a:rPr lang="en-US" dirty="0"/>
              <a:t> include skin rash, swollen lymph nodes, and fever. The signs and symptoms of primary and secondary syphilis can be mild, and they might not be noticed. </a:t>
            </a:r>
          </a:p>
          <a:p>
            <a:endParaRPr lang="en-US" dirty="0"/>
          </a:p>
          <a:p>
            <a:r>
              <a:rPr lang="en-US" b="1" dirty="0"/>
              <a:t>Latent stage</a:t>
            </a:r>
            <a:r>
              <a:rPr lang="en-US" dirty="0"/>
              <a:t>: can last 2 to 30 years. No further symptoms. </a:t>
            </a:r>
          </a:p>
          <a:p>
            <a:endParaRPr lang="en-US" dirty="0"/>
          </a:p>
          <a:p>
            <a:r>
              <a:rPr lang="en-US" b="1" dirty="0"/>
              <a:t>Tertiary stage: </a:t>
            </a:r>
            <a:r>
              <a:rPr lang="en-US" dirty="0"/>
              <a:t>In this stage of syphilis, the bacteria can damage almost any part of the body, but most commonly affects the: eyes, brain and  neurological system, heart, bones. </a:t>
            </a:r>
          </a:p>
          <a:p>
            <a:endParaRPr lang="en-US" dirty="0"/>
          </a:p>
          <a:p>
            <a:endParaRPr lang="en-US" dirty="0"/>
          </a:p>
          <a:p>
            <a:endParaRPr lang="en-US" dirty="0"/>
          </a:p>
        </p:txBody>
      </p:sp>
    </p:spTree>
    <p:extLst>
      <p:ext uri="{BB962C8B-B14F-4D97-AF65-F5344CB8AC3E}">
        <p14:creationId xmlns:p14="http://schemas.microsoft.com/office/powerpoint/2010/main" val="1603514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mag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80394" y="4209561"/>
            <a:ext cx="3352800" cy="2425700"/>
          </a:xfrm>
          <a:prstGeom prst="rect">
            <a:avLst/>
          </a:prstGeom>
        </p:spPr>
      </p:pic>
      <p:pic>
        <p:nvPicPr>
          <p:cNvPr id="3" name="Picture 2" descr="27302d1227489932-tertiary-syphilis-syphili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18387" y="3147188"/>
            <a:ext cx="2339980" cy="3581597"/>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8800" y="117241"/>
            <a:ext cx="2844000" cy="3758623"/>
          </a:xfrm>
          <a:prstGeom prst="rect">
            <a:avLst/>
          </a:prstGeom>
        </p:spPr>
      </p:pic>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987800" y="91264"/>
            <a:ext cx="2601529" cy="3284982"/>
          </a:xfrm>
          <a:prstGeom prst="rect">
            <a:avLst/>
          </a:prstGeom>
        </p:spPr>
      </p:pic>
    </p:spTree>
    <p:extLst>
      <p:ext uri="{BB962C8B-B14F-4D97-AF65-F5344CB8AC3E}">
        <p14:creationId xmlns:p14="http://schemas.microsoft.com/office/powerpoint/2010/main" val="19558794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hommedia.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3004" y="813286"/>
            <a:ext cx="3676494" cy="4643994"/>
          </a:xfrm>
          <a:prstGeom prst="rect">
            <a:avLst/>
          </a:prstGeom>
        </p:spPr>
      </p:pic>
      <p:sp>
        <p:nvSpPr>
          <p:cNvPr id="3" name="TextBox 2"/>
          <p:cNvSpPr txBox="1"/>
          <p:nvPr/>
        </p:nvSpPr>
        <p:spPr>
          <a:xfrm>
            <a:off x="1012874" y="5513728"/>
            <a:ext cx="2454781" cy="369332"/>
          </a:xfrm>
          <a:prstGeom prst="rect">
            <a:avLst/>
          </a:prstGeom>
          <a:noFill/>
        </p:spPr>
        <p:txBody>
          <a:bodyPr wrap="none" rtlCol="0">
            <a:spAutoFit/>
          </a:bodyPr>
          <a:lstStyle/>
          <a:p>
            <a:r>
              <a:rPr lang="en-US" dirty="0"/>
              <a:t>Robert Koch, 1843-1910</a:t>
            </a:r>
          </a:p>
        </p:txBody>
      </p:sp>
      <p:sp>
        <p:nvSpPr>
          <p:cNvPr id="4" name="TextBox 3"/>
          <p:cNvSpPr txBox="1"/>
          <p:nvPr/>
        </p:nvSpPr>
        <p:spPr>
          <a:xfrm>
            <a:off x="4189498" y="546550"/>
            <a:ext cx="3388060" cy="369332"/>
          </a:xfrm>
          <a:prstGeom prst="rect">
            <a:avLst/>
          </a:prstGeom>
          <a:noFill/>
        </p:spPr>
        <p:txBody>
          <a:bodyPr wrap="square" rtlCol="0">
            <a:spAutoFit/>
          </a:bodyPr>
          <a:lstStyle/>
          <a:p>
            <a:r>
              <a:rPr lang="en-US" dirty="0"/>
              <a:t>             Founder of Bacteriology</a:t>
            </a:r>
          </a:p>
        </p:txBody>
      </p:sp>
      <p:sp>
        <p:nvSpPr>
          <p:cNvPr id="6" name="Rectangle 5"/>
          <p:cNvSpPr/>
          <p:nvPr/>
        </p:nvSpPr>
        <p:spPr>
          <a:xfrm>
            <a:off x="4189497" y="1607501"/>
            <a:ext cx="4251117" cy="5355312"/>
          </a:xfrm>
          <a:prstGeom prst="rect">
            <a:avLst/>
          </a:prstGeom>
        </p:spPr>
        <p:txBody>
          <a:bodyPr wrap="square">
            <a:spAutoFit/>
          </a:bodyPr>
          <a:lstStyle/>
          <a:p>
            <a:r>
              <a:rPr lang="en-US" dirty="0"/>
              <a:t>Koch developed a new experimental method to test whether a particular </a:t>
            </a:r>
            <a:r>
              <a:rPr lang="en-US" u="sng" dirty="0"/>
              <a:t>micro-organism</a:t>
            </a:r>
            <a:r>
              <a:rPr lang="en-US" dirty="0"/>
              <a:t> is the cause of a disease. </a:t>
            </a:r>
            <a:endParaRPr lang="en-GB" dirty="0"/>
          </a:p>
          <a:p>
            <a:endParaRPr lang="en-GB" dirty="0"/>
          </a:p>
          <a:p>
            <a:r>
              <a:rPr lang="en-GB" dirty="0"/>
              <a:t>Building on Louis Pasteur's work on </a:t>
            </a:r>
            <a:r>
              <a:rPr lang="en-GB" u="sng" dirty="0"/>
              <a:t>germ theory</a:t>
            </a:r>
            <a:r>
              <a:rPr lang="en-GB" dirty="0"/>
              <a:t> Koch used experiments to prove that anthrax was caused by the </a:t>
            </a:r>
            <a:r>
              <a:rPr lang="en-GB" u="sng" dirty="0"/>
              <a:t>bacterium</a:t>
            </a:r>
            <a:r>
              <a:rPr lang="en-GB" dirty="0"/>
              <a:t> </a:t>
            </a:r>
            <a:r>
              <a:rPr lang="en-GB" i="1" dirty="0"/>
              <a:t>Bacillus anthracis</a:t>
            </a:r>
            <a:r>
              <a:rPr lang="en-GB" dirty="0"/>
              <a:t> was the cause of anthrax </a:t>
            </a:r>
          </a:p>
          <a:p>
            <a:endParaRPr lang="en-GB" dirty="0"/>
          </a:p>
          <a:p>
            <a:r>
              <a:rPr lang="en-GB" dirty="0"/>
              <a:t>- the bacterium could be observed in the tissue of anthrax victims. </a:t>
            </a:r>
          </a:p>
          <a:p>
            <a:endParaRPr lang="en-GB" dirty="0"/>
          </a:p>
          <a:p>
            <a:r>
              <a:rPr lang="en-GB" dirty="0"/>
              <a:t>	To ‘see’ the agent was to ‘know’ the 	disease; only when we ‘see’ it it is the 	disease</a:t>
            </a:r>
          </a:p>
          <a:p>
            <a:endParaRPr lang="en-GB" dirty="0"/>
          </a:p>
          <a:p>
            <a:r>
              <a:rPr lang="en-GB" dirty="0"/>
              <a:t>		fundamental break with 			earlier understandings of disease 		causation </a:t>
            </a:r>
            <a:endParaRPr lang="en-US" dirty="0"/>
          </a:p>
        </p:txBody>
      </p:sp>
    </p:spTree>
    <p:extLst>
      <p:ext uri="{BB962C8B-B14F-4D97-AF65-F5344CB8AC3E}">
        <p14:creationId xmlns:p14="http://schemas.microsoft.com/office/powerpoint/2010/main" val="10266261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15108" y="668215"/>
            <a:ext cx="7959969" cy="5909310"/>
          </a:xfrm>
          <a:prstGeom prst="rect">
            <a:avLst/>
          </a:prstGeom>
          <a:noFill/>
        </p:spPr>
        <p:txBody>
          <a:bodyPr wrap="square" rtlCol="0">
            <a:spAutoFit/>
          </a:bodyPr>
          <a:lstStyle/>
          <a:p>
            <a:r>
              <a:rPr lang="en-US" b="1" dirty="0"/>
              <a:t>Koch’s Postulates</a:t>
            </a:r>
            <a:r>
              <a:rPr lang="en-US" dirty="0"/>
              <a:t>: </a:t>
            </a:r>
          </a:p>
          <a:p>
            <a:endParaRPr lang="en-US" dirty="0"/>
          </a:p>
          <a:p>
            <a:r>
              <a:rPr lang="en-US" dirty="0"/>
              <a:t>four criteria designed to establish a </a:t>
            </a:r>
            <a:r>
              <a:rPr lang="en-US" u="sng" dirty="0"/>
              <a:t>causative relationship </a:t>
            </a:r>
            <a:r>
              <a:rPr lang="en-US" dirty="0"/>
              <a:t>between a microbe and a disease (he changed them later) </a:t>
            </a:r>
          </a:p>
          <a:p>
            <a:endParaRPr lang="en-US" dirty="0"/>
          </a:p>
          <a:p>
            <a:endParaRPr lang="en-US" dirty="0"/>
          </a:p>
          <a:p>
            <a:pPr marL="285750" indent="-285750">
              <a:buFont typeface="Arial" charset="0"/>
              <a:buChar char="•"/>
            </a:pPr>
            <a:r>
              <a:rPr lang="en-US" dirty="0"/>
              <a:t>The microorganism must be found in abundance in all organisms suffering from the disease, but should not be found in healthy organisms.</a:t>
            </a:r>
          </a:p>
          <a:p>
            <a:pPr marL="285750" indent="-285750">
              <a:buFont typeface="Arial" charset="0"/>
              <a:buChar char="•"/>
            </a:pPr>
            <a:endParaRPr lang="en-US" dirty="0"/>
          </a:p>
          <a:p>
            <a:pPr marL="285750" indent="-285750">
              <a:buFont typeface="Arial" charset="0"/>
              <a:buChar char="•"/>
            </a:pPr>
            <a:r>
              <a:rPr lang="en-US" dirty="0"/>
              <a:t>The microorganism must be isolated from a diseased organism and grown in pure culture (in a petri dish!) </a:t>
            </a:r>
          </a:p>
          <a:p>
            <a:pPr marL="285750" indent="-285750">
              <a:buFont typeface="Arial" charset="0"/>
              <a:buChar char="•"/>
            </a:pPr>
            <a:endParaRPr lang="en-US" dirty="0"/>
          </a:p>
          <a:p>
            <a:pPr marL="285750" indent="-285750">
              <a:buFont typeface="Arial" charset="0"/>
              <a:buChar char="•"/>
            </a:pPr>
            <a:r>
              <a:rPr lang="en-US" dirty="0"/>
              <a:t>The cultured microorganism should cause disease when introduced into a healthy organism.</a:t>
            </a:r>
          </a:p>
          <a:p>
            <a:pPr marL="285750" indent="-285750">
              <a:buFont typeface="Arial" charset="0"/>
              <a:buChar char="•"/>
            </a:pPr>
            <a:endParaRPr lang="en-US" dirty="0"/>
          </a:p>
          <a:p>
            <a:pPr marL="285750" indent="-285750">
              <a:buFont typeface="Arial" charset="0"/>
              <a:buChar char="•"/>
            </a:pPr>
            <a:r>
              <a:rPr lang="en-US" dirty="0"/>
              <a:t>The microorganism must be re-isolated from the inoculated, diseased experimental host and identified as being identical to the original specific causative agent.</a:t>
            </a:r>
          </a:p>
          <a:p>
            <a:r>
              <a:rPr lang="en-US" dirty="0"/>
              <a:t>:</a:t>
            </a:r>
          </a:p>
          <a:p>
            <a:endParaRPr lang="en-US" dirty="0"/>
          </a:p>
          <a:p>
            <a:endParaRPr lang="en-US" dirty="0"/>
          </a:p>
        </p:txBody>
      </p:sp>
    </p:spTree>
    <p:extLst>
      <p:ext uri="{BB962C8B-B14F-4D97-AF65-F5344CB8AC3E}">
        <p14:creationId xmlns:p14="http://schemas.microsoft.com/office/powerpoint/2010/main" val="9039024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8000" y="443523"/>
            <a:ext cx="2247900" cy="2124000"/>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8000" y="3177123"/>
            <a:ext cx="2948934" cy="2772000"/>
          </a:xfrm>
          <a:prstGeom prst="rect">
            <a:avLst/>
          </a:prstGeom>
        </p:spPr>
      </p:pic>
      <p:sp>
        <p:nvSpPr>
          <p:cNvPr id="4" name="TextBox 3"/>
          <p:cNvSpPr txBox="1"/>
          <p:nvPr/>
        </p:nvSpPr>
        <p:spPr>
          <a:xfrm>
            <a:off x="4009293" y="1828801"/>
            <a:ext cx="4232030" cy="2585323"/>
          </a:xfrm>
          <a:prstGeom prst="rect">
            <a:avLst/>
          </a:prstGeom>
          <a:noFill/>
        </p:spPr>
        <p:txBody>
          <a:bodyPr wrap="square" rtlCol="0">
            <a:spAutoFit/>
          </a:bodyPr>
          <a:lstStyle/>
          <a:p>
            <a:r>
              <a:rPr lang="en-US" b="1" dirty="0"/>
              <a:t>Causal Agent of Venereal Syphilis:</a:t>
            </a:r>
          </a:p>
          <a:p>
            <a:br>
              <a:rPr lang="en-US" dirty="0"/>
            </a:br>
            <a:r>
              <a:rPr lang="en-US" dirty="0"/>
              <a:t>Spiral shaped bacterium, was first isolated by German dermatologist Erich Hoffmann (1868-1959) and the zoologist Fritz </a:t>
            </a:r>
            <a:r>
              <a:rPr lang="en-US" dirty="0" err="1"/>
              <a:t>Schaudinn</a:t>
            </a:r>
            <a:r>
              <a:rPr lang="en-US" dirty="0"/>
              <a:t> (1871-1906) in 1905 in Berlin. </a:t>
            </a:r>
          </a:p>
          <a:p>
            <a:endParaRPr lang="en-US" dirty="0"/>
          </a:p>
          <a:p>
            <a:r>
              <a:rPr lang="en-US" dirty="0"/>
              <a:t>They called it </a:t>
            </a:r>
            <a:r>
              <a:rPr lang="en-US" i="1" dirty="0"/>
              <a:t>Treponema Pallidum</a:t>
            </a:r>
            <a:r>
              <a:rPr lang="en-US" dirty="0"/>
              <a:t>. </a:t>
            </a:r>
          </a:p>
          <a:p>
            <a:endParaRPr lang="en-US" dirty="0"/>
          </a:p>
        </p:txBody>
      </p:sp>
      <p:sp>
        <p:nvSpPr>
          <p:cNvPr id="5" name="TextBox 4"/>
          <p:cNvSpPr txBox="1"/>
          <p:nvPr/>
        </p:nvSpPr>
        <p:spPr>
          <a:xfrm>
            <a:off x="4056185" y="4900246"/>
            <a:ext cx="4953728" cy="1477328"/>
          </a:xfrm>
          <a:prstGeom prst="rect">
            <a:avLst/>
          </a:prstGeom>
          <a:noFill/>
        </p:spPr>
        <p:txBody>
          <a:bodyPr wrap="none" rtlCol="0">
            <a:spAutoFit/>
          </a:bodyPr>
          <a:lstStyle/>
          <a:p>
            <a:r>
              <a:rPr lang="en-US" dirty="0"/>
              <a:t>The ‘discovery’ of the bacterium allowed for the </a:t>
            </a:r>
          </a:p>
          <a:p>
            <a:r>
              <a:rPr lang="en-US" dirty="0"/>
              <a:t>linking of all the different symptoms of syphilis and</a:t>
            </a:r>
          </a:p>
          <a:p>
            <a:r>
              <a:rPr lang="en-US" dirty="0"/>
              <a:t>also explained the latent stage. </a:t>
            </a:r>
          </a:p>
          <a:p>
            <a:endParaRPr lang="en-US" dirty="0"/>
          </a:p>
          <a:p>
            <a:r>
              <a:rPr lang="en-US" dirty="0"/>
              <a:t>Before this was impossible! </a:t>
            </a:r>
          </a:p>
        </p:txBody>
      </p:sp>
    </p:spTree>
    <p:extLst>
      <p:ext uri="{BB962C8B-B14F-4D97-AF65-F5344CB8AC3E}">
        <p14:creationId xmlns:p14="http://schemas.microsoft.com/office/powerpoint/2010/main" val="10400410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03386" y="1910863"/>
            <a:ext cx="7642706" cy="3139321"/>
          </a:xfrm>
          <a:prstGeom prst="rect">
            <a:avLst/>
          </a:prstGeom>
          <a:noFill/>
        </p:spPr>
        <p:txBody>
          <a:bodyPr wrap="square" rtlCol="0">
            <a:spAutoFit/>
          </a:bodyPr>
          <a:lstStyle/>
          <a:p>
            <a:r>
              <a:rPr lang="en-US" b="1"/>
              <a:t>Retrospective Diagnosis: </a:t>
            </a:r>
          </a:p>
          <a:p>
            <a:endParaRPr lang="en-US" b="1" dirty="0"/>
          </a:p>
          <a:p>
            <a:pPr>
              <a:lnSpc>
                <a:spcPct val="150000"/>
              </a:lnSpc>
            </a:pPr>
            <a:r>
              <a:rPr lang="en-US" dirty="0"/>
              <a:t>The identification of a past disease (e.g. French pox) with a modern disease entity. This means that the historians applies modern standards of identifying and understanding to a time in which these did not exist. </a:t>
            </a:r>
          </a:p>
          <a:p>
            <a:pPr>
              <a:lnSpc>
                <a:spcPct val="150000"/>
              </a:lnSpc>
            </a:pPr>
            <a:endParaRPr lang="en-US" dirty="0"/>
          </a:p>
          <a:p>
            <a:endParaRPr lang="en-US" dirty="0"/>
          </a:p>
          <a:p>
            <a:endParaRPr lang="en-US" dirty="0"/>
          </a:p>
          <a:p>
            <a:endParaRPr lang="en-US" dirty="0"/>
          </a:p>
        </p:txBody>
      </p:sp>
      <p:sp>
        <p:nvSpPr>
          <p:cNvPr id="4" name="TextBox 3"/>
          <p:cNvSpPr txBox="1"/>
          <p:nvPr/>
        </p:nvSpPr>
        <p:spPr>
          <a:xfrm>
            <a:off x="820615" y="808892"/>
            <a:ext cx="6317114" cy="369332"/>
          </a:xfrm>
          <a:prstGeom prst="rect">
            <a:avLst/>
          </a:prstGeom>
          <a:noFill/>
        </p:spPr>
        <p:txBody>
          <a:bodyPr wrap="none" rtlCol="0">
            <a:spAutoFit/>
          </a:bodyPr>
          <a:lstStyle/>
          <a:p>
            <a:r>
              <a:rPr lang="en-US" dirty="0"/>
              <a:t>			</a:t>
            </a:r>
            <a:r>
              <a:rPr lang="en-US" b="1" dirty="0"/>
              <a:t>History of Medicine and the ‘Discovery’ of Syphilis</a:t>
            </a:r>
          </a:p>
        </p:txBody>
      </p:sp>
    </p:spTree>
    <p:extLst>
      <p:ext uri="{BB962C8B-B14F-4D97-AF65-F5344CB8AC3E}">
        <p14:creationId xmlns:p14="http://schemas.microsoft.com/office/powerpoint/2010/main" val="133014007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1050</TotalTime>
  <Words>1489</Words>
  <Application>Microsoft Macintosh PowerPoint</Application>
  <PresentationFormat>On-screen Show (4:3)</PresentationFormat>
  <Paragraphs>135</Paragraphs>
  <Slides>25</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25</vt:i4>
      </vt:variant>
    </vt:vector>
  </HeadingPairs>
  <TitlesOfParts>
    <vt:vector size="28" baseType="lpstr">
      <vt:lpstr>Arial</vt:lpstr>
      <vt:lpstr>Calibri</vt:lpstr>
      <vt:lpstr>Office Theme</vt:lpstr>
      <vt:lpstr>Disease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Disease</dc:title>
  <dc:creator>claudiastein</dc:creator>
  <cp:lastModifiedBy>Stein, Claudia</cp:lastModifiedBy>
  <cp:revision>17</cp:revision>
  <dcterms:created xsi:type="dcterms:W3CDTF">2016-01-20T08:15:59Z</dcterms:created>
  <dcterms:modified xsi:type="dcterms:W3CDTF">2024-10-23T08:16:03Z</dcterms:modified>
</cp:coreProperties>
</file>