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73" r:id="rId3"/>
    <p:sldId id="257" r:id="rId4"/>
    <p:sldId id="258" r:id="rId5"/>
    <p:sldId id="262" r:id="rId6"/>
    <p:sldId id="259" r:id="rId7"/>
    <p:sldId id="263" r:id="rId8"/>
    <p:sldId id="264" r:id="rId9"/>
    <p:sldId id="265" r:id="rId10"/>
    <p:sldId id="269" r:id="rId11"/>
    <p:sldId id="266" r:id="rId12"/>
    <p:sldId id="275" r:id="rId13"/>
    <p:sldId id="267" r:id="rId14"/>
    <p:sldId id="268" r:id="rId15"/>
    <p:sldId id="270" r:id="rId16"/>
    <p:sldId id="260" r:id="rId17"/>
    <p:sldId id="271" r:id="rId18"/>
    <p:sldId id="272"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43"/>
  </p:normalViewPr>
  <p:slideViewPr>
    <p:cSldViewPr snapToGrid="0">
      <p:cViewPr>
        <p:scale>
          <a:sx n="94" d="100"/>
          <a:sy n="94" d="100"/>
        </p:scale>
        <p:origin x="168" y="6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980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46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1537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191753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2415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8474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113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30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15228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083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10/29/24</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335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10/29/24</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90218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5" r:id="rId6"/>
    <p:sldLayoutId id="2147483680" r:id="rId7"/>
    <p:sldLayoutId id="2147483681" r:id="rId8"/>
    <p:sldLayoutId id="2147483682" r:id="rId9"/>
    <p:sldLayoutId id="2147483684" r:id="rId10"/>
    <p:sldLayoutId id="2147483683"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4FF178-1CF2-CEC8-0D3F-BA2E4FC6133B}"/>
              </a:ext>
            </a:extLst>
          </p:cNvPr>
          <p:cNvSpPr>
            <a:spLocks noGrp="1"/>
          </p:cNvSpPr>
          <p:nvPr>
            <p:ph type="ctrTitle"/>
          </p:nvPr>
        </p:nvSpPr>
        <p:spPr>
          <a:xfrm>
            <a:off x="521208" y="822960"/>
            <a:ext cx="3463784" cy="3454604"/>
          </a:xfrm>
        </p:spPr>
        <p:txBody>
          <a:bodyPr>
            <a:normAutofit/>
          </a:bodyPr>
          <a:lstStyle/>
          <a:p>
            <a:r>
              <a:rPr lang="en-US" dirty="0"/>
              <a:t>Death, Dissection and Anatomy</a:t>
            </a:r>
          </a:p>
        </p:txBody>
      </p:sp>
      <p:sp>
        <p:nvSpPr>
          <p:cNvPr id="3" name="Subtitle 2">
            <a:extLst>
              <a:ext uri="{FF2B5EF4-FFF2-40B4-BE49-F238E27FC236}">
                <a16:creationId xmlns:a16="http://schemas.microsoft.com/office/drawing/2014/main" id="{79077A25-EAD9-1C30-7AD0-3D8518BA1346}"/>
              </a:ext>
            </a:extLst>
          </p:cNvPr>
          <p:cNvSpPr>
            <a:spLocks noGrp="1"/>
          </p:cNvSpPr>
          <p:nvPr>
            <p:ph type="subTitle" idx="1"/>
          </p:nvPr>
        </p:nvSpPr>
        <p:spPr>
          <a:xfrm>
            <a:off x="539496" y="4446150"/>
            <a:ext cx="3474600" cy="1457405"/>
          </a:xfrm>
        </p:spPr>
        <p:txBody>
          <a:bodyPr>
            <a:normAutofit/>
          </a:bodyPr>
          <a:lstStyle/>
          <a:p>
            <a:r>
              <a:rPr lang="en-US" dirty="0"/>
              <a:t>HI176: Mind, Body and Society</a:t>
            </a:r>
          </a:p>
          <a:p>
            <a:r>
              <a:rPr lang="en-US" dirty="0"/>
              <a:t>Elise Smith</a:t>
            </a:r>
          </a:p>
        </p:txBody>
      </p:sp>
      <p:cxnSp>
        <p:nvCxnSpPr>
          <p:cNvPr id="1037" name="Straight Connector 1036">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9" name="Straight Connector 1038">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0" name="Picture 6" descr="Index">
            <a:extLst>
              <a:ext uri="{FF2B5EF4-FFF2-40B4-BE49-F238E27FC236}">
                <a16:creationId xmlns:a16="http://schemas.microsoft.com/office/drawing/2014/main" id="{61C27C39-4F3F-3C84-4A4C-6799A19AE9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874" r="6455" b="-2"/>
          <a:stretch/>
        </p:blipFill>
        <p:spPr bwMode="auto">
          <a:xfrm>
            <a:off x="4699947" y="852351"/>
            <a:ext cx="6920549" cy="5148368"/>
          </a:xfrm>
          <a:prstGeom prst="rect">
            <a:avLst/>
          </a:prstGeom>
          <a:noFill/>
          <a:extLst>
            <a:ext uri="{909E8E84-426E-40DD-AFC4-6F175D3DCCD1}">
              <a14:hiddenFill xmlns:a14="http://schemas.microsoft.com/office/drawing/2010/main">
                <a:solidFill>
                  <a:srgbClr val="FFFFFF"/>
                </a:solidFill>
              </a14:hiddenFill>
            </a:ext>
          </a:extLst>
        </p:spPr>
      </p:pic>
      <p:cxnSp>
        <p:nvCxnSpPr>
          <p:cNvPr id="1041" name="Straight Connector 1040">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F12DBED8-3ADA-63E0-D004-ACAACD8F6259}"/>
              </a:ext>
            </a:extLst>
          </p:cNvPr>
          <p:cNvSpPr txBox="1"/>
          <p:nvPr/>
        </p:nvSpPr>
        <p:spPr>
          <a:xfrm>
            <a:off x="6264143" y="6002082"/>
            <a:ext cx="5507341" cy="323165"/>
          </a:xfrm>
          <a:prstGeom prst="rect">
            <a:avLst/>
          </a:prstGeom>
          <a:noFill/>
        </p:spPr>
        <p:txBody>
          <a:bodyPr wrap="none" rtlCol="0">
            <a:spAutoFit/>
          </a:bodyPr>
          <a:lstStyle/>
          <a:p>
            <a:r>
              <a:rPr lang="en-GB" sz="1500" b="1" dirty="0"/>
              <a:t>Thomas Rowlandson, ‘</a:t>
            </a:r>
            <a:r>
              <a:rPr lang="en-GB" sz="1500" b="1" i="1" dirty="0"/>
              <a:t>Death in the Dissection Room’ </a:t>
            </a:r>
            <a:r>
              <a:rPr lang="en-GB" sz="1500" b="1" dirty="0"/>
              <a:t>(</a:t>
            </a:r>
            <a:r>
              <a:rPr lang="en-US" sz="1500" b="1" dirty="0"/>
              <a:t>1815)</a:t>
            </a:r>
            <a:endParaRPr lang="en-GB" sz="1500" b="1" dirty="0"/>
          </a:p>
        </p:txBody>
      </p:sp>
      <p:sp>
        <p:nvSpPr>
          <p:cNvPr id="5" name="TextBox 4">
            <a:extLst>
              <a:ext uri="{FF2B5EF4-FFF2-40B4-BE49-F238E27FC236}">
                <a16:creationId xmlns:a16="http://schemas.microsoft.com/office/drawing/2014/main" id="{9B1221BE-BC15-0395-3FCA-EAAFA4FC79E0}"/>
              </a:ext>
            </a:extLst>
          </p:cNvPr>
          <p:cNvSpPr txBox="1"/>
          <p:nvPr/>
        </p:nvSpPr>
        <p:spPr>
          <a:xfrm>
            <a:off x="521208" y="6426330"/>
            <a:ext cx="6370590" cy="369332"/>
          </a:xfrm>
          <a:prstGeom prst="rect">
            <a:avLst/>
          </a:prstGeom>
          <a:noFill/>
        </p:spPr>
        <p:txBody>
          <a:bodyPr wrap="none" rtlCol="0">
            <a:spAutoFit/>
          </a:bodyPr>
          <a:lstStyle/>
          <a:p>
            <a:r>
              <a:rPr lang="en-US" b="1" dirty="0"/>
              <a:t>N.B. This presentation contains images of human remains.</a:t>
            </a:r>
          </a:p>
        </p:txBody>
      </p:sp>
    </p:spTree>
    <p:extLst>
      <p:ext uri="{BB962C8B-B14F-4D97-AF65-F5344CB8AC3E}">
        <p14:creationId xmlns:p14="http://schemas.microsoft.com/office/powerpoint/2010/main" val="3785062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ACC05AC7-C76D-437A-940E-567DF01FF5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05" name="Straight Connector 4104">
            <a:extLst>
              <a:ext uri="{FF2B5EF4-FFF2-40B4-BE49-F238E27FC236}">
                <a16:creationId xmlns:a16="http://schemas.microsoft.com/office/drawing/2014/main" id="{671EA0E3-B720-4500-BCC6-E6676D5648A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57537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098" name="Picture 2">
            <a:extLst>
              <a:ext uri="{FF2B5EF4-FFF2-40B4-BE49-F238E27FC236}">
                <a16:creationId xmlns:a16="http://schemas.microsoft.com/office/drawing/2014/main" id="{F0FB7666-5E02-E830-926B-0F55D92FD2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8272" b="2734"/>
          <a:stretch/>
        </p:blipFill>
        <p:spPr bwMode="auto">
          <a:xfrm>
            <a:off x="1026438" y="79114"/>
            <a:ext cx="10139123" cy="6699771"/>
          </a:xfrm>
          <a:prstGeom prst="rect">
            <a:avLst/>
          </a:prstGeom>
          <a:noFill/>
          <a:extLst>
            <a:ext uri="{909E8E84-426E-40DD-AFC4-6F175D3DCCD1}">
              <a14:hiddenFill xmlns:a14="http://schemas.microsoft.com/office/drawing/2010/main">
                <a:solidFill>
                  <a:srgbClr val="FFFFFF"/>
                </a:solidFill>
              </a14:hiddenFill>
            </a:ext>
          </a:extLst>
        </p:spPr>
      </p:pic>
      <p:cxnSp>
        <p:nvCxnSpPr>
          <p:cNvPr id="4107" name="Straight Connector 4106">
            <a:extLst>
              <a:ext uri="{FF2B5EF4-FFF2-40B4-BE49-F238E27FC236}">
                <a16:creationId xmlns:a16="http://schemas.microsoft.com/office/drawing/2014/main" id="{985AAA19-C81B-40EF-BE0A-482F0BCEC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85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5D28D120-1389-4B3F-BECB-0949DCCAC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 y="0"/>
            <a:ext cx="121987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3693D0-4597-F475-8774-A9B6412F5C26}"/>
              </a:ext>
            </a:extLst>
          </p:cNvPr>
          <p:cNvSpPr>
            <a:spLocks noGrp="1"/>
          </p:cNvSpPr>
          <p:nvPr>
            <p:ph type="title"/>
          </p:nvPr>
        </p:nvSpPr>
        <p:spPr>
          <a:xfrm>
            <a:off x="490949" y="851708"/>
            <a:ext cx="4114800" cy="5183333"/>
          </a:xfrm>
        </p:spPr>
        <p:txBody>
          <a:bodyPr anchor="t">
            <a:normAutofit/>
          </a:bodyPr>
          <a:lstStyle/>
          <a:p>
            <a:r>
              <a:rPr lang="en-US" dirty="0"/>
              <a:t>Death on Display</a:t>
            </a:r>
          </a:p>
        </p:txBody>
      </p:sp>
      <p:cxnSp>
        <p:nvCxnSpPr>
          <p:cNvPr id="3092" name="Straight Connector 3091">
            <a:extLst>
              <a:ext uri="{FF2B5EF4-FFF2-40B4-BE49-F238E27FC236}">
                <a16:creationId xmlns:a16="http://schemas.microsoft.com/office/drawing/2014/main" id="{D927055D-9ECF-487E-91DD-FFA84AB92D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333" y="571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Oil painting of a man (John Hunter) in young-middle age: his hair is powdered but he isn't wearing a wig. He wears a collarless grey coat over a waistcoat in the same fabric, with a white stock at his neck. The coat is decorated with large grey buttons down the opening and around the edge of the cuff. The subject's right arm is crossed in front of him, and his right index finger points to a monkey skull held in his left hand. The scene is lit strongly from the upper left, leaving the left side of the subject in dark shadow, silhouetted against a light archway behind.">
            <a:extLst>
              <a:ext uri="{FF2B5EF4-FFF2-40B4-BE49-F238E27FC236}">
                <a16:creationId xmlns:a16="http://schemas.microsoft.com/office/drawing/2014/main" id="{8124A9C8-5FE8-61CC-B2B3-E41081BEF53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47893" y="720239"/>
            <a:ext cx="1849895" cy="228382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unterian Museum gets a facelift | The BMJ">
            <a:extLst>
              <a:ext uri="{FF2B5EF4-FFF2-40B4-BE49-F238E27FC236}">
                <a16:creationId xmlns:a16="http://schemas.microsoft.com/office/drawing/2014/main" id="{2ADC1B46-79D3-4B6A-09B1-95EF0FFF0F6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42837" y="3361299"/>
            <a:ext cx="3355972" cy="286988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BB92EAE-969E-178C-C67F-5C2C42F406F6}"/>
              </a:ext>
            </a:extLst>
          </p:cNvPr>
          <p:cNvSpPr>
            <a:spLocks noGrp="1"/>
          </p:cNvSpPr>
          <p:nvPr>
            <p:ph idx="1"/>
          </p:nvPr>
        </p:nvSpPr>
        <p:spPr>
          <a:xfrm>
            <a:off x="338257" y="2217733"/>
            <a:ext cx="4925757" cy="3918399"/>
          </a:xfrm>
        </p:spPr>
        <p:txBody>
          <a:bodyPr anchor="b">
            <a:normAutofit fontScale="92500" lnSpcReduction="20000"/>
          </a:bodyPr>
          <a:lstStyle/>
          <a:p>
            <a:pPr>
              <a:lnSpc>
                <a:spcPct val="110000"/>
              </a:lnSpc>
            </a:pPr>
            <a:r>
              <a:rPr lang="en-US" sz="1800" dirty="0"/>
              <a:t>Macabre curiosity fueled the growth of anatomy museums—many exclusively for medical students, but some were open to the public.</a:t>
            </a:r>
          </a:p>
          <a:p>
            <a:pPr>
              <a:lnSpc>
                <a:spcPct val="110000"/>
              </a:lnSpc>
            </a:pPr>
            <a:r>
              <a:rPr lang="en-US" sz="1800" dirty="0"/>
              <a:t>The Hunterian Museum at the Royal College of Surgeons—John Hunter’s collection acquired in 1799 and put it on display.</a:t>
            </a:r>
          </a:p>
          <a:p>
            <a:pPr>
              <a:lnSpc>
                <a:spcPct val="110000"/>
              </a:lnSpc>
            </a:pPr>
            <a:r>
              <a:rPr lang="en-US" sz="1800" dirty="0"/>
              <a:t>William Hunter taught anatomy at the Royal Academy of Arts, training artists using dissection and living models.</a:t>
            </a:r>
          </a:p>
          <a:p>
            <a:pPr>
              <a:lnSpc>
                <a:spcPct val="110000"/>
              </a:lnSpc>
            </a:pPr>
            <a:r>
              <a:rPr lang="en-US" sz="1800" dirty="0"/>
              <a:t>Jeremy Bentham, who helped to draft the 1832 Anatomy, donated his body for dissection and mummification.  Still on display at UCL.</a:t>
            </a:r>
          </a:p>
        </p:txBody>
      </p:sp>
      <p:cxnSp>
        <p:nvCxnSpPr>
          <p:cNvPr id="3093" name="Straight Connector 3092">
            <a:extLst>
              <a:ext uri="{FF2B5EF4-FFF2-40B4-BE49-F238E27FC236}">
                <a16:creationId xmlns:a16="http://schemas.microsoft.com/office/drawing/2014/main" id="{F0DC1883-8AF7-483D-9074-3C6D8AF575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4" name="Straight Connector 3093">
            <a:extLst>
              <a:ext uri="{FF2B5EF4-FFF2-40B4-BE49-F238E27FC236}">
                <a16:creationId xmlns:a16="http://schemas.microsoft.com/office/drawing/2014/main" id="{1CF89D75-E5AC-4C45-9D87-228849A4C7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52641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9" name="Straight Connector 3088">
            <a:extLst>
              <a:ext uri="{FF2B5EF4-FFF2-40B4-BE49-F238E27FC236}">
                <a16:creationId xmlns:a16="http://schemas.microsoft.com/office/drawing/2014/main" id="{64CDC1D5-C8E3-4AB4-8FB0-F94F6A5705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7216"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1" name="Straight Connector 3090">
            <a:extLst>
              <a:ext uri="{FF2B5EF4-FFF2-40B4-BE49-F238E27FC236}">
                <a16:creationId xmlns:a16="http://schemas.microsoft.com/office/drawing/2014/main" id="{2025A6DE-2B54-40B3-B070-0ED4F255E0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509986" y="3429000"/>
            <a:ext cx="33673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078" name="Picture 6" descr="Jeremy Bentham's papers digitised online - Age of Revolution">
            <a:extLst>
              <a:ext uri="{FF2B5EF4-FFF2-40B4-BE49-F238E27FC236}">
                <a16:creationId xmlns:a16="http://schemas.microsoft.com/office/drawing/2014/main" id="{FE75429A-440D-5175-EBB7-D50C10969F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0182" y="714663"/>
            <a:ext cx="2644634" cy="352617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Image result for bentham head ucl">
            <a:extLst>
              <a:ext uri="{FF2B5EF4-FFF2-40B4-BE49-F238E27FC236}">
                <a16:creationId xmlns:a16="http://schemas.microsoft.com/office/drawing/2014/main" id="{C6B448CC-223F-93C4-C30D-B2CCF397CE4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168254" y="4782173"/>
            <a:ext cx="2552164" cy="1700845"/>
          </a:xfrm>
          <a:prstGeom prst="rect">
            <a:avLst/>
          </a:prstGeom>
          <a:noFill/>
          <a:ln>
            <a:noFill/>
          </a:ln>
        </p:spPr>
      </p:pic>
      <p:sp>
        <p:nvSpPr>
          <p:cNvPr id="6" name="TextBox 5">
            <a:extLst>
              <a:ext uri="{FF2B5EF4-FFF2-40B4-BE49-F238E27FC236}">
                <a16:creationId xmlns:a16="http://schemas.microsoft.com/office/drawing/2014/main" id="{6743BC6B-8C62-E9F9-C704-0CA661E97F56}"/>
              </a:ext>
            </a:extLst>
          </p:cNvPr>
          <p:cNvSpPr txBox="1"/>
          <p:nvPr/>
        </p:nvSpPr>
        <p:spPr>
          <a:xfrm>
            <a:off x="6108980" y="3028791"/>
            <a:ext cx="2223686" cy="307777"/>
          </a:xfrm>
          <a:prstGeom prst="rect">
            <a:avLst/>
          </a:prstGeom>
          <a:noFill/>
        </p:spPr>
        <p:txBody>
          <a:bodyPr wrap="none" rtlCol="0">
            <a:spAutoFit/>
          </a:bodyPr>
          <a:lstStyle/>
          <a:p>
            <a:r>
              <a:rPr lang="en-US" sz="1400" dirty="0"/>
              <a:t>John Hunter (1728-1793)</a:t>
            </a:r>
          </a:p>
        </p:txBody>
      </p:sp>
      <p:sp>
        <p:nvSpPr>
          <p:cNvPr id="7" name="TextBox 6">
            <a:extLst>
              <a:ext uri="{FF2B5EF4-FFF2-40B4-BE49-F238E27FC236}">
                <a16:creationId xmlns:a16="http://schemas.microsoft.com/office/drawing/2014/main" id="{0E09F901-E83B-0ADC-6E9C-134B609C6E70}"/>
              </a:ext>
            </a:extLst>
          </p:cNvPr>
          <p:cNvSpPr txBox="1"/>
          <p:nvPr/>
        </p:nvSpPr>
        <p:spPr>
          <a:xfrm>
            <a:off x="9087046" y="4258953"/>
            <a:ext cx="2599558" cy="523220"/>
          </a:xfrm>
          <a:prstGeom prst="rect">
            <a:avLst/>
          </a:prstGeom>
          <a:noFill/>
        </p:spPr>
        <p:txBody>
          <a:bodyPr wrap="none" rtlCol="0">
            <a:spAutoFit/>
          </a:bodyPr>
          <a:lstStyle/>
          <a:p>
            <a:r>
              <a:rPr lang="en-US" sz="1400" dirty="0"/>
              <a:t>Jeremy Bentham’s ‘Auto-Icon’,</a:t>
            </a:r>
          </a:p>
          <a:p>
            <a:r>
              <a:rPr lang="en-US" sz="1400" dirty="0"/>
              <a:t>University College London</a:t>
            </a:r>
          </a:p>
        </p:txBody>
      </p:sp>
      <p:sp>
        <p:nvSpPr>
          <p:cNvPr id="8" name="TextBox 7">
            <a:extLst>
              <a:ext uri="{FF2B5EF4-FFF2-40B4-BE49-F238E27FC236}">
                <a16:creationId xmlns:a16="http://schemas.microsoft.com/office/drawing/2014/main" id="{71B9EFF7-C428-722A-928C-63EB46EE3F61}"/>
              </a:ext>
            </a:extLst>
          </p:cNvPr>
          <p:cNvSpPr txBox="1"/>
          <p:nvPr/>
        </p:nvSpPr>
        <p:spPr>
          <a:xfrm>
            <a:off x="6969513" y="6298880"/>
            <a:ext cx="1736373" cy="307777"/>
          </a:xfrm>
          <a:prstGeom prst="rect">
            <a:avLst/>
          </a:prstGeom>
          <a:noFill/>
        </p:spPr>
        <p:txBody>
          <a:bodyPr wrap="none" rtlCol="0">
            <a:spAutoFit/>
          </a:bodyPr>
          <a:lstStyle/>
          <a:p>
            <a:r>
              <a:rPr lang="en-US" sz="1400" dirty="0"/>
              <a:t>Hunterian Museum</a:t>
            </a:r>
          </a:p>
        </p:txBody>
      </p:sp>
    </p:spTree>
    <p:extLst>
      <p:ext uri="{BB962C8B-B14F-4D97-AF65-F5344CB8AC3E}">
        <p14:creationId xmlns:p14="http://schemas.microsoft.com/office/powerpoint/2010/main" val="2676645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428B3-8DD7-9E5C-8038-6BB2591ADC19}"/>
              </a:ext>
            </a:extLst>
          </p:cNvPr>
          <p:cNvSpPr>
            <a:spLocks noGrp="1"/>
          </p:cNvSpPr>
          <p:nvPr>
            <p:ph type="title"/>
          </p:nvPr>
        </p:nvSpPr>
        <p:spPr/>
        <p:txBody>
          <a:bodyPr/>
          <a:lstStyle/>
          <a:p>
            <a:pPr algn="ctr"/>
            <a:r>
              <a:rPr lang="en-US" dirty="0"/>
              <a:t>Charles Byrne (c.1761-1783)</a:t>
            </a:r>
          </a:p>
        </p:txBody>
      </p:sp>
      <p:sp>
        <p:nvSpPr>
          <p:cNvPr id="4" name="TextBox 3">
            <a:extLst>
              <a:ext uri="{FF2B5EF4-FFF2-40B4-BE49-F238E27FC236}">
                <a16:creationId xmlns:a16="http://schemas.microsoft.com/office/drawing/2014/main" id="{2A7391BC-952E-F1F3-B3FF-CE798916335C}"/>
              </a:ext>
            </a:extLst>
          </p:cNvPr>
          <p:cNvSpPr txBox="1"/>
          <p:nvPr/>
        </p:nvSpPr>
        <p:spPr>
          <a:xfrm>
            <a:off x="3666168" y="6347360"/>
            <a:ext cx="2429832" cy="307777"/>
          </a:xfrm>
          <a:prstGeom prst="rect">
            <a:avLst/>
          </a:prstGeom>
          <a:noFill/>
        </p:spPr>
        <p:txBody>
          <a:bodyPr wrap="none" rtlCol="0">
            <a:spAutoFit/>
          </a:bodyPr>
          <a:lstStyle/>
          <a:p>
            <a:r>
              <a:rPr lang="en-US" sz="1400" dirty="0"/>
              <a:t>Thomas Rowlandson (1785)</a:t>
            </a:r>
          </a:p>
        </p:txBody>
      </p:sp>
      <p:pic>
        <p:nvPicPr>
          <p:cNvPr id="6" name="Picture 5" descr="A drawing of a group of people&#10;&#10;Description automatically generated">
            <a:extLst>
              <a:ext uri="{FF2B5EF4-FFF2-40B4-BE49-F238E27FC236}">
                <a16:creationId xmlns:a16="http://schemas.microsoft.com/office/drawing/2014/main" id="{FD5CE46F-D0DE-854D-DAC9-399D50FE4441}"/>
              </a:ext>
            </a:extLst>
          </p:cNvPr>
          <p:cNvPicPr>
            <a:picLocks noChangeAspect="1"/>
          </p:cNvPicPr>
          <p:nvPr/>
        </p:nvPicPr>
        <p:blipFill>
          <a:blip r:embed="rId2"/>
          <a:stretch>
            <a:fillRect/>
          </a:stretch>
        </p:blipFill>
        <p:spPr>
          <a:xfrm>
            <a:off x="7014950" y="2133690"/>
            <a:ext cx="3971498" cy="4071361"/>
          </a:xfrm>
          <a:prstGeom prst="rect">
            <a:avLst/>
          </a:prstGeom>
        </p:spPr>
      </p:pic>
      <p:sp>
        <p:nvSpPr>
          <p:cNvPr id="7" name="TextBox 6">
            <a:extLst>
              <a:ext uri="{FF2B5EF4-FFF2-40B4-BE49-F238E27FC236}">
                <a16:creationId xmlns:a16="http://schemas.microsoft.com/office/drawing/2014/main" id="{DEA144C1-2258-00A6-D704-D99A84011E98}"/>
              </a:ext>
            </a:extLst>
          </p:cNvPr>
          <p:cNvSpPr txBox="1"/>
          <p:nvPr/>
        </p:nvSpPr>
        <p:spPr>
          <a:xfrm>
            <a:off x="8117301" y="6320219"/>
            <a:ext cx="3264933" cy="523220"/>
          </a:xfrm>
          <a:prstGeom prst="rect">
            <a:avLst/>
          </a:prstGeom>
          <a:noFill/>
        </p:spPr>
        <p:txBody>
          <a:bodyPr wrap="square" rtlCol="0">
            <a:spAutoFit/>
          </a:bodyPr>
          <a:lstStyle/>
          <a:p>
            <a:r>
              <a:rPr lang="en-US" sz="1400" dirty="0"/>
              <a:t>Sketch of RCS spectators and specimens, by J. A. Duncan, 1900</a:t>
            </a:r>
          </a:p>
        </p:txBody>
      </p:sp>
      <p:pic>
        <p:nvPicPr>
          <p:cNvPr id="9220" name="Picture 4" descr="The Surprising Irish Giant of St. James’s Street, 27 March 1785.">
            <a:extLst>
              <a:ext uri="{FF2B5EF4-FFF2-40B4-BE49-F238E27FC236}">
                <a16:creationId xmlns:a16="http://schemas.microsoft.com/office/drawing/2014/main" id="{12396418-2328-0032-FEA3-8F9AB551E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430" y="2133690"/>
            <a:ext cx="6543193" cy="3925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9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F4A2A-294F-7AC9-60D2-D23AC0B06C8A}"/>
              </a:ext>
            </a:extLst>
          </p:cNvPr>
          <p:cNvSpPr>
            <a:spLocks noGrp="1"/>
          </p:cNvSpPr>
          <p:nvPr>
            <p:ph type="title"/>
          </p:nvPr>
        </p:nvSpPr>
        <p:spPr/>
        <p:txBody>
          <a:bodyPr/>
          <a:lstStyle/>
          <a:p>
            <a:r>
              <a:rPr lang="en-US" dirty="0"/>
              <a:t>Supply and Demand</a:t>
            </a:r>
          </a:p>
        </p:txBody>
      </p:sp>
      <p:sp>
        <p:nvSpPr>
          <p:cNvPr id="3" name="Content Placeholder 2">
            <a:extLst>
              <a:ext uri="{FF2B5EF4-FFF2-40B4-BE49-F238E27FC236}">
                <a16:creationId xmlns:a16="http://schemas.microsoft.com/office/drawing/2014/main" id="{2204C1ED-3ED5-869F-3265-F351D9DE95EA}"/>
              </a:ext>
            </a:extLst>
          </p:cNvPr>
          <p:cNvSpPr>
            <a:spLocks noGrp="1"/>
          </p:cNvSpPr>
          <p:nvPr>
            <p:ph idx="1"/>
          </p:nvPr>
        </p:nvSpPr>
        <p:spPr/>
        <p:txBody>
          <a:bodyPr>
            <a:noAutofit/>
          </a:bodyPr>
          <a:lstStyle/>
          <a:p>
            <a:r>
              <a:rPr lang="en-US" sz="2200" dirty="0"/>
              <a:t>There were often insufficient cadavers available to meet the needs of medical education in this period.</a:t>
            </a:r>
          </a:p>
          <a:p>
            <a:r>
              <a:rPr lang="en-US" sz="2200" dirty="0"/>
              <a:t>The legal supply of bodies came from the gallows, or from the ‘unclaimed’ poor who died in public institutions such as workhouses.</a:t>
            </a:r>
          </a:p>
          <a:p>
            <a:r>
              <a:rPr lang="en-US" sz="2200" dirty="0"/>
              <a:t>Criminals could sell their bodies to anatomists before their executions, using the funds to pay for additional food or alcohol in prison.  Alternatively, anatomists could pay hangmen for the bodies of the executed.</a:t>
            </a:r>
          </a:p>
          <a:p>
            <a:r>
              <a:rPr lang="en-US" sz="2200" dirty="0"/>
              <a:t>The 1752 Murder Act stipulated that criminals must also suffer post-mortem punishment, including dissection.</a:t>
            </a:r>
          </a:p>
        </p:txBody>
      </p:sp>
    </p:spTree>
    <p:extLst>
      <p:ext uri="{BB962C8B-B14F-4D97-AF65-F5344CB8AC3E}">
        <p14:creationId xmlns:p14="http://schemas.microsoft.com/office/powerpoint/2010/main" val="2404207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B9AC7-6936-FFFB-F9E5-430A56815C5C}"/>
              </a:ext>
            </a:extLst>
          </p:cNvPr>
          <p:cNvSpPr>
            <a:spLocks noGrp="1"/>
          </p:cNvSpPr>
          <p:nvPr>
            <p:ph type="title"/>
          </p:nvPr>
        </p:nvSpPr>
        <p:spPr/>
        <p:txBody>
          <a:bodyPr/>
          <a:lstStyle/>
          <a:p>
            <a:pPr algn="ctr"/>
            <a:r>
              <a:rPr lang="en-US" dirty="0"/>
              <a:t>Grave Robbing</a:t>
            </a:r>
          </a:p>
        </p:txBody>
      </p:sp>
      <p:pic>
        <p:nvPicPr>
          <p:cNvPr id="4" name="Picture 3" descr="Two men placing the shrouded corpse which they have just dis">
            <a:extLst>
              <a:ext uri="{FF2B5EF4-FFF2-40B4-BE49-F238E27FC236}">
                <a16:creationId xmlns:a16="http://schemas.microsoft.com/office/drawing/2014/main" id="{8C3415B8-CD67-2A74-D571-F075CB285B4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64526" y="1903781"/>
            <a:ext cx="3590622" cy="4374190"/>
          </a:xfrm>
          <a:prstGeom prst="rect">
            <a:avLst/>
          </a:prstGeom>
          <a:noFill/>
          <a:ln>
            <a:noFill/>
          </a:ln>
        </p:spPr>
      </p:pic>
      <p:pic>
        <p:nvPicPr>
          <p:cNvPr id="5" name="Picture 4" descr="https://upload.wikimedia.org/wikipedia/commons/thumb/e/ee/The_Anatomist_Overtaken_by_the_Watch.jpg/1024px-The_Anatomist_Overtaken_by_the_Watch.jpg">
            <a:extLst>
              <a:ext uri="{FF2B5EF4-FFF2-40B4-BE49-F238E27FC236}">
                <a16:creationId xmlns:a16="http://schemas.microsoft.com/office/drawing/2014/main" id="{E9C30DE6-77A1-27A3-DF72-F76463A893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91542" y="2017413"/>
            <a:ext cx="5114681" cy="3467100"/>
          </a:xfrm>
          <a:prstGeom prst="rect">
            <a:avLst/>
          </a:prstGeom>
          <a:noFill/>
          <a:ln>
            <a:noFill/>
          </a:ln>
        </p:spPr>
      </p:pic>
      <p:sp>
        <p:nvSpPr>
          <p:cNvPr id="7" name="TextBox 6">
            <a:extLst>
              <a:ext uri="{FF2B5EF4-FFF2-40B4-BE49-F238E27FC236}">
                <a16:creationId xmlns:a16="http://schemas.microsoft.com/office/drawing/2014/main" id="{F6E85F66-C160-E81C-5D64-FDE60DDA1D3F}"/>
              </a:ext>
            </a:extLst>
          </p:cNvPr>
          <p:cNvSpPr txBox="1"/>
          <p:nvPr/>
        </p:nvSpPr>
        <p:spPr>
          <a:xfrm>
            <a:off x="5691542" y="5532504"/>
            <a:ext cx="6100548" cy="523220"/>
          </a:xfrm>
          <a:prstGeom prst="rect">
            <a:avLst/>
          </a:prstGeom>
          <a:noFill/>
        </p:spPr>
        <p:txBody>
          <a:bodyPr wrap="square">
            <a:spAutoFit/>
          </a:bodyPr>
          <a:lstStyle/>
          <a:p>
            <a:r>
              <a:rPr lang="en-GB" sz="1400" i="1" dirty="0"/>
              <a:t>The Anatomist Overtaken by the Watch, </a:t>
            </a:r>
            <a:r>
              <a:rPr lang="en-GB" sz="1400" dirty="0"/>
              <a:t>by William Austin, (1773) depicts John Hunter running from the scene.</a:t>
            </a:r>
            <a:endParaRPr lang="en-US" sz="1400" dirty="0"/>
          </a:p>
        </p:txBody>
      </p:sp>
      <p:sp>
        <p:nvSpPr>
          <p:cNvPr id="9" name="TextBox 8">
            <a:extLst>
              <a:ext uri="{FF2B5EF4-FFF2-40B4-BE49-F238E27FC236}">
                <a16:creationId xmlns:a16="http://schemas.microsoft.com/office/drawing/2014/main" id="{8AC58B78-DBFA-40EA-9D66-A715CC01316D}"/>
              </a:ext>
            </a:extLst>
          </p:cNvPr>
          <p:cNvSpPr txBox="1"/>
          <p:nvPr/>
        </p:nvSpPr>
        <p:spPr>
          <a:xfrm>
            <a:off x="2361065" y="6402276"/>
            <a:ext cx="2416914" cy="319984"/>
          </a:xfrm>
          <a:prstGeom prst="rect">
            <a:avLst/>
          </a:prstGeom>
          <a:noFill/>
        </p:spPr>
        <p:txBody>
          <a:bodyPr wrap="square">
            <a:spAutoFit/>
          </a:bodyPr>
          <a:lstStyle/>
          <a:p>
            <a:r>
              <a:rPr lang="en-GB" sz="1400" dirty="0"/>
              <a:t>Thomas Rowlandson (1775)</a:t>
            </a:r>
            <a:endParaRPr lang="en-US" sz="1400" dirty="0"/>
          </a:p>
        </p:txBody>
      </p:sp>
    </p:spTree>
    <p:extLst>
      <p:ext uri="{BB962C8B-B14F-4D97-AF65-F5344CB8AC3E}">
        <p14:creationId xmlns:p14="http://schemas.microsoft.com/office/powerpoint/2010/main" val="3996149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51DB23-3DCD-9603-46EF-AE8B4289057F}"/>
              </a:ext>
            </a:extLst>
          </p:cNvPr>
          <p:cNvSpPr>
            <a:spLocks noGrp="1"/>
          </p:cNvSpPr>
          <p:nvPr>
            <p:ph type="title"/>
          </p:nvPr>
        </p:nvSpPr>
        <p:spPr>
          <a:xfrm>
            <a:off x="521207" y="786385"/>
            <a:ext cx="5574763" cy="1350962"/>
          </a:xfrm>
        </p:spPr>
        <p:txBody>
          <a:bodyPr anchor="t">
            <a:normAutofit/>
          </a:bodyPr>
          <a:lstStyle/>
          <a:p>
            <a:pPr algn="ctr"/>
            <a:r>
              <a:rPr lang="en-US" dirty="0"/>
              <a:t>‘The Golden Age of Bodysnatching’</a:t>
            </a:r>
          </a:p>
        </p:txBody>
      </p:sp>
      <p:cxnSp>
        <p:nvCxnSpPr>
          <p:cNvPr id="5129" name="Straight Connector 5128">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D867329-9379-3B30-1A98-BBE4A84FFB48}"/>
              </a:ext>
            </a:extLst>
          </p:cNvPr>
          <p:cNvSpPr>
            <a:spLocks noGrp="1"/>
          </p:cNvSpPr>
          <p:nvPr>
            <p:ph idx="1"/>
          </p:nvPr>
        </p:nvSpPr>
        <p:spPr>
          <a:xfrm>
            <a:off x="260611" y="2352232"/>
            <a:ext cx="6108179" cy="3719382"/>
          </a:xfrm>
        </p:spPr>
        <p:txBody>
          <a:bodyPr anchor="b">
            <a:noAutofit/>
          </a:bodyPr>
          <a:lstStyle/>
          <a:p>
            <a:pPr>
              <a:lnSpc>
                <a:spcPct val="110000"/>
              </a:lnSpc>
            </a:pPr>
            <a:r>
              <a:rPr lang="en-US" sz="1650" dirty="0"/>
              <a:t>Medical schools increasingly resorted to underhanded methods of securing corpses for dissection, including paying for professional grave-robbers (‘resurrection men’).</a:t>
            </a:r>
          </a:p>
          <a:p>
            <a:pPr>
              <a:lnSpc>
                <a:spcPct val="110000"/>
              </a:lnSpc>
            </a:pPr>
            <a:r>
              <a:rPr lang="en-US" sz="1650" dirty="0"/>
              <a:t>Increased public anxiety about ‘body snatching’ led to resentment towards anatomists and pressure for government intervention to provide a legal supply of bodies for dissection.</a:t>
            </a:r>
          </a:p>
          <a:p>
            <a:pPr>
              <a:lnSpc>
                <a:spcPct val="110000"/>
              </a:lnSpc>
            </a:pPr>
            <a:r>
              <a:rPr lang="en-US" sz="1650" dirty="0"/>
              <a:t>Various methods were tried to deter grave robbing, including the use of night watches at graveyards following burial, and ‘mort-safes’ to protect graves from theft.</a:t>
            </a:r>
          </a:p>
          <a:p>
            <a:pPr>
              <a:lnSpc>
                <a:spcPct val="110000"/>
              </a:lnSpc>
            </a:pPr>
            <a:r>
              <a:rPr lang="en-US" sz="1650" dirty="0"/>
              <a:t>Bodies not legally considered ‘property’, and thus practice occurred on a knife-edge of legality.</a:t>
            </a:r>
          </a:p>
        </p:txBody>
      </p:sp>
      <p:cxnSp>
        <p:nvCxnSpPr>
          <p:cNvPr id="5131" name="Straight Connector 5130">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22" name="Picture 2" descr="undefined">
            <a:extLst>
              <a:ext uri="{FF2B5EF4-FFF2-40B4-BE49-F238E27FC236}">
                <a16:creationId xmlns:a16="http://schemas.microsoft.com/office/drawing/2014/main" id="{73131DDD-41BF-7199-94D6-1A9C05C035B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00693" y="786385"/>
            <a:ext cx="3657600" cy="2606039"/>
          </a:xfrm>
          <a:prstGeom prst="rect">
            <a:avLst/>
          </a:prstGeom>
          <a:noFill/>
          <a:extLst>
            <a:ext uri="{909E8E84-426E-40DD-AFC4-6F175D3DCCD1}">
              <a14:hiddenFill xmlns:a14="http://schemas.microsoft.com/office/drawing/2010/main">
                <a:solidFill>
                  <a:srgbClr val="FFFFFF"/>
                </a:solidFill>
              </a14:hiddenFill>
            </a:ext>
          </a:extLst>
        </p:spPr>
      </p:pic>
      <p:cxnSp>
        <p:nvCxnSpPr>
          <p:cNvPr id="5133" name="Straight Connector 5132">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217A6B8B-0207-E72F-7986-4B2A312C1A93}"/>
              </a:ext>
            </a:extLst>
          </p:cNvPr>
          <p:cNvSpPr txBox="1"/>
          <p:nvPr/>
        </p:nvSpPr>
        <p:spPr>
          <a:xfrm>
            <a:off x="7212146" y="3448718"/>
            <a:ext cx="4034694" cy="307777"/>
          </a:xfrm>
          <a:prstGeom prst="rect">
            <a:avLst/>
          </a:prstGeom>
          <a:noFill/>
        </p:spPr>
        <p:txBody>
          <a:bodyPr wrap="none" rtlCol="0">
            <a:spAutoFit/>
          </a:bodyPr>
          <a:lstStyle/>
          <a:p>
            <a:r>
              <a:rPr lang="en-US" sz="1400" dirty="0"/>
              <a:t>‘Mort-safes’ in Churchyard at </a:t>
            </a:r>
            <a:r>
              <a:rPr lang="en-US" sz="1400" dirty="0" err="1"/>
              <a:t>Logierait</a:t>
            </a:r>
            <a:r>
              <a:rPr lang="en-US" sz="1400" dirty="0"/>
              <a:t>, Scotland</a:t>
            </a:r>
          </a:p>
        </p:txBody>
      </p:sp>
      <p:pic>
        <p:nvPicPr>
          <p:cNvPr id="5" name="Picture 4" descr="https://smgco-images.s3.amazonaws.com/media/S/O/O/medium_a600162_0001__0001_.jpg">
            <a:extLst>
              <a:ext uri="{FF2B5EF4-FFF2-40B4-BE49-F238E27FC236}">
                <a16:creationId xmlns:a16="http://schemas.microsoft.com/office/drawing/2014/main" id="{B7B7F9F2-21C2-C68A-F0D0-566F13FB068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16117" y="3852215"/>
            <a:ext cx="1935031" cy="2366125"/>
          </a:xfrm>
          <a:prstGeom prst="rect">
            <a:avLst/>
          </a:prstGeom>
          <a:noFill/>
          <a:ln>
            <a:noFill/>
          </a:ln>
        </p:spPr>
      </p:pic>
      <p:sp>
        <p:nvSpPr>
          <p:cNvPr id="6" name="TextBox 5">
            <a:extLst>
              <a:ext uri="{FF2B5EF4-FFF2-40B4-BE49-F238E27FC236}">
                <a16:creationId xmlns:a16="http://schemas.microsoft.com/office/drawing/2014/main" id="{D0995E9C-585B-4566-3CD1-E7F7F9ADA12C}"/>
              </a:ext>
            </a:extLst>
          </p:cNvPr>
          <p:cNvSpPr txBox="1"/>
          <p:nvPr/>
        </p:nvSpPr>
        <p:spPr>
          <a:xfrm>
            <a:off x="9951148" y="5526276"/>
            <a:ext cx="1672253" cy="738664"/>
          </a:xfrm>
          <a:prstGeom prst="rect">
            <a:avLst/>
          </a:prstGeom>
          <a:noFill/>
        </p:spPr>
        <p:txBody>
          <a:bodyPr wrap="none" rtlCol="0">
            <a:spAutoFit/>
          </a:bodyPr>
          <a:lstStyle/>
          <a:p>
            <a:r>
              <a:rPr lang="en-US" sz="1400" dirty="0"/>
              <a:t>Iron mort-safe, </a:t>
            </a:r>
          </a:p>
          <a:p>
            <a:r>
              <a:rPr lang="en-US" sz="1400" dirty="0"/>
              <a:t>early 19</a:t>
            </a:r>
            <a:r>
              <a:rPr lang="en-US" sz="1400" baseline="30000" dirty="0"/>
              <a:t>th</a:t>
            </a:r>
            <a:r>
              <a:rPr lang="en-US" sz="1400" dirty="0"/>
              <a:t> century</a:t>
            </a:r>
          </a:p>
          <a:p>
            <a:r>
              <a:rPr lang="en-US" sz="1400" dirty="0"/>
              <a:t>(Science Museum)</a:t>
            </a:r>
          </a:p>
        </p:txBody>
      </p:sp>
    </p:spTree>
    <p:extLst>
      <p:ext uri="{BB962C8B-B14F-4D97-AF65-F5344CB8AC3E}">
        <p14:creationId xmlns:p14="http://schemas.microsoft.com/office/powerpoint/2010/main" val="1564802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42944-FFB9-64D1-5146-417467A9765A}"/>
              </a:ext>
            </a:extLst>
          </p:cNvPr>
          <p:cNvSpPr>
            <a:spLocks noGrp="1"/>
          </p:cNvSpPr>
          <p:nvPr>
            <p:ph type="title"/>
          </p:nvPr>
        </p:nvSpPr>
        <p:spPr/>
        <p:txBody>
          <a:bodyPr>
            <a:normAutofit/>
          </a:bodyPr>
          <a:lstStyle/>
          <a:p>
            <a:pPr algn="ctr"/>
            <a:r>
              <a:rPr lang="en-US" dirty="0"/>
              <a:t>Burke and Hare</a:t>
            </a:r>
          </a:p>
        </p:txBody>
      </p:sp>
      <p:sp>
        <p:nvSpPr>
          <p:cNvPr id="3" name="Content Placeholder 2">
            <a:extLst>
              <a:ext uri="{FF2B5EF4-FFF2-40B4-BE49-F238E27FC236}">
                <a16:creationId xmlns:a16="http://schemas.microsoft.com/office/drawing/2014/main" id="{032479D2-8B01-20F5-F51A-3814C2861551}"/>
              </a:ext>
            </a:extLst>
          </p:cNvPr>
          <p:cNvSpPr>
            <a:spLocks noGrp="1"/>
          </p:cNvSpPr>
          <p:nvPr>
            <p:ph idx="1"/>
          </p:nvPr>
        </p:nvSpPr>
        <p:spPr>
          <a:xfrm>
            <a:off x="51133" y="1971764"/>
            <a:ext cx="5015991" cy="4692272"/>
          </a:xfrm>
        </p:spPr>
        <p:txBody>
          <a:bodyPr>
            <a:normAutofit fontScale="85000" lnSpcReduction="20000"/>
          </a:bodyPr>
          <a:lstStyle/>
          <a:p>
            <a:r>
              <a:rPr lang="en-US" dirty="0"/>
              <a:t>Over ten months in 1828, William Burke and William Hare murdered 16 people in Edinburgh and sold their bodies to the anatomist Robert Knox, who dissected them in his anatomy school.</a:t>
            </a:r>
          </a:p>
          <a:p>
            <a:r>
              <a:rPr lang="en-US" dirty="0"/>
              <a:t>‘Burking’ came to refer to their method of luring victims to their lodgings and suffocating them while drunk.  Widespread panic over potential copycat cases.</a:t>
            </a:r>
          </a:p>
          <a:p>
            <a:r>
              <a:rPr lang="en-US" dirty="0"/>
              <a:t>Hare escaped punishment by testifying against Burke, who was found guilty at trial and sentenced to death by hanging, 28 January 1829. </a:t>
            </a:r>
          </a:p>
          <a:p>
            <a:r>
              <a:rPr lang="en-US" dirty="0"/>
              <a:t>Burke dissected by Alexander Monro; his body parts were made into artefacts.</a:t>
            </a:r>
          </a:p>
          <a:p>
            <a:endParaRPr lang="en-US" dirty="0"/>
          </a:p>
        </p:txBody>
      </p:sp>
      <p:pic>
        <p:nvPicPr>
          <p:cNvPr id="8" name="Picture 7" descr="Skeleton of William Burke">
            <a:extLst>
              <a:ext uri="{FF2B5EF4-FFF2-40B4-BE49-F238E27FC236}">
                <a16:creationId xmlns:a16="http://schemas.microsoft.com/office/drawing/2014/main" id="{7391C469-CDAC-8D91-DFAC-0EBEC725728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83375" y="284379"/>
            <a:ext cx="1963882" cy="2645809"/>
          </a:xfrm>
          <a:prstGeom prst="rect">
            <a:avLst/>
          </a:prstGeom>
          <a:noFill/>
          <a:ln>
            <a:noFill/>
          </a:ln>
        </p:spPr>
      </p:pic>
      <p:sp>
        <p:nvSpPr>
          <p:cNvPr id="9" name="TextBox 8">
            <a:extLst>
              <a:ext uri="{FF2B5EF4-FFF2-40B4-BE49-F238E27FC236}">
                <a16:creationId xmlns:a16="http://schemas.microsoft.com/office/drawing/2014/main" id="{747D9148-1FD2-C9A1-2431-C61EB666666F}"/>
              </a:ext>
            </a:extLst>
          </p:cNvPr>
          <p:cNvSpPr txBox="1"/>
          <p:nvPr/>
        </p:nvSpPr>
        <p:spPr>
          <a:xfrm>
            <a:off x="9680743" y="2965766"/>
            <a:ext cx="2653368" cy="738664"/>
          </a:xfrm>
          <a:prstGeom prst="rect">
            <a:avLst/>
          </a:prstGeom>
          <a:noFill/>
        </p:spPr>
        <p:txBody>
          <a:bodyPr wrap="square" rtlCol="0">
            <a:spAutoFit/>
          </a:bodyPr>
          <a:lstStyle/>
          <a:p>
            <a:r>
              <a:rPr lang="en-US" sz="1400" dirty="0"/>
              <a:t>William Burke’s skeleton,</a:t>
            </a:r>
          </a:p>
          <a:p>
            <a:r>
              <a:rPr lang="en-US" sz="1400" dirty="0"/>
              <a:t>Edinburgh Royal College of Surgeons</a:t>
            </a:r>
          </a:p>
        </p:txBody>
      </p:sp>
      <p:pic>
        <p:nvPicPr>
          <p:cNvPr id="10" name="Picture 9" descr="Pocketbook made from Burke's skin">
            <a:extLst>
              <a:ext uri="{FF2B5EF4-FFF2-40B4-BE49-F238E27FC236}">
                <a16:creationId xmlns:a16="http://schemas.microsoft.com/office/drawing/2014/main" id="{86DB9CA6-D519-3AF5-5961-4CD26FD1A50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680743" y="3704430"/>
            <a:ext cx="1605775" cy="2313595"/>
          </a:xfrm>
          <a:prstGeom prst="rect">
            <a:avLst/>
          </a:prstGeom>
          <a:noFill/>
          <a:ln>
            <a:noFill/>
          </a:ln>
        </p:spPr>
      </p:pic>
      <p:sp>
        <p:nvSpPr>
          <p:cNvPr id="11" name="TextBox 10">
            <a:extLst>
              <a:ext uri="{FF2B5EF4-FFF2-40B4-BE49-F238E27FC236}">
                <a16:creationId xmlns:a16="http://schemas.microsoft.com/office/drawing/2014/main" id="{C060F1AE-AEF3-E3F9-7D95-C1C3B3969F21}"/>
              </a:ext>
            </a:extLst>
          </p:cNvPr>
          <p:cNvSpPr txBox="1"/>
          <p:nvPr/>
        </p:nvSpPr>
        <p:spPr>
          <a:xfrm>
            <a:off x="9680743" y="6069070"/>
            <a:ext cx="2358857" cy="738664"/>
          </a:xfrm>
          <a:prstGeom prst="rect">
            <a:avLst/>
          </a:prstGeom>
          <a:solidFill>
            <a:schemeClr val="bg2"/>
          </a:solidFill>
        </p:spPr>
        <p:txBody>
          <a:bodyPr wrap="square" rtlCol="0">
            <a:spAutoFit/>
          </a:bodyPr>
          <a:lstStyle/>
          <a:p>
            <a:r>
              <a:rPr lang="en-US" sz="1400" dirty="0"/>
              <a:t>Pocket book made from Burke’s skin,</a:t>
            </a:r>
          </a:p>
          <a:p>
            <a:r>
              <a:rPr lang="en-US" sz="1400" dirty="0"/>
              <a:t>Edinburgh RCS Collections</a:t>
            </a:r>
          </a:p>
        </p:txBody>
      </p:sp>
      <p:pic>
        <p:nvPicPr>
          <p:cNvPr id="6148" name="Picture 4">
            <a:extLst>
              <a:ext uri="{FF2B5EF4-FFF2-40B4-BE49-F238E27FC236}">
                <a16:creationId xmlns:a16="http://schemas.microsoft.com/office/drawing/2014/main" id="{BDF2E8C8-43D7-577D-6B22-B2A7F42689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7124" y="2317793"/>
            <a:ext cx="4439164" cy="277327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C0F864C3-4CF6-B862-CB24-187D5CB646CA}"/>
              </a:ext>
            </a:extLst>
          </p:cNvPr>
          <p:cNvSpPr txBox="1"/>
          <p:nvPr/>
        </p:nvSpPr>
        <p:spPr>
          <a:xfrm>
            <a:off x="5842978" y="5077205"/>
            <a:ext cx="4439164" cy="523220"/>
          </a:xfrm>
          <a:prstGeom prst="rect">
            <a:avLst/>
          </a:prstGeom>
          <a:noFill/>
        </p:spPr>
        <p:txBody>
          <a:bodyPr wrap="square" rtlCol="0">
            <a:spAutoFit/>
          </a:bodyPr>
          <a:lstStyle/>
          <a:p>
            <a:r>
              <a:rPr lang="en-US" sz="1400" dirty="0"/>
              <a:t>Burke’s execution in 1829 attracted 25,000 spectators</a:t>
            </a:r>
          </a:p>
        </p:txBody>
      </p:sp>
    </p:spTree>
    <p:extLst>
      <p:ext uri="{BB962C8B-B14F-4D97-AF65-F5344CB8AC3E}">
        <p14:creationId xmlns:p14="http://schemas.microsoft.com/office/powerpoint/2010/main" val="1879849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BC76D-2DE3-3900-192F-1A93243B9F43}"/>
              </a:ext>
            </a:extLst>
          </p:cNvPr>
          <p:cNvSpPr>
            <a:spLocks noGrp="1"/>
          </p:cNvSpPr>
          <p:nvPr>
            <p:ph type="title"/>
          </p:nvPr>
        </p:nvSpPr>
        <p:spPr/>
        <p:txBody>
          <a:bodyPr>
            <a:normAutofit fontScale="90000"/>
          </a:bodyPr>
          <a:lstStyle/>
          <a:p>
            <a:r>
              <a:rPr lang="en-US" dirty="0"/>
              <a:t>‘Burke’s the butcher / Hare’s the thief / Knox the boy the buys the beef’</a:t>
            </a:r>
          </a:p>
        </p:txBody>
      </p:sp>
      <p:pic>
        <p:nvPicPr>
          <p:cNvPr id="7" name="Picture 6" descr="A black and white paper with text&#10;&#10;Description automatically generated">
            <a:extLst>
              <a:ext uri="{FF2B5EF4-FFF2-40B4-BE49-F238E27FC236}">
                <a16:creationId xmlns:a16="http://schemas.microsoft.com/office/drawing/2014/main" id="{0EC2FF6F-3BE1-97C0-6A71-E327938335A5}"/>
              </a:ext>
            </a:extLst>
          </p:cNvPr>
          <p:cNvPicPr>
            <a:picLocks noChangeAspect="1"/>
          </p:cNvPicPr>
          <p:nvPr/>
        </p:nvPicPr>
        <p:blipFill>
          <a:blip r:embed="rId2"/>
          <a:stretch>
            <a:fillRect/>
          </a:stretch>
        </p:blipFill>
        <p:spPr>
          <a:xfrm>
            <a:off x="4061722" y="2033005"/>
            <a:ext cx="3320594" cy="2692585"/>
          </a:xfrm>
          <a:prstGeom prst="rect">
            <a:avLst/>
          </a:prstGeom>
        </p:spPr>
      </p:pic>
      <p:sp>
        <p:nvSpPr>
          <p:cNvPr id="8" name="TextBox 7">
            <a:extLst>
              <a:ext uri="{FF2B5EF4-FFF2-40B4-BE49-F238E27FC236}">
                <a16:creationId xmlns:a16="http://schemas.microsoft.com/office/drawing/2014/main" id="{603FEB63-2A72-E384-8875-36F59A2B0B8F}"/>
              </a:ext>
            </a:extLst>
          </p:cNvPr>
          <p:cNvSpPr txBox="1"/>
          <p:nvPr/>
        </p:nvSpPr>
        <p:spPr>
          <a:xfrm>
            <a:off x="3979810" y="4740635"/>
            <a:ext cx="3484418" cy="307777"/>
          </a:xfrm>
          <a:prstGeom prst="rect">
            <a:avLst/>
          </a:prstGeom>
          <a:noFill/>
        </p:spPr>
        <p:txBody>
          <a:bodyPr wrap="square" rtlCol="0">
            <a:spAutoFit/>
          </a:bodyPr>
          <a:lstStyle/>
          <a:p>
            <a:r>
              <a:rPr lang="en-US" sz="1400" dirty="0"/>
              <a:t>Robert Knox, Edinburgh lecture ad, 1828</a:t>
            </a:r>
          </a:p>
        </p:txBody>
      </p:sp>
      <p:pic>
        <p:nvPicPr>
          <p:cNvPr id="7170" name="Picture 2" descr="Robert Knox, a Scottish surgeon, anatomist, and ethnologist.">
            <a:extLst>
              <a:ext uri="{FF2B5EF4-FFF2-40B4-BE49-F238E27FC236}">
                <a16:creationId xmlns:a16="http://schemas.microsoft.com/office/drawing/2014/main" id="{CFC3EE86-7917-255F-1D1E-1B6D8065EC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2103729"/>
            <a:ext cx="2953206" cy="387423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AF4CF21-EF2A-7451-62ED-26EFE7702EC3}"/>
              </a:ext>
            </a:extLst>
          </p:cNvPr>
          <p:cNvSpPr txBox="1"/>
          <p:nvPr/>
        </p:nvSpPr>
        <p:spPr>
          <a:xfrm>
            <a:off x="1382260" y="6000524"/>
            <a:ext cx="2142446" cy="307777"/>
          </a:xfrm>
          <a:prstGeom prst="rect">
            <a:avLst/>
          </a:prstGeom>
          <a:noFill/>
        </p:spPr>
        <p:txBody>
          <a:bodyPr wrap="none" rtlCol="0">
            <a:spAutoFit/>
          </a:bodyPr>
          <a:lstStyle/>
          <a:p>
            <a:r>
              <a:rPr lang="en-US" sz="1400" dirty="0"/>
              <a:t>Robert Knox, 1791-1862</a:t>
            </a:r>
          </a:p>
        </p:txBody>
      </p:sp>
      <p:pic>
        <p:nvPicPr>
          <p:cNvPr id="10" name="Picture 9">
            <a:extLst>
              <a:ext uri="{FF2B5EF4-FFF2-40B4-BE49-F238E27FC236}">
                <a16:creationId xmlns:a16="http://schemas.microsoft.com/office/drawing/2014/main" id="{DEA00CD7-18A3-BED1-0B4F-898500BA12DA}"/>
              </a:ext>
            </a:extLst>
          </p:cNvPr>
          <p:cNvPicPr>
            <a:picLocks noChangeAspect="1"/>
          </p:cNvPicPr>
          <p:nvPr/>
        </p:nvPicPr>
        <p:blipFill>
          <a:blip r:embed="rId4"/>
          <a:stretch>
            <a:fillRect/>
          </a:stretch>
        </p:blipFill>
        <p:spPr>
          <a:xfrm>
            <a:off x="7810927" y="1452423"/>
            <a:ext cx="3809573" cy="5176847"/>
          </a:xfrm>
          <a:prstGeom prst="rect">
            <a:avLst/>
          </a:prstGeom>
        </p:spPr>
      </p:pic>
      <p:sp>
        <p:nvSpPr>
          <p:cNvPr id="12" name="TextBox 11">
            <a:extLst>
              <a:ext uri="{FF2B5EF4-FFF2-40B4-BE49-F238E27FC236}">
                <a16:creationId xmlns:a16="http://schemas.microsoft.com/office/drawing/2014/main" id="{D8B02B6D-E3B2-9547-5A46-541B89E51E3A}"/>
              </a:ext>
            </a:extLst>
          </p:cNvPr>
          <p:cNvSpPr txBox="1"/>
          <p:nvPr/>
        </p:nvSpPr>
        <p:spPr>
          <a:xfrm>
            <a:off x="4727150" y="5743774"/>
            <a:ext cx="3083777" cy="954107"/>
          </a:xfrm>
          <a:prstGeom prst="rect">
            <a:avLst/>
          </a:prstGeom>
          <a:solidFill>
            <a:schemeClr val="bg2"/>
          </a:solidFill>
        </p:spPr>
        <p:txBody>
          <a:bodyPr wrap="square">
            <a:spAutoFit/>
          </a:bodyPr>
          <a:lstStyle/>
          <a:p>
            <a:r>
              <a:rPr lang="en-GB" sz="1400" dirty="0">
                <a:solidFill>
                  <a:srgbClr val="333333"/>
                </a:solidFill>
              </a:rPr>
              <a:t>'A particular Account of the Extraordinary Demolition of an Anatomical Theatre at Aberdeen’, (1831) National Library of Scotland. </a:t>
            </a:r>
            <a:endParaRPr lang="en-GB" sz="1400" dirty="0"/>
          </a:p>
        </p:txBody>
      </p:sp>
    </p:spTree>
    <p:extLst>
      <p:ext uri="{BB962C8B-B14F-4D97-AF65-F5344CB8AC3E}">
        <p14:creationId xmlns:p14="http://schemas.microsoft.com/office/powerpoint/2010/main" val="3455508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FC3C7-E018-8DF5-20F7-893FD2BB3306}"/>
              </a:ext>
            </a:extLst>
          </p:cNvPr>
          <p:cNvSpPr>
            <a:spLocks noGrp="1"/>
          </p:cNvSpPr>
          <p:nvPr>
            <p:ph type="title"/>
          </p:nvPr>
        </p:nvSpPr>
        <p:spPr/>
        <p:txBody>
          <a:bodyPr/>
          <a:lstStyle/>
          <a:p>
            <a:pPr algn="ctr"/>
            <a:r>
              <a:rPr lang="en-US" dirty="0"/>
              <a:t>The 1832 Anatomy Act</a:t>
            </a:r>
          </a:p>
        </p:txBody>
      </p:sp>
      <p:sp>
        <p:nvSpPr>
          <p:cNvPr id="3" name="Content Placeholder 2">
            <a:extLst>
              <a:ext uri="{FF2B5EF4-FFF2-40B4-BE49-F238E27FC236}">
                <a16:creationId xmlns:a16="http://schemas.microsoft.com/office/drawing/2014/main" id="{57D9C3C4-0CA9-A19C-A04F-D98C08963F73}"/>
              </a:ext>
            </a:extLst>
          </p:cNvPr>
          <p:cNvSpPr>
            <a:spLocks noGrp="1"/>
          </p:cNvSpPr>
          <p:nvPr>
            <p:ph idx="1"/>
          </p:nvPr>
        </p:nvSpPr>
        <p:spPr>
          <a:xfrm>
            <a:off x="571500" y="1898267"/>
            <a:ext cx="11059811" cy="3910987"/>
          </a:xfrm>
        </p:spPr>
        <p:txBody>
          <a:bodyPr>
            <a:noAutofit/>
          </a:bodyPr>
          <a:lstStyle/>
          <a:p>
            <a:r>
              <a:rPr lang="en-US" sz="1900" dirty="0"/>
              <a:t>Burke and Hare scandal put pressure on Parliament to resolve problem of legally supplying bodies for dissection.</a:t>
            </a:r>
          </a:p>
          <a:p>
            <a:r>
              <a:rPr lang="en-US" sz="1900" dirty="0"/>
              <a:t>Select committee to draft recommendations in 1829—making bodies of unclaimed poor from workhouses, prisons, and hospitals available to medical schools.</a:t>
            </a:r>
          </a:p>
          <a:p>
            <a:r>
              <a:rPr lang="en-US" sz="1900" dirty="0"/>
              <a:t>Anatomy Act passed in 1832 and included provisions for licensing anatomists and appointing inspectors to regulate the supply of dead bodies.</a:t>
            </a:r>
          </a:p>
          <a:p>
            <a:r>
              <a:rPr lang="en-US" sz="1900" dirty="0"/>
              <a:t>Act sought to remove the association between criminality and dissection by removing it as a penalty for the executed.</a:t>
            </a:r>
          </a:p>
          <a:p>
            <a:r>
              <a:rPr lang="en-US" sz="1900" dirty="0"/>
              <a:t>By providing unclaimed bodies of the poor from state institutions, the supply of cadavers for medical education was resolved, but still construed as a punishment for poverty—posthumous desecration of the poor without their consent.</a:t>
            </a:r>
          </a:p>
        </p:txBody>
      </p:sp>
    </p:spTree>
    <p:extLst>
      <p:ext uri="{BB962C8B-B14F-4D97-AF65-F5344CB8AC3E}">
        <p14:creationId xmlns:p14="http://schemas.microsoft.com/office/powerpoint/2010/main" val="1431283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0F3BF-12EA-9446-C7BD-44CEEACD748B}"/>
              </a:ext>
            </a:extLst>
          </p:cNvPr>
          <p:cNvSpPr>
            <a:spLocks noGrp="1"/>
          </p:cNvSpPr>
          <p:nvPr>
            <p:ph type="title"/>
          </p:nvPr>
        </p:nvSpPr>
        <p:spPr/>
        <p:txBody>
          <a:bodyPr/>
          <a:lstStyle/>
          <a:p>
            <a:pPr algn="ctr"/>
            <a:r>
              <a:rPr lang="en-US" dirty="0"/>
              <a:t>Seminar questions</a:t>
            </a:r>
          </a:p>
        </p:txBody>
      </p:sp>
      <p:sp>
        <p:nvSpPr>
          <p:cNvPr id="3" name="Content Placeholder 2">
            <a:extLst>
              <a:ext uri="{FF2B5EF4-FFF2-40B4-BE49-F238E27FC236}">
                <a16:creationId xmlns:a16="http://schemas.microsoft.com/office/drawing/2014/main" id="{F1B246B6-7F65-D18A-7AEE-24D73393A376}"/>
              </a:ext>
            </a:extLst>
          </p:cNvPr>
          <p:cNvSpPr>
            <a:spLocks noGrp="1"/>
          </p:cNvSpPr>
          <p:nvPr>
            <p:ph idx="1"/>
          </p:nvPr>
        </p:nvSpPr>
        <p:spPr/>
        <p:txBody>
          <a:bodyPr/>
          <a:lstStyle/>
          <a:p>
            <a:pPr lvl="0"/>
            <a:r>
              <a:rPr lang="en-GB" sz="2200" dirty="0"/>
              <a:t>‘Practical experience of dissecting a human body was an essential requirement of anatomical study in late eighteenth- and early nineteenth-century Britain’. Discuss.</a:t>
            </a:r>
          </a:p>
          <a:p>
            <a:pPr lvl="0"/>
            <a:r>
              <a:rPr lang="en-GB" sz="2200" dirty="0"/>
              <a:t>To what extent did popular and religious beliefs over the treatment of the dead body impact upon the supply of cadavers for anatomical demonstration in the eighteenth and early nineteenth century? </a:t>
            </a:r>
          </a:p>
          <a:p>
            <a:pPr lvl="0"/>
            <a:r>
              <a:rPr lang="en-GB" sz="2200" dirty="0"/>
              <a:t>How was the anatomical study of the dead justified for the benefit of the living in the eighteenth and early nineteenth century?</a:t>
            </a:r>
          </a:p>
          <a:p>
            <a:pPr marL="0" indent="0">
              <a:buNone/>
            </a:pPr>
            <a:endParaRPr lang="en-US" dirty="0"/>
          </a:p>
        </p:txBody>
      </p:sp>
    </p:spTree>
    <p:extLst>
      <p:ext uri="{BB962C8B-B14F-4D97-AF65-F5344CB8AC3E}">
        <p14:creationId xmlns:p14="http://schemas.microsoft.com/office/powerpoint/2010/main" val="3928069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D2431-BBDD-3D11-EAAB-BB1ED0941F22}"/>
              </a:ext>
            </a:extLst>
          </p:cNvPr>
          <p:cNvSpPr>
            <a:spLocks noGrp="1"/>
          </p:cNvSpPr>
          <p:nvPr>
            <p:ph type="title"/>
          </p:nvPr>
        </p:nvSpPr>
        <p:spPr/>
        <p:txBody>
          <a:bodyPr/>
          <a:lstStyle/>
          <a:p>
            <a:pPr algn="ctr"/>
            <a:r>
              <a:rPr lang="en-US" dirty="0"/>
              <a:t>A Workhouse Death, 1857</a:t>
            </a:r>
          </a:p>
        </p:txBody>
      </p:sp>
      <p:pic>
        <p:nvPicPr>
          <p:cNvPr id="4" name="Picture 2">
            <a:extLst>
              <a:ext uri="{FF2B5EF4-FFF2-40B4-BE49-F238E27FC236}">
                <a16:creationId xmlns:a16="http://schemas.microsoft.com/office/drawing/2014/main" id="{6E9D23BB-3736-6760-78E2-6AAF3A6182D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53798" y="1994312"/>
            <a:ext cx="2671615" cy="41743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C0B9E76-C393-8BEB-0656-875A9D2E0A6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0786" y="2269400"/>
            <a:ext cx="6088366" cy="3774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492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DD33A-70C3-D8E8-239F-14AC820E5733}"/>
              </a:ext>
            </a:extLst>
          </p:cNvPr>
          <p:cNvSpPr>
            <a:spLocks noGrp="1"/>
          </p:cNvSpPr>
          <p:nvPr>
            <p:ph type="title"/>
          </p:nvPr>
        </p:nvSpPr>
        <p:spPr/>
        <p:txBody>
          <a:bodyPr/>
          <a:lstStyle/>
          <a:p>
            <a:r>
              <a:rPr lang="en-US" dirty="0"/>
              <a:t>Lecture Structure</a:t>
            </a:r>
          </a:p>
        </p:txBody>
      </p:sp>
      <p:sp>
        <p:nvSpPr>
          <p:cNvPr id="3" name="Content Placeholder 2">
            <a:extLst>
              <a:ext uri="{FF2B5EF4-FFF2-40B4-BE49-F238E27FC236}">
                <a16:creationId xmlns:a16="http://schemas.microsoft.com/office/drawing/2014/main" id="{343C2B57-F153-194C-78E0-396698B9EB9B}"/>
              </a:ext>
            </a:extLst>
          </p:cNvPr>
          <p:cNvSpPr>
            <a:spLocks noGrp="1"/>
          </p:cNvSpPr>
          <p:nvPr>
            <p:ph idx="1"/>
          </p:nvPr>
        </p:nvSpPr>
        <p:spPr/>
        <p:txBody>
          <a:bodyPr/>
          <a:lstStyle/>
          <a:p>
            <a:r>
              <a:rPr lang="en-US" dirty="0"/>
              <a:t>Focus on 18</a:t>
            </a:r>
            <a:r>
              <a:rPr lang="en-US" baseline="30000" dirty="0"/>
              <a:t>th</a:t>
            </a:r>
            <a:r>
              <a:rPr lang="en-US" dirty="0"/>
              <a:t> and 19</a:t>
            </a:r>
            <a:r>
              <a:rPr lang="en-US" baseline="30000" dirty="0"/>
              <a:t>th</a:t>
            </a:r>
            <a:r>
              <a:rPr lang="en-US" dirty="0"/>
              <a:t> century Britain: education, belief systems, practices, and legislation.</a:t>
            </a:r>
          </a:p>
          <a:p>
            <a:r>
              <a:rPr lang="en-US" dirty="0"/>
              <a:t>Medical education and the necessity of dissection—cutting into the dead to serve the health of the living.</a:t>
            </a:r>
          </a:p>
          <a:p>
            <a:r>
              <a:rPr lang="en-US" dirty="0"/>
              <a:t>Popular, legal and religious beliefs surrounding the treatment of the dead which were often at odds with the medical profession’s requirements to dissect cadavers.  Ethics in conflict!</a:t>
            </a:r>
          </a:p>
          <a:p>
            <a:r>
              <a:rPr lang="en-US" dirty="0"/>
              <a:t>Graverobbing and the trade in cadavers to supply anatomy schools.</a:t>
            </a:r>
          </a:p>
          <a:p>
            <a:r>
              <a:rPr lang="en-US" dirty="0"/>
              <a:t>Legal solutions and ramifications.</a:t>
            </a:r>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115720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06" name="Rectangle 2105">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71A8FA-20FC-C2AF-5C04-8B2A35B9AFC4}"/>
              </a:ext>
            </a:extLst>
          </p:cNvPr>
          <p:cNvSpPr>
            <a:spLocks noGrp="1"/>
          </p:cNvSpPr>
          <p:nvPr>
            <p:ph type="title"/>
          </p:nvPr>
        </p:nvSpPr>
        <p:spPr>
          <a:xfrm>
            <a:off x="521208" y="786384"/>
            <a:ext cx="5567266" cy="1707775"/>
          </a:xfrm>
        </p:spPr>
        <p:txBody>
          <a:bodyPr anchor="t">
            <a:normAutofit/>
          </a:bodyPr>
          <a:lstStyle/>
          <a:p>
            <a:r>
              <a:rPr lang="en-US" dirty="0"/>
              <a:t>Medical Education and Dissection</a:t>
            </a:r>
          </a:p>
        </p:txBody>
      </p:sp>
      <p:cxnSp>
        <p:nvCxnSpPr>
          <p:cNvPr id="2108" name="Straight Connector 2107">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90" name="Content Placeholder 2">
            <a:extLst>
              <a:ext uri="{FF2B5EF4-FFF2-40B4-BE49-F238E27FC236}">
                <a16:creationId xmlns:a16="http://schemas.microsoft.com/office/drawing/2014/main" id="{F1879745-79D4-C441-0FE8-26A3DD6B32B4}"/>
              </a:ext>
            </a:extLst>
          </p:cNvPr>
          <p:cNvSpPr>
            <a:spLocks noGrp="1"/>
          </p:cNvSpPr>
          <p:nvPr>
            <p:ph idx="1"/>
          </p:nvPr>
        </p:nvSpPr>
        <p:spPr>
          <a:xfrm>
            <a:off x="571501" y="2848396"/>
            <a:ext cx="5467441" cy="3018330"/>
          </a:xfrm>
        </p:spPr>
        <p:txBody>
          <a:bodyPr anchor="b">
            <a:normAutofit/>
          </a:bodyPr>
          <a:lstStyle/>
          <a:p>
            <a:pPr>
              <a:lnSpc>
                <a:spcPct val="110000"/>
              </a:lnSpc>
            </a:pPr>
            <a:r>
              <a:rPr lang="en-US" sz="1500" dirty="0"/>
              <a:t>Accurate knowledge of anatomy, obtained through first-hand experience of dissection, integral to medical education by the 18th century.  </a:t>
            </a:r>
          </a:p>
          <a:p>
            <a:pPr>
              <a:lnSpc>
                <a:spcPct val="110000"/>
              </a:lnSpc>
            </a:pPr>
            <a:r>
              <a:rPr lang="en-US" sz="1500" dirty="0"/>
              <a:t>Practice became more frequent; no longer seen as a punishment, but as a scientific necessity.</a:t>
            </a:r>
          </a:p>
          <a:p>
            <a:pPr>
              <a:lnSpc>
                <a:spcPct val="110000"/>
              </a:lnSpc>
            </a:pPr>
            <a:r>
              <a:rPr lang="en-US" sz="1500" dirty="0"/>
              <a:t> </a:t>
            </a:r>
            <a:r>
              <a:rPr lang="en-US" sz="1500" dirty="0" err="1"/>
              <a:t>Institutionalisation</a:t>
            </a:r>
            <a:r>
              <a:rPr lang="en-US" sz="1500" dirty="0"/>
              <a:t>: Anatomy chairs established at major medical schools; private schools founded; proliferation of anatomical museums.</a:t>
            </a:r>
          </a:p>
          <a:p>
            <a:pPr>
              <a:lnSpc>
                <a:spcPct val="110000"/>
              </a:lnSpc>
            </a:pPr>
            <a:r>
              <a:rPr lang="en-US" sz="1500" dirty="0"/>
              <a:t>By the start of the 19th century, dissection experience a requirement for medical licenses.</a:t>
            </a:r>
          </a:p>
        </p:txBody>
      </p:sp>
      <p:cxnSp>
        <p:nvCxnSpPr>
          <p:cNvPr id="2110" name="Straight Connector 2109">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A drawing of a human body&#10;&#10;Description automatically generated">
            <a:extLst>
              <a:ext uri="{FF2B5EF4-FFF2-40B4-BE49-F238E27FC236}">
                <a16:creationId xmlns:a16="http://schemas.microsoft.com/office/drawing/2014/main" id="{20C956B6-22BB-966A-B6A5-042CCDF4800A}"/>
              </a:ext>
            </a:extLst>
          </p:cNvPr>
          <p:cNvPicPr>
            <a:picLocks noChangeAspect="1"/>
          </p:cNvPicPr>
          <p:nvPr/>
        </p:nvPicPr>
        <p:blipFill>
          <a:blip r:embed="rId2"/>
          <a:stretch>
            <a:fillRect/>
          </a:stretch>
        </p:blipFill>
        <p:spPr>
          <a:xfrm>
            <a:off x="7064426" y="850624"/>
            <a:ext cx="4406380" cy="5153662"/>
          </a:xfrm>
          <a:prstGeom prst="rect">
            <a:avLst/>
          </a:prstGeom>
        </p:spPr>
      </p:pic>
      <p:cxnSp>
        <p:nvCxnSpPr>
          <p:cNvPr id="2112" name="Straight Connector 2111">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7497263-0F1C-E5AC-8059-AADBFF2B5340}"/>
              </a:ext>
            </a:extLst>
          </p:cNvPr>
          <p:cNvSpPr txBox="1"/>
          <p:nvPr/>
        </p:nvSpPr>
        <p:spPr>
          <a:xfrm>
            <a:off x="9031812" y="6324566"/>
            <a:ext cx="2697533" cy="323165"/>
          </a:xfrm>
          <a:prstGeom prst="rect">
            <a:avLst/>
          </a:prstGeom>
          <a:noFill/>
        </p:spPr>
        <p:txBody>
          <a:bodyPr wrap="none" rtlCol="0">
            <a:spAutoFit/>
          </a:bodyPr>
          <a:lstStyle/>
          <a:p>
            <a:r>
              <a:rPr lang="en-US" sz="1500" dirty="0"/>
              <a:t>Henry Gray’s </a:t>
            </a:r>
            <a:r>
              <a:rPr lang="en-US" sz="1500" i="1" dirty="0"/>
              <a:t>Anatomy</a:t>
            </a:r>
            <a:r>
              <a:rPr lang="en-US" sz="1500" dirty="0"/>
              <a:t> (1858)</a:t>
            </a:r>
            <a:endParaRPr lang="en-US" sz="1500" i="1" dirty="0"/>
          </a:p>
        </p:txBody>
      </p:sp>
    </p:spTree>
    <p:extLst>
      <p:ext uri="{BB962C8B-B14F-4D97-AF65-F5344CB8AC3E}">
        <p14:creationId xmlns:p14="http://schemas.microsoft.com/office/powerpoint/2010/main" val="2473428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FA69C9D-9190-9373-3A66-9DC7FF537986}"/>
              </a:ext>
            </a:extLst>
          </p:cNvPr>
          <p:cNvSpPr txBox="1"/>
          <p:nvPr/>
        </p:nvSpPr>
        <p:spPr>
          <a:xfrm>
            <a:off x="571502" y="3066892"/>
            <a:ext cx="3276598" cy="2856476"/>
          </a:xfrm>
          <a:prstGeom prst="rect">
            <a:avLst/>
          </a:prstGeom>
        </p:spPr>
        <p:txBody>
          <a:bodyPr vert="horz" lIns="91440" tIns="45720" rIns="91440" bIns="45720" rtlCol="0" anchor="b">
            <a:normAutofit/>
          </a:bodyPr>
          <a:lstStyle/>
          <a:p>
            <a:pPr indent="-228600">
              <a:lnSpc>
                <a:spcPct val="120000"/>
              </a:lnSpc>
              <a:spcAft>
                <a:spcPts val="600"/>
              </a:spcAft>
              <a:buSzPct val="80000"/>
            </a:pPr>
            <a:r>
              <a:rPr lang="en-US" b="1"/>
              <a:t>Cornelis Troost, </a:t>
            </a:r>
            <a:r>
              <a:rPr lang="en-US" b="1" i="1"/>
              <a:t>Professor Roell’s Anatomy Lesson</a:t>
            </a:r>
            <a:r>
              <a:rPr lang="en-US"/>
              <a:t> (1728)</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http://upload.wikimedia.org/wikipedia/commons/9/92/Anatomische_les_van_dr._Willem_R%C3%B6ell.jpg">
            <a:extLst>
              <a:ext uri="{FF2B5EF4-FFF2-40B4-BE49-F238E27FC236}">
                <a16:creationId xmlns:a16="http://schemas.microsoft.com/office/drawing/2014/main" id="{D956406E-AABB-059A-CEC1-2CAFA466CCCC}"/>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4641281" y="1149936"/>
            <a:ext cx="7176645" cy="4773423"/>
          </a:xfrm>
          <a:prstGeom prst="rect">
            <a:avLst/>
          </a:prstGeom>
          <a:noFill/>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9726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65AD-D8A6-A9FA-54E8-BE5579AF5553}"/>
              </a:ext>
            </a:extLst>
          </p:cNvPr>
          <p:cNvSpPr>
            <a:spLocks noGrp="1"/>
          </p:cNvSpPr>
          <p:nvPr>
            <p:ph type="title"/>
          </p:nvPr>
        </p:nvSpPr>
        <p:spPr>
          <a:xfrm>
            <a:off x="595747" y="735863"/>
            <a:ext cx="11460666" cy="1084101"/>
          </a:xfrm>
        </p:spPr>
        <p:txBody>
          <a:bodyPr>
            <a:normAutofit fontScale="90000"/>
          </a:bodyPr>
          <a:lstStyle/>
          <a:p>
            <a:r>
              <a:rPr lang="en-US" dirty="0" err="1"/>
              <a:t>Medicalised</a:t>
            </a:r>
            <a:r>
              <a:rPr lang="en-US" dirty="0"/>
              <a:t> Bodies: From Research to Reanimation</a:t>
            </a:r>
          </a:p>
        </p:txBody>
      </p:sp>
      <p:pic>
        <p:nvPicPr>
          <p:cNvPr id="4" name="Picture 3" descr="Painting of a group watching an anatomical demonstration">
            <a:extLst>
              <a:ext uri="{FF2B5EF4-FFF2-40B4-BE49-F238E27FC236}">
                <a16:creationId xmlns:a16="http://schemas.microsoft.com/office/drawing/2014/main" id="{C3471899-49E0-6DFA-BEA2-CB7CE6D8003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86692" y="1909232"/>
            <a:ext cx="3325090" cy="4373018"/>
          </a:xfrm>
          <a:prstGeom prst="rect">
            <a:avLst/>
          </a:prstGeom>
          <a:noFill/>
          <a:ln>
            <a:noFill/>
          </a:ln>
        </p:spPr>
      </p:pic>
      <p:pic>
        <p:nvPicPr>
          <p:cNvPr id="5" name="Picture 4" descr="Image result for galvanising human remains 1804">
            <a:extLst>
              <a:ext uri="{FF2B5EF4-FFF2-40B4-BE49-F238E27FC236}">
                <a16:creationId xmlns:a16="http://schemas.microsoft.com/office/drawing/2014/main" id="{606E5AD5-7EBB-38AD-0DDC-E933510D0CB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025062" y="1909232"/>
            <a:ext cx="6446501" cy="4373018"/>
          </a:xfrm>
          <a:prstGeom prst="rect">
            <a:avLst/>
          </a:prstGeom>
          <a:noFill/>
          <a:ln>
            <a:noFill/>
          </a:ln>
        </p:spPr>
      </p:pic>
      <p:sp>
        <p:nvSpPr>
          <p:cNvPr id="6" name="TextBox 5">
            <a:extLst>
              <a:ext uri="{FF2B5EF4-FFF2-40B4-BE49-F238E27FC236}">
                <a16:creationId xmlns:a16="http://schemas.microsoft.com/office/drawing/2014/main" id="{DF6FCB5D-2D3E-86FB-45CC-DFAB2799C6D5}"/>
              </a:ext>
            </a:extLst>
          </p:cNvPr>
          <p:cNvSpPr txBox="1"/>
          <p:nvPr/>
        </p:nvSpPr>
        <p:spPr>
          <a:xfrm>
            <a:off x="1409027" y="6307558"/>
            <a:ext cx="3616035" cy="523220"/>
          </a:xfrm>
          <a:prstGeom prst="rect">
            <a:avLst/>
          </a:prstGeom>
          <a:noFill/>
        </p:spPr>
        <p:txBody>
          <a:bodyPr wrap="square" rtlCol="0">
            <a:spAutoFit/>
          </a:bodyPr>
          <a:lstStyle/>
          <a:p>
            <a:r>
              <a:rPr lang="en-US" sz="1400" dirty="0"/>
              <a:t>William </a:t>
            </a:r>
            <a:r>
              <a:rPr lang="en-US" sz="1400" dirty="0" err="1"/>
              <a:t>Cheselden’s</a:t>
            </a:r>
            <a:r>
              <a:rPr lang="en-US" sz="1400" dirty="0"/>
              <a:t> anatomical demonstration, c.1740</a:t>
            </a:r>
          </a:p>
        </p:txBody>
      </p:sp>
      <p:sp>
        <p:nvSpPr>
          <p:cNvPr id="7" name="TextBox 6">
            <a:extLst>
              <a:ext uri="{FF2B5EF4-FFF2-40B4-BE49-F238E27FC236}">
                <a16:creationId xmlns:a16="http://schemas.microsoft.com/office/drawing/2014/main" id="{57FCD5E4-6154-F553-BFEA-2ED0EADA922A}"/>
              </a:ext>
            </a:extLst>
          </p:cNvPr>
          <p:cNvSpPr txBox="1"/>
          <p:nvPr/>
        </p:nvSpPr>
        <p:spPr>
          <a:xfrm>
            <a:off x="8679976" y="6415280"/>
            <a:ext cx="2577437" cy="307777"/>
          </a:xfrm>
          <a:prstGeom prst="rect">
            <a:avLst/>
          </a:prstGeom>
          <a:noFill/>
        </p:spPr>
        <p:txBody>
          <a:bodyPr wrap="none" rtlCol="0">
            <a:spAutoFit/>
          </a:bodyPr>
          <a:lstStyle/>
          <a:p>
            <a:r>
              <a:rPr lang="en-US" sz="1400" dirty="0"/>
              <a:t>Galvanism Experiments, 1804</a:t>
            </a:r>
          </a:p>
        </p:txBody>
      </p:sp>
    </p:spTree>
    <p:extLst>
      <p:ext uri="{BB962C8B-B14F-4D97-AF65-F5344CB8AC3E}">
        <p14:creationId xmlns:p14="http://schemas.microsoft.com/office/powerpoint/2010/main" val="3934300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5CF07-C2F2-2788-567C-69363D54AC33}"/>
              </a:ext>
            </a:extLst>
          </p:cNvPr>
          <p:cNvSpPr>
            <a:spLocks noGrp="1"/>
          </p:cNvSpPr>
          <p:nvPr>
            <p:ph type="title"/>
          </p:nvPr>
        </p:nvSpPr>
        <p:spPr/>
        <p:txBody>
          <a:bodyPr>
            <a:normAutofit fontScale="90000"/>
          </a:bodyPr>
          <a:lstStyle/>
          <a:p>
            <a:pPr algn="ctr"/>
            <a:r>
              <a:rPr lang="en-US" dirty="0"/>
              <a:t>Popular Understandings of Death and the Body</a:t>
            </a:r>
          </a:p>
        </p:txBody>
      </p:sp>
      <p:sp>
        <p:nvSpPr>
          <p:cNvPr id="3" name="Content Placeholder 2">
            <a:extLst>
              <a:ext uri="{FF2B5EF4-FFF2-40B4-BE49-F238E27FC236}">
                <a16:creationId xmlns:a16="http://schemas.microsoft.com/office/drawing/2014/main" id="{21B8EDF3-FA9F-6B80-E888-DC361F9EE16A}"/>
              </a:ext>
            </a:extLst>
          </p:cNvPr>
          <p:cNvSpPr>
            <a:spLocks noGrp="1"/>
          </p:cNvSpPr>
          <p:nvPr>
            <p:ph idx="1"/>
          </p:nvPr>
        </p:nvSpPr>
        <p:spPr/>
        <p:txBody>
          <a:bodyPr>
            <a:noAutofit/>
          </a:bodyPr>
          <a:lstStyle/>
          <a:p>
            <a:r>
              <a:rPr lang="en-US" sz="2200" dirty="0"/>
              <a:t>Death often occurred in the household, in the presence of family, rather than in hospitals amongst medical practitioners.  Higher mortality levels, but public not inured to death. Grief and mourning were publicly (and privately) expressed.</a:t>
            </a:r>
          </a:p>
          <a:p>
            <a:r>
              <a:rPr lang="en-US" sz="2200" dirty="0"/>
              <a:t>Death and the proper posthumous treatment of bodies were of concern to the living, although complex and bound by religion, class, ethics and ideology.</a:t>
            </a:r>
          </a:p>
          <a:p>
            <a:r>
              <a:rPr lang="en-US" sz="2200" dirty="0"/>
              <a:t>The idea of a ‘decent’ burial was important for Christians of all denominations.</a:t>
            </a:r>
          </a:p>
          <a:p>
            <a:r>
              <a:rPr lang="en-US" sz="2200" dirty="0"/>
              <a:t>Superstitions about the treatment of the dead survived into this period.</a:t>
            </a:r>
          </a:p>
        </p:txBody>
      </p:sp>
    </p:spTree>
    <p:extLst>
      <p:ext uri="{BB962C8B-B14F-4D97-AF65-F5344CB8AC3E}">
        <p14:creationId xmlns:p14="http://schemas.microsoft.com/office/powerpoint/2010/main" val="2928965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5010B-E3D3-0A2B-C35B-96BE6CE35291}"/>
              </a:ext>
            </a:extLst>
          </p:cNvPr>
          <p:cNvSpPr>
            <a:spLocks noGrp="1"/>
          </p:cNvSpPr>
          <p:nvPr>
            <p:ph type="title"/>
          </p:nvPr>
        </p:nvSpPr>
        <p:spPr/>
        <p:txBody>
          <a:bodyPr>
            <a:normAutofit fontScale="90000"/>
          </a:bodyPr>
          <a:lstStyle/>
          <a:p>
            <a:pPr algn="ctr"/>
            <a:r>
              <a:rPr lang="en-US" dirty="0"/>
              <a:t>Popular Perceptions of Dissection: Desecration, Cruelty, and Perversion</a:t>
            </a:r>
          </a:p>
        </p:txBody>
      </p:sp>
      <p:pic>
        <p:nvPicPr>
          <p:cNvPr id="4" name="Picture 3" descr="https://upload.wikimedia.org/wikipedia/commons/thumb/4/4c/Cruelty4.JPG/800px-Cruelty4.JPG">
            <a:extLst>
              <a:ext uri="{FF2B5EF4-FFF2-40B4-BE49-F238E27FC236}">
                <a16:creationId xmlns:a16="http://schemas.microsoft.com/office/drawing/2014/main" id="{F7DAB774-3813-A36E-3E95-0C15A24963B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2030" y="1964000"/>
            <a:ext cx="3996521" cy="4204710"/>
          </a:xfrm>
          <a:prstGeom prst="rect">
            <a:avLst/>
          </a:prstGeom>
          <a:noFill/>
          <a:ln>
            <a:noFill/>
          </a:ln>
        </p:spPr>
      </p:pic>
      <p:pic>
        <p:nvPicPr>
          <p:cNvPr id="5" name="Picture 4" descr="Related image">
            <a:extLst>
              <a:ext uri="{FF2B5EF4-FFF2-40B4-BE49-F238E27FC236}">
                <a16:creationId xmlns:a16="http://schemas.microsoft.com/office/drawing/2014/main" id="{784CA316-A985-C662-170E-90688D9E987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0031" y="1964000"/>
            <a:ext cx="4099939" cy="4204709"/>
          </a:xfrm>
          <a:prstGeom prst="rect">
            <a:avLst/>
          </a:prstGeom>
          <a:noFill/>
          <a:ln>
            <a:noFill/>
          </a:ln>
        </p:spPr>
      </p:pic>
      <p:sp>
        <p:nvSpPr>
          <p:cNvPr id="7" name="TextBox 6">
            <a:extLst>
              <a:ext uri="{FF2B5EF4-FFF2-40B4-BE49-F238E27FC236}">
                <a16:creationId xmlns:a16="http://schemas.microsoft.com/office/drawing/2014/main" id="{6BB6224A-24D6-0E25-25AB-5E5EEC6428BA}"/>
              </a:ext>
            </a:extLst>
          </p:cNvPr>
          <p:cNvSpPr txBox="1"/>
          <p:nvPr/>
        </p:nvSpPr>
        <p:spPr>
          <a:xfrm>
            <a:off x="1224391" y="6288485"/>
            <a:ext cx="5329452" cy="307777"/>
          </a:xfrm>
          <a:prstGeom prst="rect">
            <a:avLst/>
          </a:prstGeom>
          <a:noFill/>
        </p:spPr>
        <p:txBody>
          <a:bodyPr wrap="square">
            <a:spAutoFit/>
          </a:bodyPr>
          <a:lstStyle/>
          <a:p>
            <a:r>
              <a:rPr lang="en-GB" sz="1400" dirty="0"/>
              <a:t>William Hogarth’s </a:t>
            </a:r>
            <a:r>
              <a:rPr lang="en-GB" sz="1400" i="1" dirty="0"/>
              <a:t>Four Stages of Cruelty </a:t>
            </a:r>
            <a:r>
              <a:rPr lang="en-GB" sz="1400" dirty="0"/>
              <a:t>(1751)</a:t>
            </a:r>
            <a:endParaRPr lang="en-US" sz="1400" dirty="0"/>
          </a:p>
        </p:txBody>
      </p:sp>
      <p:sp>
        <p:nvSpPr>
          <p:cNvPr id="9" name="TextBox 8">
            <a:extLst>
              <a:ext uri="{FF2B5EF4-FFF2-40B4-BE49-F238E27FC236}">
                <a16:creationId xmlns:a16="http://schemas.microsoft.com/office/drawing/2014/main" id="{60225947-9321-B77C-967E-2ADB21814FF5}"/>
              </a:ext>
            </a:extLst>
          </p:cNvPr>
          <p:cNvSpPr txBox="1"/>
          <p:nvPr/>
        </p:nvSpPr>
        <p:spPr>
          <a:xfrm>
            <a:off x="6553843" y="6288486"/>
            <a:ext cx="5097438" cy="307777"/>
          </a:xfrm>
          <a:prstGeom prst="rect">
            <a:avLst/>
          </a:prstGeom>
          <a:noFill/>
        </p:spPr>
        <p:txBody>
          <a:bodyPr wrap="square">
            <a:spAutoFit/>
          </a:bodyPr>
          <a:lstStyle/>
          <a:p>
            <a:r>
              <a:rPr lang="en-GB" sz="1400" i="1" dirty="0"/>
              <a:t>The Persevering Surgeon </a:t>
            </a:r>
            <a:r>
              <a:rPr lang="en-GB" sz="1400" dirty="0"/>
              <a:t>by Thomas Rowlandson (c. 1780s)</a:t>
            </a:r>
          </a:p>
        </p:txBody>
      </p:sp>
    </p:spTree>
    <p:extLst>
      <p:ext uri="{BB962C8B-B14F-4D97-AF65-F5344CB8AC3E}">
        <p14:creationId xmlns:p14="http://schemas.microsoft.com/office/powerpoint/2010/main" val="2894176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2DB5A641-C034-491E-8AA7-6B4FACC54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Medical students playing cards with cadaver, propped up with a lit cigarette in its mouth (ca. 1890). Reprinted with permission, Steve and Mary DeGenaro. ">
            <a:extLst>
              <a:ext uri="{FF2B5EF4-FFF2-40B4-BE49-F238E27FC236}">
                <a16:creationId xmlns:a16="http://schemas.microsoft.com/office/drawing/2014/main" id="{26BCEBDB-BF0A-3FD8-FF83-B493BA393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8852" r="-1" b="21011"/>
          <a:stretch/>
        </p:blipFill>
        <p:spPr bwMode="auto">
          <a:xfrm>
            <a:off x="7471" y="10"/>
            <a:ext cx="12184529"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85928"/>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docProps/app.xml><?xml version="1.0" encoding="utf-8"?>
<Properties xmlns="http://schemas.openxmlformats.org/officeDocument/2006/extended-properties" xmlns:vt="http://schemas.openxmlformats.org/officeDocument/2006/docPropsVTypes">
  <TotalTime>3385</TotalTime>
  <Words>1157</Words>
  <Application>Microsoft Macintosh PowerPoint</Application>
  <PresentationFormat>Widescreen</PresentationFormat>
  <Paragraphs>85</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Batang</vt:lpstr>
      <vt:lpstr>Arial</vt:lpstr>
      <vt:lpstr>Avenir Next LT Pro Light</vt:lpstr>
      <vt:lpstr>AlignmentVTI</vt:lpstr>
      <vt:lpstr>Death, Dissection and Anatomy</vt:lpstr>
      <vt:lpstr>A Workhouse Death, 1857</vt:lpstr>
      <vt:lpstr>Lecture Structure</vt:lpstr>
      <vt:lpstr>Medical Education and Dissection</vt:lpstr>
      <vt:lpstr>PowerPoint Presentation</vt:lpstr>
      <vt:lpstr>Medicalised Bodies: From Research to Reanimation</vt:lpstr>
      <vt:lpstr>Popular Understandings of Death and the Body</vt:lpstr>
      <vt:lpstr>Popular Perceptions of Dissection: Desecration, Cruelty, and Perversion</vt:lpstr>
      <vt:lpstr>PowerPoint Presentation</vt:lpstr>
      <vt:lpstr>PowerPoint Presentation</vt:lpstr>
      <vt:lpstr>Death on Display</vt:lpstr>
      <vt:lpstr>Charles Byrne (c.1761-1783)</vt:lpstr>
      <vt:lpstr>Supply and Demand</vt:lpstr>
      <vt:lpstr>Grave Robbing</vt:lpstr>
      <vt:lpstr>‘The Golden Age of Bodysnatching’</vt:lpstr>
      <vt:lpstr>Burke and Hare</vt:lpstr>
      <vt:lpstr>‘Burke’s the butcher / Hare’s the thief / Knox the boy the buys the beef’</vt:lpstr>
      <vt:lpstr>The 1832 Anatomy Act</vt:lpstr>
      <vt:lpstr>Seminar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Elise</dc:creator>
  <cp:lastModifiedBy>Smith, Elise</cp:lastModifiedBy>
  <cp:revision>7</cp:revision>
  <dcterms:created xsi:type="dcterms:W3CDTF">2024-10-17T09:22:49Z</dcterms:created>
  <dcterms:modified xsi:type="dcterms:W3CDTF">2024-10-30T09:15:32Z</dcterms:modified>
</cp:coreProperties>
</file>