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0" r:id="rId15"/>
    <p:sldId id="271" r:id="rId16"/>
    <p:sldId id="275" r:id="rId17"/>
    <p:sldId id="273" r:id="rId18"/>
    <p:sldId id="280" r:id="rId19"/>
    <p:sldId id="274" r:id="rId20"/>
    <p:sldId id="276" r:id="rId21"/>
    <p:sldId id="277" r:id="rId22"/>
    <p:sldId id="278" r:id="rId23"/>
    <p:sldId id="279"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4"/>
    <p:restoredTop sz="94655"/>
  </p:normalViewPr>
  <p:slideViewPr>
    <p:cSldViewPr>
      <p:cViewPr varScale="1">
        <p:scale>
          <a:sx n="191" d="100"/>
          <a:sy n="191" d="100"/>
        </p:scale>
        <p:origin x="1416" y="1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BACB33-1340-9A4F-9299-5E10C530B27E}" type="datetimeFigureOut">
              <a:rPr lang="en-GB" smtClean="0"/>
              <a:t>09/01/2023</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B691B5-0CAA-5B4E-8599-EE923B9B8B8F}" type="slidenum">
              <a:rPr lang="en-GB" smtClean="0"/>
              <a:t>‹#›</a:t>
            </a:fld>
            <a:endParaRPr lang="en-GB"/>
          </a:p>
        </p:txBody>
      </p:sp>
    </p:spTree>
    <p:extLst>
      <p:ext uri="{BB962C8B-B14F-4D97-AF65-F5344CB8AC3E}">
        <p14:creationId xmlns:p14="http://schemas.microsoft.com/office/powerpoint/2010/main" val="7572107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Reproduction of an item from the 1908 </a:t>
            </a:r>
            <a:r>
              <a:rPr lang="en-GB" sz="1200" b="0" i="0" kern="1200" dirty="0" err="1">
                <a:solidFill>
                  <a:schemeClr val="tx1"/>
                </a:solidFill>
                <a:effectLst/>
                <a:latin typeface="+mn-lt"/>
                <a:ea typeface="+mn-ea"/>
                <a:cs typeface="+mn-cs"/>
              </a:rPr>
              <a:t>Binet</a:t>
            </a:r>
            <a:r>
              <a:rPr lang="en-GB" sz="1200" b="0" i="0" kern="1200" dirty="0">
                <a:solidFill>
                  <a:schemeClr val="tx1"/>
                </a:solidFill>
                <a:effectLst/>
                <a:latin typeface="+mn-lt"/>
                <a:ea typeface="+mn-ea"/>
                <a:cs typeface="+mn-cs"/>
              </a:rPr>
              <a:t>–Simon intelligence scale, that shows three pairs of pictures, and asks the tested child, "Which of these two faces is the prettier?" Reproduced from the article "A Practical Guide for Administering the </a:t>
            </a:r>
            <a:r>
              <a:rPr lang="en-GB" sz="1200" b="0" i="0" kern="1200" dirty="0" err="1">
                <a:solidFill>
                  <a:schemeClr val="tx1"/>
                </a:solidFill>
                <a:effectLst/>
                <a:latin typeface="+mn-lt"/>
                <a:ea typeface="+mn-ea"/>
                <a:cs typeface="+mn-cs"/>
              </a:rPr>
              <a:t>Binet</a:t>
            </a:r>
            <a:r>
              <a:rPr lang="en-GB" sz="1200" b="0" i="0" kern="1200" dirty="0">
                <a:solidFill>
                  <a:schemeClr val="tx1"/>
                </a:solidFill>
                <a:effectLst/>
                <a:latin typeface="+mn-lt"/>
                <a:ea typeface="+mn-ea"/>
                <a:cs typeface="+mn-cs"/>
              </a:rPr>
              <a:t>-Simon Scale for Measuring Intelligence" by J. W. Wallace </a:t>
            </a:r>
            <a:r>
              <a:rPr lang="en-GB" sz="1200" b="0" i="0" kern="1200" dirty="0" err="1">
                <a:solidFill>
                  <a:schemeClr val="tx1"/>
                </a:solidFill>
                <a:effectLst/>
                <a:latin typeface="+mn-lt"/>
                <a:ea typeface="+mn-ea"/>
                <a:cs typeface="+mn-cs"/>
              </a:rPr>
              <a:t>Wallin</a:t>
            </a:r>
            <a:r>
              <a:rPr lang="en-GB" sz="1200" b="0" i="0" kern="1200" dirty="0">
                <a:solidFill>
                  <a:schemeClr val="tx1"/>
                </a:solidFill>
                <a:effectLst/>
                <a:latin typeface="+mn-lt"/>
                <a:ea typeface="+mn-ea"/>
                <a:cs typeface="+mn-cs"/>
              </a:rPr>
              <a:t> in the December 1911 issue of the journal </a:t>
            </a:r>
            <a:r>
              <a:rPr lang="en-GB" sz="1200" b="0" i="1" kern="1200" dirty="0">
                <a:solidFill>
                  <a:schemeClr val="tx1"/>
                </a:solidFill>
                <a:effectLst/>
                <a:latin typeface="+mn-lt"/>
                <a:ea typeface="+mn-ea"/>
                <a:cs typeface="+mn-cs"/>
              </a:rPr>
              <a:t>The Psychological Clinic</a:t>
            </a:r>
            <a:r>
              <a:rPr lang="en-GB" sz="1200" b="0" i="0" kern="1200" dirty="0">
                <a:solidFill>
                  <a:schemeClr val="tx1"/>
                </a:solidFill>
                <a:effectLst/>
                <a:latin typeface="+mn-lt"/>
                <a:ea typeface="+mn-ea"/>
                <a:cs typeface="+mn-cs"/>
              </a:rPr>
              <a:t> (volume 5 number 7)</a:t>
            </a:r>
            <a:endParaRPr lang="en-GB" dirty="0"/>
          </a:p>
        </p:txBody>
      </p:sp>
      <p:sp>
        <p:nvSpPr>
          <p:cNvPr id="4" name="Slide Number Placeholder 3"/>
          <p:cNvSpPr>
            <a:spLocks noGrp="1"/>
          </p:cNvSpPr>
          <p:nvPr>
            <p:ph type="sldNum" sz="quarter" idx="5"/>
          </p:nvPr>
        </p:nvSpPr>
        <p:spPr/>
        <p:txBody>
          <a:bodyPr/>
          <a:lstStyle/>
          <a:p>
            <a:fld id="{93B691B5-0CAA-5B4E-8599-EE923B9B8B8F}" type="slidenum">
              <a:rPr lang="en-GB" smtClean="0"/>
              <a:t>18</a:t>
            </a:fld>
            <a:endParaRPr lang="en-GB"/>
          </a:p>
        </p:txBody>
      </p:sp>
    </p:spTree>
    <p:extLst>
      <p:ext uri="{BB962C8B-B14F-4D97-AF65-F5344CB8AC3E}">
        <p14:creationId xmlns:p14="http://schemas.microsoft.com/office/powerpoint/2010/main" val="25709422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a:t>Click to edit Master title style</a:t>
            </a:r>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304800"/>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1/9/23</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a:t>Click to edit Master title style</a:t>
            </a:r>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1/9/23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1/9/23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1/9/23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1/9/23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a:t>Click to edit Master title style</a:t>
            </a:r>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1/9/23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a:t>Click to edit Master title style</a:t>
            </a:r>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1D8BD707-D9CF-40AE-B4C6-C98DA3205C09}" type="datetimeFigureOut">
              <a:rPr lang="en-US" smtClean="0"/>
              <a:pPr/>
              <a:t>1/9/23</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r>
              <a:rPr kumimoji="0" lang="en-US"/>
              <a:t>Click to edit Master title style</a:t>
            </a:r>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1D8BD707-D9CF-40AE-B4C6-C98DA3205C09}" type="datetimeFigureOut">
              <a:rPr lang="en-US" smtClean="0"/>
              <a:pPr/>
              <a:t>1/9/23</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hyperlink" Target="https://www.ncbi.nlm.nih.gov/pmc/articles/PMC5147539/pdf/psycholclin69694-0019.pdf"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18.tiff"/><Relationship Id="rId5" Type="http://schemas.openxmlformats.org/officeDocument/2006/relationships/hyperlink" Target="https://rethinkingschools.org/articles/the-forgotten-history-of-eugenics/" TargetMode="External"/><Relationship Id="rId4" Type="http://schemas.openxmlformats.org/officeDocument/2006/relationships/hyperlink" Target="https://wellcomecollection.org/articles/YxDGExEAACMAdaX9" TargetMode="Externa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opb.org/news/series/move-to-include/eugenics-in-the-shadow-of-fairview-move-to-include/" TargetMode="External"/><Relationship Id="rId2" Type="http://schemas.openxmlformats.org/officeDocument/2006/relationships/hyperlink" Target="https://www.youtube.com/watch?v=qT5aD49keiI" TargetMode="Externa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dirty="0"/>
              <a:t>Doctoring the Nation: The Rise of Eugenics</a:t>
            </a:r>
          </a:p>
        </p:txBody>
      </p:sp>
      <p:sp>
        <p:nvSpPr>
          <p:cNvPr id="3" name="Subtitle 2"/>
          <p:cNvSpPr>
            <a:spLocks noGrp="1"/>
          </p:cNvSpPr>
          <p:nvPr>
            <p:ph type="subTitle" idx="1"/>
          </p:nvPr>
        </p:nvSpPr>
        <p:spPr/>
        <p:txBody>
          <a:bodyPr/>
          <a:lstStyle/>
          <a:p>
            <a:r>
              <a:rPr lang="en-GB" dirty="0"/>
              <a:t>Mind, Body and Society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Compatibility with liberal regimes</a:t>
            </a:r>
          </a:p>
        </p:txBody>
      </p:sp>
      <p:sp>
        <p:nvSpPr>
          <p:cNvPr id="3" name="Content Placeholder 2"/>
          <p:cNvSpPr>
            <a:spLocks noGrp="1"/>
          </p:cNvSpPr>
          <p:nvPr>
            <p:ph sz="half" idx="1"/>
          </p:nvPr>
        </p:nvSpPr>
        <p:spPr>
          <a:xfrm>
            <a:off x="0" y="1676400"/>
            <a:ext cx="4114800" cy="5181600"/>
          </a:xfrm>
        </p:spPr>
        <p:txBody>
          <a:bodyPr>
            <a:normAutofit fontScale="70000" lnSpcReduction="20000"/>
          </a:bodyPr>
          <a:lstStyle/>
          <a:p>
            <a:r>
              <a:rPr lang="en-GB" dirty="0"/>
              <a:t>British roots and continuing leading role</a:t>
            </a:r>
          </a:p>
          <a:p>
            <a:r>
              <a:rPr lang="en-GB" dirty="0"/>
              <a:t>Support from leading writers and intellectuals including many on the    left such as H.G. Wells    and George Bernard    Shaw</a:t>
            </a:r>
          </a:p>
          <a:p>
            <a:r>
              <a:rPr lang="en-GB" dirty="0"/>
              <a:t>British Mental Deficiency Act 1913</a:t>
            </a:r>
          </a:p>
          <a:p>
            <a:r>
              <a:rPr lang="en-GB" dirty="0"/>
              <a:t>USA, Canada, Australia: immigration control</a:t>
            </a:r>
          </a:p>
          <a:p>
            <a:r>
              <a:rPr lang="en-GB" dirty="0"/>
              <a:t>USA: introduction of sterilisation in large number of states by 1930s </a:t>
            </a:r>
          </a:p>
          <a:p>
            <a:r>
              <a:rPr lang="en-GB" dirty="0"/>
              <a:t>Canada: forced sexual sterilisation in Alberta 1929, British Columbia 1933, differentially targeting women, institutionalised people, First Nations.</a:t>
            </a:r>
          </a:p>
        </p:txBody>
      </p:sp>
      <p:pic>
        <p:nvPicPr>
          <p:cNvPr id="5" name="Content Placeholder 4" descr="611.jpg"/>
          <p:cNvPicPr>
            <a:picLocks noGrp="1" noChangeAspect="1"/>
          </p:cNvPicPr>
          <p:nvPr>
            <p:ph sz="half" idx="2"/>
          </p:nvPr>
        </p:nvPicPr>
        <p:blipFill>
          <a:blip r:embed="rId2" cstate="print"/>
          <a:stretch>
            <a:fillRect/>
          </a:stretch>
        </p:blipFill>
        <p:spPr>
          <a:xfrm>
            <a:off x="4215218" y="1828800"/>
            <a:ext cx="4928782" cy="3747295"/>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Compatibility with social democracy</a:t>
            </a:r>
          </a:p>
        </p:txBody>
      </p:sp>
      <p:sp>
        <p:nvSpPr>
          <p:cNvPr id="3" name="Content Placeholder 2"/>
          <p:cNvSpPr>
            <a:spLocks noGrp="1"/>
          </p:cNvSpPr>
          <p:nvPr>
            <p:ph sz="half" idx="1"/>
          </p:nvPr>
        </p:nvSpPr>
        <p:spPr/>
        <p:txBody>
          <a:bodyPr/>
          <a:lstStyle/>
          <a:p>
            <a:r>
              <a:rPr lang="en-GB" dirty="0"/>
              <a:t>Denmark, Finland, Norway and Sweden all introduce eugenic laws in 1930s</a:t>
            </a:r>
          </a:p>
          <a:p>
            <a:r>
              <a:rPr lang="en-GB" dirty="0"/>
              <a:t>By 1970 estimated 170,000 sterilised</a:t>
            </a:r>
          </a:p>
        </p:txBody>
      </p:sp>
      <p:pic>
        <p:nvPicPr>
          <p:cNvPr id="5" name="Content Placeholder 4" descr="61pwIX8K2tL__SY445_.jpg"/>
          <p:cNvPicPr>
            <a:picLocks noGrp="1" noChangeAspect="1"/>
          </p:cNvPicPr>
          <p:nvPr>
            <p:ph sz="half" idx="2"/>
          </p:nvPr>
        </p:nvPicPr>
        <p:blipFill>
          <a:blip r:embed="rId2" cstate="print"/>
          <a:stretch>
            <a:fillRect/>
          </a:stretch>
        </p:blipFill>
        <p:spPr>
          <a:xfrm>
            <a:off x="5257800" y="1966119"/>
            <a:ext cx="2819400" cy="4238625"/>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Becomes an international movement</a:t>
            </a:r>
          </a:p>
        </p:txBody>
      </p:sp>
      <p:sp>
        <p:nvSpPr>
          <p:cNvPr id="3" name="Content Placeholder 2"/>
          <p:cNvSpPr>
            <a:spLocks noGrp="1"/>
          </p:cNvSpPr>
          <p:nvPr>
            <p:ph sz="half" idx="1"/>
          </p:nvPr>
        </p:nvSpPr>
        <p:spPr/>
        <p:txBody>
          <a:bodyPr>
            <a:normAutofit lnSpcReduction="10000"/>
          </a:bodyPr>
          <a:lstStyle/>
          <a:p>
            <a:r>
              <a:rPr lang="en-GB" dirty="0"/>
              <a:t>International eugenics conferences beginning in London, 1912 </a:t>
            </a:r>
          </a:p>
          <a:p>
            <a:r>
              <a:rPr lang="en-GB" dirty="0"/>
              <a:t>Part of being a modern nation</a:t>
            </a:r>
          </a:p>
          <a:p>
            <a:r>
              <a:rPr lang="en-GB" dirty="0"/>
              <a:t>Extends across Europe, to North and South America, to White Dominions, and even to Russia and to colonial regimes</a:t>
            </a:r>
          </a:p>
        </p:txBody>
      </p:sp>
      <p:pic>
        <p:nvPicPr>
          <p:cNvPr id="5" name="Content Placeholder 4" descr="5599855.jpg"/>
          <p:cNvPicPr>
            <a:picLocks noGrp="1" noChangeAspect="1"/>
          </p:cNvPicPr>
          <p:nvPr>
            <p:ph sz="half" idx="2"/>
          </p:nvPr>
        </p:nvPicPr>
        <p:blipFill>
          <a:blip r:embed="rId2" cstate="print"/>
          <a:stretch>
            <a:fillRect/>
          </a:stretch>
        </p:blipFill>
        <p:spPr>
          <a:xfrm>
            <a:off x="5029200" y="1905000"/>
            <a:ext cx="3081528" cy="2496312"/>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3. Reasons for the rise of this mode of ‘doctoring the nation’</a:t>
            </a:r>
          </a:p>
        </p:txBody>
      </p:sp>
      <p:sp>
        <p:nvSpPr>
          <p:cNvPr id="3" name="Text Placeholder 2"/>
          <p:cNvSpPr>
            <a:spLocks noGrp="1"/>
          </p:cNvSpPr>
          <p:nvPr>
            <p:ph type="body" idx="1"/>
          </p:nvPr>
        </p:nvSpPr>
        <p:spPr/>
        <p:txBody>
          <a:bodyPr/>
          <a:lstStyle/>
          <a:p>
            <a:endParaRPr lang="en-GB"/>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Science and pseudo-science</a:t>
            </a:r>
          </a:p>
        </p:txBody>
      </p:sp>
      <p:sp>
        <p:nvSpPr>
          <p:cNvPr id="3" name="Content Placeholder 2"/>
          <p:cNvSpPr>
            <a:spLocks noGrp="1"/>
          </p:cNvSpPr>
          <p:nvPr>
            <p:ph sz="half" idx="1"/>
          </p:nvPr>
        </p:nvSpPr>
        <p:spPr/>
        <p:txBody>
          <a:bodyPr/>
          <a:lstStyle/>
          <a:p>
            <a:r>
              <a:rPr lang="en-GB" dirty="0"/>
              <a:t>Victorian cult of measurement (</a:t>
            </a:r>
            <a:r>
              <a:rPr lang="en-GB" dirty="0" err="1"/>
              <a:t>Galton</a:t>
            </a:r>
            <a:r>
              <a:rPr lang="en-GB" dirty="0"/>
              <a:t>)</a:t>
            </a:r>
          </a:p>
          <a:p>
            <a:r>
              <a:rPr lang="en-GB" dirty="0"/>
              <a:t>Longer-terms cultures of breeding</a:t>
            </a:r>
          </a:p>
          <a:p>
            <a:r>
              <a:rPr lang="en-GB" dirty="0"/>
              <a:t>Emerging science of heredity</a:t>
            </a:r>
          </a:p>
          <a:p>
            <a:r>
              <a:rPr lang="en-GB" dirty="0"/>
              <a:t>Modernist attractions of science of eugenics</a:t>
            </a:r>
          </a:p>
          <a:p>
            <a:r>
              <a:rPr lang="en-GB" dirty="0"/>
              <a:t>Science or pseudo-science?</a:t>
            </a:r>
          </a:p>
        </p:txBody>
      </p:sp>
      <p:pic>
        <p:nvPicPr>
          <p:cNvPr id="5" name="Content Placeholder 4" descr="137753.jpg"/>
          <p:cNvPicPr>
            <a:picLocks noGrp="1" noChangeAspect="1"/>
          </p:cNvPicPr>
          <p:nvPr>
            <p:ph sz="half" idx="2"/>
          </p:nvPr>
        </p:nvPicPr>
        <p:blipFill>
          <a:blip r:embed="rId2" cstate="print"/>
          <a:stretch>
            <a:fillRect/>
          </a:stretch>
        </p:blipFill>
        <p:spPr>
          <a:xfrm>
            <a:off x="4648200" y="4208069"/>
            <a:ext cx="4109314" cy="2649931"/>
          </a:xfrm>
        </p:spPr>
      </p:pic>
      <p:pic>
        <p:nvPicPr>
          <p:cNvPr id="6" name="Picture 5" descr="137754.jpg"/>
          <p:cNvPicPr>
            <a:picLocks noChangeAspect="1"/>
          </p:cNvPicPr>
          <p:nvPr/>
        </p:nvPicPr>
        <p:blipFill>
          <a:blip r:embed="rId3" cstate="print"/>
          <a:stretch>
            <a:fillRect/>
          </a:stretch>
        </p:blipFill>
        <p:spPr>
          <a:xfrm>
            <a:off x="4648200" y="1524000"/>
            <a:ext cx="4109314" cy="2659532"/>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demographic transition</a:t>
            </a:r>
          </a:p>
        </p:txBody>
      </p:sp>
      <p:sp>
        <p:nvSpPr>
          <p:cNvPr id="3" name="Content Placeholder 2"/>
          <p:cNvSpPr>
            <a:spLocks noGrp="1"/>
          </p:cNvSpPr>
          <p:nvPr>
            <p:ph sz="half" idx="1"/>
          </p:nvPr>
        </p:nvSpPr>
        <p:spPr/>
        <p:txBody>
          <a:bodyPr>
            <a:normAutofit fontScale="77500" lnSpcReduction="20000"/>
          </a:bodyPr>
          <a:lstStyle/>
          <a:p>
            <a:r>
              <a:rPr lang="en-GB" dirty="0"/>
              <a:t>From late 19</a:t>
            </a:r>
            <a:r>
              <a:rPr lang="en-GB" baseline="30000" dirty="0"/>
              <a:t>th</a:t>
            </a:r>
            <a:r>
              <a:rPr lang="en-GB" dirty="0"/>
              <a:t> century a fall in fertility in western nations</a:t>
            </a:r>
          </a:p>
          <a:p>
            <a:r>
              <a:rPr lang="en-GB" dirty="0"/>
              <a:t>Concern in Britain about decline being most marked in middle-classes and among professionals</a:t>
            </a:r>
          </a:p>
          <a:p>
            <a:r>
              <a:rPr lang="en-GB" dirty="0"/>
              <a:t>In France, fear of overall population decline by early 20</a:t>
            </a:r>
            <a:r>
              <a:rPr lang="en-GB" baseline="30000" dirty="0"/>
              <a:t>th</a:t>
            </a:r>
            <a:r>
              <a:rPr lang="en-GB" dirty="0"/>
              <a:t> century (encourages positive forms of eugenics)</a:t>
            </a:r>
          </a:p>
          <a:p>
            <a:r>
              <a:rPr lang="en-GB" dirty="0"/>
              <a:t>Moral objections to birth control focus attention on segregation and ‘treatment’</a:t>
            </a:r>
          </a:p>
          <a:p>
            <a:r>
              <a:rPr lang="en-GB" dirty="0"/>
              <a:t>Link to women’s groups, birth control advocates, and even sexual liberals</a:t>
            </a:r>
          </a:p>
        </p:txBody>
      </p:sp>
      <p:pic>
        <p:nvPicPr>
          <p:cNvPr id="5" name="Content Placeholder 4" descr="i-a208c63830e0c8a7971f51fe57661b28-tinkle.gif"/>
          <p:cNvPicPr>
            <a:picLocks noGrp="1" noChangeAspect="1"/>
          </p:cNvPicPr>
          <p:nvPr>
            <p:ph sz="half" idx="2"/>
          </p:nvPr>
        </p:nvPicPr>
        <p:blipFill>
          <a:blip r:embed="rId2" cstate="print"/>
          <a:stretch>
            <a:fillRect/>
          </a:stretch>
        </p:blipFill>
        <p:spPr>
          <a:xfrm>
            <a:off x="4762500" y="2261394"/>
            <a:ext cx="3810000" cy="3648075"/>
          </a:xfr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Nation building era</a:t>
            </a:r>
          </a:p>
        </p:txBody>
      </p:sp>
      <p:sp>
        <p:nvSpPr>
          <p:cNvPr id="3" name="Content Placeholder 2"/>
          <p:cNvSpPr>
            <a:spLocks noGrp="1"/>
          </p:cNvSpPr>
          <p:nvPr>
            <p:ph sz="half" idx="1"/>
          </p:nvPr>
        </p:nvSpPr>
        <p:spPr>
          <a:xfrm>
            <a:off x="152400" y="1536780"/>
            <a:ext cx="4038600" cy="3930538"/>
          </a:xfrm>
        </p:spPr>
        <p:txBody>
          <a:bodyPr>
            <a:normAutofit fontScale="92500" lnSpcReduction="10000"/>
          </a:bodyPr>
          <a:lstStyle/>
          <a:p>
            <a:r>
              <a:rPr lang="en-GB" dirty="0"/>
              <a:t>Heightened concern about international competition and ‘national efficiency’</a:t>
            </a:r>
          </a:p>
          <a:p>
            <a:r>
              <a:rPr lang="en-GB" dirty="0"/>
              <a:t>Era of nation building and interest in defining the nation (</a:t>
            </a:r>
            <a:r>
              <a:rPr lang="en-GB" dirty="0" err="1"/>
              <a:t>eg</a:t>
            </a:r>
            <a:r>
              <a:rPr lang="en-GB" dirty="0"/>
              <a:t> post WWI)</a:t>
            </a:r>
          </a:p>
          <a:p>
            <a:r>
              <a:rPr lang="en-GB" dirty="0"/>
              <a:t>Immigrant nations concerned about racial mix</a:t>
            </a:r>
          </a:p>
        </p:txBody>
      </p:sp>
      <p:pic>
        <p:nvPicPr>
          <p:cNvPr id="5" name="Content Placeholder 4" descr="eugenics_0034.jpg"/>
          <p:cNvPicPr>
            <a:picLocks noGrp="1" noChangeAspect="1"/>
          </p:cNvPicPr>
          <p:nvPr>
            <p:ph sz="half" idx="2"/>
          </p:nvPr>
        </p:nvPicPr>
        <p:blipFill>
          <a:blip r:embed="rId2" cstate="print"/>
          <a:stretch>
            <a:fillRect/>
          </a:stretch>
        </p:blipFill>
        <p:spPr>
          <a:xfrm>
            <a:off x="4191000" y="1752600"/>
            <a:ext cx="4800600" cy="3246406"/>
          </a:xfrm>
        </p:spPr>
      </p:pic>
      <p:sp>
        <p:nvSpPr>
          <p:cNvPr id="4" name="TextBox 3">
            <a:extLst>
              <a:ext uri="{FF2B5EF4-FFF2-40B4-BE49-F238E27FC236}">
                <a16:creationId xmlns:a16="http://schemas.microsoft.com/office/drawing/2014/main" id="{98491EF3-5F56-FC4A-A75C-5AFF3C4400C0}"/>
              </a:ext>
            </a:extLst>
          </p:cNvPr>
          <p:cNvSpPr txBox="1"/>
          <p:nvPr/>
        </p:nvSpPr>
        <p:spPr>
          <a:xfrm>
            <a:off x="465667" y="5467318"/>
            <a:ext cx="8382000" cy="1200329"/>
          </a:xfrm>
          <a:prstGeom prst="rect">
            <a:avLst/>
          </a:prstGeom>
          <a:noFill/>
        </p:spPr>
        <p:txBody>
          <a:bodyPr wrap="square" rtlCol="0">
            <a:spAutoFit/>
          </a:bodyPr>
          <a:lstStyle/>
          <a:p>
            <a:r>
              <a:rPr lang="en-GB" sz="2400" dirty="0"/>
              <a:t>And let’s not forget about eugenics in empire and post-imperial nation-building, e.g. South Africa, where it served to underpin practices of ’racial’ segregation and discrimination.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New ways of seeing /ranking population</a:t>
            </a:r>
          </a:p>
        </p:txBody>
      </p:sp>
      <p:sp>
        <p:nvSpPr>
          <p:cNvPr id="3" name="Content Placeholder 2"/>
          <p:cNvSpPr>
            <a:spLocks noGrp="1"/>
          </p:cNvSpPr>
          <p:nvPr>
            <p:ph sz="half" idx="1"/>
          </p:nvPr>
        </p:nvSpPr>
        <p:spPr>
          <a:xfrm>
            <a:off x="17799" y="1828800"/>
            <a:ext cx="4325601" cy="4800600"/>
          </a:xfrm>
        </p:spPr>
        <p:txBody>
          <a:bodyPr>
            <a:normAutofit fontScale="92500" lnSpcReduction="10000"/>
          </a:bodyPr>
          <a:lstStyle/>
          <a:p>
            <a:r>
              <a:rPr lang="en-GB" dirty="0"/>
              <a:t>Population problems and differences exposed by rise of mass education, mass enlistment (WWI) and growing scale of asylums, prisons, workhouses</a:t>
            </a:r>
          </a:p>
          <a:p>
            <a:r>
              <a:rPr lang="en-GB" dirty="0"/>
              <a:t>Spread of anthropometric techniques and emergence of new tools such as the social survey and the  psychological test to rank individuals.</a:t>
            </a:r>
          </a:p>
        </p:txBody>
      </p:sp>
      <p:pic>
        <p:nvPicPr>
          <p:cNvPr id="5" name="Content Placeholder 4" descr="ebat22-06s.jpg"/>
          <p:cNvPicPr>
            <a:picLocks noGrp="1" noChangeAspect="1"/>
          </p:cNvPicPr>
          <p:nvPr>
            <p:ph sz="half" idx="2"/>
          </p:nvPr>
        </p:nvPicPr>
        <p:blipFill>
          <a:blip r:embed="rId2" cstate="print"/>
          <a:stretch>
            <a:fillRect/>
          </a:stretch>
        </p:blipFill>
        <p:spPr>
          <a:xfrm>
            <a:off x="4648200" y="1981200"/>
            <a:ext cx="4038600" cy="2022148"/>
          </a:xfrm>
        </p:spPr>
      </p:pic>
      <p:pic>
        <p:nvPicPr>
          <p:cNvPr id="6" name="Picture 5" descr="Yerkes eugenics Table 3.jpg"/>
          <p:cNvPicPr>
            <a:picLocks noChangeAspect="1"/>
          </p:cNvPicPr>
          <p:nvPr/>
        </p:nvPicPr>
        <p:blipFill>
          <a:blip r:embed="rId3" cstate="print"/>
          <a:stretch>
            <a:fillRect/>
          </a:stretch>
        </p:blipFill>
        <p:spPr>
          <a:xfrm>
            <a:off x="4648200" y="4267200"/>
            <a:ext cx="4279392" cy="1802892"/>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152400"/>
            <a:ext cx="5638800" cy="1251062"/>
          </a:xfrm>
        </p:spPr>
        <p:txBody>
          <a:bodyPr>
            <a:normAutofit fontScale="90000"/>
          </a:bodyPr>
          <a:lstStyle/>
          <a:p>
            <a:r>
              <a:rPr lang="en-GB" dirty="0"/>
              <a:t>New ways of seeing and</a:t>
            </a:r>
            <a:br>
              <a:rPr lang="en-GB" dirty="0"/>
            </a:br>
            <a:r>
              <a:rPr lang="en-GB" dirty="0"/>
              <a:t>ranking population</a:t>
            </a:r>
          </a:p>
        </p:txBody>
      </p:sp>
      <p:sp>
        <p:nvSpPr>
          <p:cNvPr id="3" name="Content Placeholder 2"/>
          <p:cNvSpPr>
            <a:spLocks noGrp="1"/>
          </p:cNvSpPr>
          <p:nvPr>
            <p:ph sz="half" idx="1"/>
          </p:nvPr>
        </p:nvSpPr>
        <p:spPr>
          <a:xfrm>
            <a:off x="0" y="1524000"/>
            <a:ext cx="4572000" cy="5204495"/>
          </a:xfrm>
        </p:spPr>
        <p:txBody>
          <a:bodyPr>
            <a:normAutofit fontScale="40000" lnSpcReduction="20000"/>
          </a:bodyPr>
          <a:lstStyle/>
          <a:p>
            <a:pPr marL="118872" indent="0">
              <a:buNone/>
            </a:pPr>
            <a:r>
              <a:rPr lang="en-GB" sz="4000" i="1" dirty="0"/>
              <a:t>Among </a:t>
            </a:r>
            <a:r>
              <a:rPr lang="en-GB" sz="4000" i="1" dirty="0" err="1"/>
              <a:t>laboring</a:t>
            </a:r>
            <a:r>
              <a:rPr lang="en-GB" sz="4000" i="1" dirty="0"/>
              <a:t> men and servant girls there are thousands like them [feebleminded individuals]. They are the world’s “</a:t>
            </a:r>
            <a:r>
              <a:rPr lang="en-GB" sz="4000" i="1" dirty="0" err="1"/>
              <a:t>hewers</a:t>
            </a:r>
            <a:r>
              <a:rPr lang="en-GB" sz="4000" i="1" dirty="0"/>
              <a:t> of wood and drawers of water.” And yet, as far as intelligence is concerned, the tests have told the truth. … No amount of school instruction will ever make them intelligent voters or capable voters in the true sense of the word.</a:t>
            </a:r>
          </a:p>
          <a:p>
            <a:pPr marL="118872" indent="0">
              <a:buNone/>
            </a:pPr>
            <a:r>
              <a:rPr lang="en-GB" sz="4000" i="1" dirty="0"/>
              <a:t>… The fact that one meets this type with such frequency among Indians, Mexicans, and negroes suggests quite forcibly that the whole question of racial differences in mental traits will have to be taken up anew and by experimental methods.</a:t>
            </a:r>
          </a:p>
          <a:p>
            <a:pPr marL="118872" indent="0">
              <a:buNone/>
            </a:pPr>
            <a:r>
              <a:rPr lang="en-GB" sz="4000" i="1" dirty="0"/>
              <a:t>Children of this group should be segregated in special classes and be given instruction which is concrete and practical. They cannot master, but they can often be made efficient workers, able to look out for themselves. There is no possibility at present of convincing society that they should not be allowed to reproduce, although from a eugenic point of view they constitute a grave problem because of their unusually prolific breeding. (pp. 91-92)</a:t>
            </a:r>
          </a:p>
          <a:p>
            <a:pPr marL="118872" indent="0">
              <a:buNone/>
            </a:pPr>
            <a:endParaRPr lang="en-GB" dirty="0"/>
          </a:p>
          <a:p>
            <a:pPr marL="118872" indent="0" algn="r">
              <a:buNone/>
            </a:pPr>
            <a:r>
              <a:rPr lang="en-GB" sz="2500" dirty="0"/>
              <a:t>Lewis </a:t>
            </a:r>
            <a:r>
              <a:rPr lang="en-GB" sz="2500" dirty="0" err="1"/>
              <a:t>Terman</a:t>
            </a:r>
            <a:r>
              <a:rPr lang="en-GB" sz="2500" dirty="0"/>
              <a:t>, Professor of Education at Stanford University and originator of the Stanford-</a:t>
            </a:r>
            <a:r>
              <a:rPr lang="en-GB" sz="2500" dirty="0" err="1"/>
              <a:t>Binet</a:t>
            </a:r>
            <a:r>
              <a:rPr lang="en-GB" sz="2500" dirty="0"/>
              <a:t> intelligence test</a:t>
            </a:r>
            <a:endParaRPr lang="en-GB" sz="2500" i="1" dirty="0"/>
          </a:p>
        </p:txBody>
      </p:sp>
      <p:pic>
        <p:nvPicPr>
          <p:cNvPr id="6" name="Picture 5" descr="Yerkes eugenics Table 3.jpg"/>
          <p:cNvPicPr>
            <a:picLocks noChangeAspect="1"/>
          </p:cNvPicPr>
          <p:nvPr/>
        </p:nvPicPr>
        <p:blipFill>
          <a:blip r:embed="rId3" cstate="print"/>
          <a:stretch>
            <a:fillRect/>
          </a:stretch>
        </p:blipFill>
        <p:spPr>
          <a:xfrm>
            <a:off x="4648200" y="4343400"/>
            <a:ext cx="4279392" cy="1802892"/>
          </a:xfrm>
          <a:prstGeom prst="rect">
            <a:avLst/>
          </a:prstGeom>
          <a:ln w="12700">
            <a:solidFill>
              <a:schemeClr val="tx1"/>
            </a:solidFill>
          </a:ln>
        </p:spPr>
      </p:pic>
      <p:sp>
        <p:nvSpPr>
          <p:cNvPr id="8" name="TextBox 7">
            <a:extLst>
              <a:ext uri="{FF2B5EF4-FFF2-40B4-BE49-F238E27FC236}">
                <a16:creationId xmlns:a16="http://schemas.microsoft.com/office/drawing/2014/main" id="{B4C1D403-471A-544E-B08E-9DDDEAEA1ED5}"/>
              </a:ext>
            </a:extLst>
          </p:cNvPr>
          <p:cNvSpPr txBox="1"/>
          <p:nvPr/>
        </p:nvSpPr>
        <p:spPr>
          <a:xfrm>
            <a:off x="152400" y="6324600"/>
            <a:ext cx="5410200" cy="461665"/>
          </a:xfrm>
          <a:prstGeom prst="rect">
            <a:avLst/>
          </a:prstGeom>
          <a:noFill/>
        </p:spPr>
        <p:txBody>
          <a:bodyPr wrap="square" rtlCol="0">
            <a:spAutoFit/>
          </a:bodyPr>
          <a:lstStyle/>
          <a:p>
            <a:r>
              <a:rPr lang="en-GB" sz="1200" dirty="0"/>
              <a:t>For a longer read on eugenics and testing in the UK: </a:t>
            </a:r>
            <a:r>
              <a:rPr lang="en-GB" sz="1200" dirty="0">
                <a:hlinkClick r:id="rId4"/>
              </a:rPr>
              <a:t>Eugenics, Testing and Race</a:t>
            </a:r>
            <a:endParaRPr lang="en-GB" sz="1200" dirty="0"/>
          </a:p>
          <a:p>
            <a:r>
              <a:rPr lang="en-GB" sz="1200" dirty="0"/>
              <a:t>For a longer read on eugenics and testing in US education: </a:t>
            </a:r>
            <a:r>
              <a:rPr lang="en-GB" sz="1200" dirty="0">
                <a:hlinkClick r:id="rId5"/>
              </a:rPr>
              <a:t>Rethinking Schools</a:t>
            </a:r>
            <a:endParaRPr lang="en-GB" sz="1200" dirty="0"/>
          </a:p>
        </p:txBody>
      </p:sp>
      <p:pic>
        <p:nvPicPr>
          <p:cNvPr id="9" name="Picture 8">
            <a:extLst>
              <a:ext uri="{FF2B5EF4-FFF2-40B4-BE49-F238E27FC236}">
                <a16:creationId xmlns:a16="http://schemas.microsoft.com/office/drawing/2014/main" id="{68DD1DF4-241C-4A48-A9A9-94151986C858}"/>
              </a:ext>
            </a:extLst>
          </p:cNvPr>
          <p:cNvPicPr>
            <a:picLocks noChangeAspect="1"/>
          </p:cNvPicPr>
          <p:nvPr/>
        </p:nvPicPr>
        <p:blipFill>
          <a:blip r:embed="rId6"/>
          <a:stretch>
            <a:fillRect/>
          </a:stretch>
        </p:blipFill>
        <p:spPr>
          <a:xfrm>
            <a:off x="6276203" y="109027"/>
            <a:ext cx="2715397" cy="4120073"/>
          </a:xfrm>
          <a:prstGeom prst="rect">
            <a:avLst/>
          </a:prstGeom>
        </p:spPr>
      </p:pic>
      <p:sp>
        <p:nvSpPr>
          <p:cNvPr id="10" name="TextBox 9">
            <a:extLst>
              <a:ext uri="{FF2B5EF4-FFF2-40B4-BE49-F238E27FC236}">
                <a16:creationId xmlns:a16="http://schemas.microsoft.com/office/drawing/2014/main" id="{A2120189-A2C4-3848-B982-3C7F619EBD4A}"/>
              </a:ext>
            </a:extLst>
          </p:cNvPr>
          <p:cNvSpPr txBox="1"/>
          <p:nvPr/>
        </p:nvSpPr>
        <p:spPr>
          <a:xfrm>
            <a:off x="4531797" y="1950745"/>
            <a:ext cx="2366405" cy="2031325"/>
          </a:xfrm>
          <a:prstGeom prst="rect">
            <a:avLst/>
          </a:prstGeom>
          <a:noFill/>
        </p:spPr>
        <p:txBody>
          <a:bodyPr wrap="square" rtlCol="0">
            <a:spAutoFit/>
          </a:bodyPr>
          <a:lstStyle/>
          <a:p>
            <a:r>
              <a:rPr lang="en-GB" dirty="0"/>
              <a:t>‘Which face is prettier?’ IQ test question for 6-year old children. Each pair must be ranked ‘correctly’. </a:t>
            </a:r>
          </a:p>
          <a:p>
            <a:r>
              <a:rPr lang="en-GB" dirty="0"/>
              <a:t>Full article </a:t>
            </a:r>
            <a:r>
              <a:rPr lang="en-GB" dirty="0">
                <a:hlinkClick r:id="rId7"/>
              </a:rPr>
              <a:t>here</a:t>
            </a:r>
            <a:endParaRPr lang="en-GB" dirty="0"/>
          </a:p>
        </p:txBody>
      </p:sp>
    </p:spTree>
    <p:extLst>
      <p:ext uri="{BB962C8B-B14F-4D97-AF65-F5344CB8AC3E}">
        <p14:creationId xmlns:p14="http://schemas.microsoft.com/office/powerpoint/2010/main" val="24945621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challenges of a welfare state</a:t>
            </a:r>
          </a:p>
        </p:txBody>
      </p:sp>
      <p:sp>
        <p:nvSpPr>
          <p:cNvPr id="3" name="Content Placeholder 2"/>
          <p:cNvSpPr>
            <a:spLocks noGrp="1"/>
          </p:cNvSpPr>
          <p:nvPr>
            <p:ph sz="half" idx="1"/>
          </p:nvPr>
        </p:nvSpPr>
        <p:spPr/>
        <p:txBody>
          <a:bodyPr>
            <a:normAutofit fontScale="85000" lnSpcReduction="20000"/>
          </a:bodyPr>
          <a:lstStyle/>
          <a:p>
            <a:r>
              <a:rPr lang="en-GB" dirty="0"/>
              <a:t>Explaining failures: the </a:t>
            </a:r>
            <a:r>
              <a:rPr lang="en-GB" dirty="0" err="1"/>
              <a:t>ineducable</a:t>
            </a:r>
            <a:r>
              <a:rPr lang="en-GB" dirty="0"/>
              <a:t>; the recidivist, the unemployed</a:t>
            </a:r>
          </a:p>
          <a:p>
            <a:r>
              <a:rPr lang="en-GB" dirty="0"/>
              <a:t>Opportunities for new experts to test, identify, segregate, and treat the unfit</a:t>
            </a:r>
          </a:p>
          <a:p>
            <a:r>
              <a:rPr lang="en-GB" dirty="0"/>
              <a:t>Growing concern about the capacity and cost of solution of segregation (particularly as welfare state faces economic crises of war and depression, and as it becomes more ambitious)</a:t>
            </a:r>
          </a:p>
        </p:txBody>
      </p:sp>
      <p:pic>
        <p:nvPicPr>
          <p:cNvPr id="7" name="Content Placeholder 6" descr="charities40.jpg"/>
          <p:cNvPicPr>
            <a:picLocks noGrp="1" noChangeAspect="1"/>
          </p:cNvPicPr>
          <p:nvPr>
            <p:ph sz="half" idx="2"/>
          </p:nvPr>
        </p:nvPicPr>
        <p:blipFill>
          <a:blip r:embed="rId2" cstate="print"/>
          <a:stretch>
            <a:fillRect/>
          </a:stretch>
        </p:blipFill>
        <p:spPr>
          <a:xfrm>
            <a:off x="4572000" y="1905000"/>
            <a:ext cx="4038600" cy="3205238"/>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Aims/Structure of Lecture</a:t>
            </a:r>
          </a:p>
        </p:txBody>
      </p:sp>
      <p:sp>
        <p:nvSpPr>
          <p:cNvPr id="3" name="Content Placeholder 2"/>
          <p:cNvSpPr>
            <a:spLocks noGrp="1"/>
          </p:cNvSpPr>
          <p:nvPr>
            <p:ph idx="1"/>
          </p:nvPr>
        </p:nvSpPr>
        <p:spPr/>
        <p:txBody>
          <a:bodyPr>
            <a:normAutofit/>
          </a:bodyPr>
          <a:lstStyle/>
          <a:p>
            <a:r>
              <a:rPr lang="en-GB" dirty="0"/>
              <a:t>1. Introduce eugenics as a prime example of ‘doctoring the nation’ between the 1880s and 1940s</a:t>
            </a:r>
          </a:p>
          <a:p>
            <a:r>
              <a:rPr lang="en-GB" dirty="0"/>
              <a:t>2. Demonstrate that this went beyond Nazi Germany</a:t>
            </a:r>
          </a:p>
          <a:p>
            <a:r>
              <a:rPr lang="en-GB" dirty="0"/>
              <a:t>3. Examine the reasons for the rise of this mode of ‘doctoring the nation’</a:t>
            </a:r>
          </a:p>
          <a:p>
            <a:r>
              <a:rPr lang="en-GB" dirty="0"/>
              <a:t>4.Consider reasons for its particular association with Nazi Germany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4. Nazi Germany: an exceptional case?</a:t>
            </a:r>
          </a:p>
        </p:txBody>
      </p:sp>
      <p:sp>
        <p:nvSpPr>
          <p:cNvPr id="3" name="Text Placeholder 2"/>
          <p:cNvSpPr>
            <a:spLocks noGrp="1"/>
          </p:cNvSpPr>
          <p:nvPr>
            <p:ph type="body" idx="1"/>
          </p:nvPr>
        </p:nvSpPr>
        <p:spPr/>
        <p:txBody>
          <a:bodyPr/>
          <a:lstStyle/>
          <a:p>
            <a:endParaRPr lang="en-GB"/>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Why Nazi Germany stands out</a:t>
            </a:r>
          </a:p>
        </p:txBody>
      </p:sp>
      <p:sp>
        <p:nvSpPr>
          <p:cNvPr id="3" name="Content Placeholder 2"/>
          <p:cNvSpPr>
            <a:spLocks noGrp="1"/>
          </p:cNvSpPr>
          <p:nvPr>
            <p:ph sz="half" idx="1"/>
          </p:nvPr>
        </p:nvSpPr>
        <p:spPr>
          <a:xfrm>
            <a:off x="25400" y="1524001"/>
            <a:ext cx="4470400" cy="4190999"/>
          </a:xfrm>
        </p:spPr>
        <p:txBody>
          <a:bodyPr>
            <a:normAutofit/>
          </a:bodyPr>
          <a:lstStyle/>
          <a:p>
            <a:r>
              <a:rPr lang="en-GB" sz="2000" dirty="0"/>
              <a:t>Importance of ideology of national fitness and purity to politics and culture: ‘the ‘racial state’</a:t>
            </a:r>
          </a:p>
          <a:p>
            <a:r>
              <a:rPr lang="en-GB" sz="2000" dirty="0"/>
              <a:t>Leader in psychiatric and genetic science</a:t>
            </a:r>
          </a:p>
          <a:p>
            <a:r>
              <a:rPr lang="en-GB" sz="2000" dirty="0"/>
              <a:t>Opportunities from a sympathetic state</a:t>
            </a:r>
          </a:p>
          <a:p>
            <a:r>
              <a:rPr lang="en-GB" sz="2000" dirty="0"/>
              <a:t>Degree of economic problems via depression and mobilisation of economy in WWII</a:t>
            </a:r>
          </a:p>
          <a:p>
            <a:r>
              <a:rPr lang="en-GB" sz="2000" dirty="0"/>
              <a:t>Scale of sterilisation policy (375,000)</a:t>
            </a:r>
          </a:p>
        </p:txBody>
      </p:sp>
      <p:pic>
        <p:nvPicPr>
          <p:cNvPr id="7" name="Content Placeholder 6" descr="naziidealfamily1.jpg"/>
          <p:cNvPicPr>
            <a:picLocks noGrp="1" noChangeAspect="1"/>
          </p:cNvPicPr>
          <p:nvPr>
            <p:ph sz="half" idx="2"/>
          </p:nvPr>
        </p:nvPicPr>
        <p:blipFill>
          <a:blip r:embed="rId2" cstate="print"/>
          <a:stretch>
            <a:fillRect/>
          </a:stretch>
        </p:blipFill>
        <p:spPr>
          <a:xfrm>
            <a:off x="4419600" y="1828800"/>
            <a:ext cx="2420471" cy="3205779"/>
          </a:xfrm>
        </p:spPr>
      </p:pic>
      <p:pic>
        <p:nvPicPr>
          <p:cNvPr id="8" name="Picture 7" descr="EuthanasiePropaganda.jpg"/>
          <p:cNvPicPr>
            <a:picLocks noChangeAspect="1"/>
          </p:cNvPicPr>
          <p:nvPr/>
        </p:nvPicPr>
        <p:blipFill>
          <a:blip r:embed="rId3" cstate="print"/>
          <a:stretch>
            <a:fillRect/>
          </a:stretch>
        </p:blipFill>
        <p:spPr>
          <a:xfrm>
            <a:off x="6400800" y="3429000"/>
            <a:ext cx="2504218" cy="3195638"/>
          </a:xfrm>
          <a:prstGeom prst="rect">
            <a:avLst/>
          </a:prstGeom>
        </p:spPr>
      </p:pic>
      <p:sp>
        <p:nvSpPr>
          <p:cNvPr id="4" name="TextBox 3">
            <a:extLst>
              <a:ext uri="{FF2B5EF4-FFF2-40B4-BE49-F238E27FC236}">
                <a16:creationId xmlns:a16="http://schemas.microsoft.com/office/drawing/2014/main" id="{9B960410-FE2D-894D-95E1-34FEA5EBF776}"/>
              </a:ext>
            </a:extLst>
          </p:cNvPr>
          <p:cNvSpPr txBox="1"/>
          <p:nvPr/>
        </p:nvSpPr>
        <p:spPr>
          <a:xfrm>
            <a:off x="25400" y="5105401"/>
            <a:ext cx="6680200" cy="1754326"/>
          </a:xfrm>
          <a:prstGeom prst="rect">
            <a:avLst/>
          </a:prstGeom>
          <a:noFill/>
        </p:spPr>
        <p:txBody>
          <a:bodyPr wrap="square" rtlCol="0">
            <a:spAutoFit/>
          </a:bodyPr>
          <a:lstStyle/>
          <a:p>
            <a:pPr marL="285750" indent="-285750">
              <a:buFont typeface="Wingdings" pitchFamily="2" charset="2"/>
              <a:buChar char="§"/>
            </a:pPr>
            <a:r>
              <a:rPr lang="en-GB" dirty="0"/>
              <a:t>Use of ‘euthanasia’ for mentally handicapped (Action T4 – 70,000), sterilisation for clinical conditions from epilepsy to deafness and alcoholism</a:t>
            </a:r>
          </a:p>
          <a:p>
            <a:pPr marL="285750" indent="-285750">
              <a:buFont typeface="Wingdings" pitchFamily="2" charset="2"/>
              <a:buChar char="§"/>
            </a:pPr>
            <a:r>
              <a:rPr lang="en-GB" dirty="0"/>
              <a:t>Genocide of racialised as well as medicalised populations (despite early role of Jewish elites in German </a:t>
            </a:r>
            <a:r>
              <a:rPr lang="en-GB" i="1" dirty="0" err="1"/>
              <a:t>Rassenhygiene</a:t>
            </a:r>
            <a:r>
              <a:rPr lang="en-GB" dirty="0"/>
              <a:t>/eugenics movement)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Yet German eugenics has roots before Nazi era</a:t>
            </a:r>
          </a:p>
        </p:txBody>
      </p:sp>
      <p:sp>
        <p:nvSpPr>
          <p:cNvPr id="3" name="Content Placeholder 2"/>
          <p:cNvSpPr>
            <a:spLocks noGrp="1"/>
          </p:cNvSpPr>
          <p:nvPr>
            <p:ph sz="half" idx="1"/>
          </p:nvPr>
        </p:nvSpPr>
        <p:spPr>
          <a:xfrm>
            <a:off x="0" y="1524000"/>
            <a:ext cx="4876800" cy="5181600"/>
          </a:xfrm>
        </p:spPr>
        <p:txBody>
          <a:bodyPr>
            <a:normAutofit fontScale="85000" lnSpcReduction="10000"/>
          </a:bodyPr>
          <a:lstStyle/>
          <a:p>
            <a:r>
              <a:rPr lang="en-GB" dirty="0"/>
              <a:t>Sterilisation Law introduced before Nazis come to power</a:t>
            </a:r>
          </a:p>
          <a:p>
            <a:r>
              <a:rPr lang="en-GB" dirty="0"/>
              <a:t>Follows example of USA</a:t>
            </a:r>
          </a:p>
          <a:p>
            <a:r>
              <a:rPr lang="en-GB" dirty="0"/>
              <a:t>Eugenics and an interest in ‘race hygiene’ well established (1st society 1905)</a:t>
            </a:r>
          </a:p>
          <a:p>
            <a:r>
              <a:rPr lang="en-GB" dirty="0"/>
              <a:t>Germany already a leader in eugenic sciences of psychiatry and genetics, </a:t>
            </a:r>
            <a:r>
              <a:rPr lang="en-GB" dirty="0" err="1"/>
              <a:t>eg</a:t>
            </a:r>
            <a:r>
              <a:rPr lang="en-GB" dirty="0"/>
              <a:t> via Kaiser Wilhelm Institute (and has financial support from Rockefeller Foundation into 1930s)</a:t>
            </a:r>
          </a:p>
          <a:p>
            <a:r>
              <a:rPr lang="en-GB" dirty="0"/>
              <a:t>Deaths of mentally ill in German asylums in First World War (140,000)</a:t>
            </a:r>
          </a:p>
        </p:txBody>
      </p:sp>
      <p:pic>
        <p:nvPicPr>
          <p:cNvPr id="5" name="Content Placeholder 4" descr="poster-for-the-international-hygiene-exhibition-1911-in-dresden-1911.jpg"/>
          <p:cNvPicPr>
            <a:picLocks noGrp="1" noChangeAspect="1"/>
          </p:cNvPicPr>
          <p:nvPr>
            <p:ph sz="half" idx="2"/>
          </p:nvPr>
        </p:nvPicPr>
        <p:blipFill>
          <a:blip r:embed="rId2" cstate="print"/>
          <a:stretch>
            <a:fillRect/>
          </a:stretch>
        </p:blipFill>
        <p:spPr>
          <a:xfrm>
            <a:off x="5043726" y="1773238"/>
            <a:ext cx="3247547" cy="4624387"/>
          </a:xfr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a:t>Concluding thoughts</a:t>
            </a:r>
          </a:p>
        </p:txBody>
      </p:sp>
      <p:sp>
        <p:nvSpPr>
          <p:cNvPr id="3" name="Content Placeholder 2"/>
          <p:cNvSpPr>
            <a:spLocks noGrp="1"/>
          </p:cNvSpPr>
          <p:nvPr>
            <p:ph idx="1"/>
          </p:nvPr>
        </p:nvSpPr>
        <p:spPr>
          <a:xfrm>
            <a:off x="152400" y="1567063"/>
            <a:ext cx="8229600" cy="3939809"/>
          </a:xfrm>
        </p:spPr>
        <p:txBody>
          <a:bodyPr>
            <a:normAutofit fontScale="77500" lnSpcReduction="20000"/>
          </a:bodyPr>
          <a:lstStyle/>
          <a:p>
            <a:r>
              <a:rPr lang="en-GB" dirty="0"/>
              <a:t>Strong position of science in German culture</a:t>
            </a:r>
          </a:p>
          <a:p>
            <a:r>
              <a:rPr lang="en-GB" dirty="0"/>
              <a:t>Key importance of a regime able and willing to ignore rights of individual (compulsory rather than voluntary sterilisation); and of limited opportunities for organised opposition</a:t>
            </a:r>
          </a:p>
          <a:p>
            <a:r>
              <a:rPr lang="en-GB" dirty="0"/>
              <a:t>Key importance of wartime situation in radicalising situation, though most extreme policy of euthanasia still remains secret and encounter opposition</a:t>
            </a:r>
          </a:p>
          <a:p>
            <a:r>
              <a:rPr lang="en-GB" dirty="0"/>
              <a:t>But far from unique in seeing eugenics as a tool to ‘doctor the nation’</a:t>
            </a:r>
          </a:p>
          <a:p>
            <a:r>
              <a:rPr lang="en-GB" dirty="0"/>
              <a:t>Broader structural factors: demography; nation-building; economics and welfare; medical science; new visibility</a:t>
            </a:r>
          </a:p>
        </p:txBody>
      </p:sp>
      <p:sp>
        <p:nvSpPr>
          <p:cNvPr id="2" name="TextBox 1">
            <a:extLst>
              <a:ext uri="{FF2B5EF4-FFF2-40B4-BE49-F238E27FC236}">
                <a16:creationId xmlns:a16="http://schemas.microsoft.com/office/drawing/2014/main" id="{1F42C08D-79AF-3944-98ED-C2E5C9F6C18B}"/>
              </a:ext>
            </a:extLst>
          </p:cNvPr>
          <p:cNvSpPr txBox="1"/>
          <p:nvPr/>
        </p:nvSpPr>
        <p:spPr>
          <a:xfrm>
            <a:off x="110067" y="5410200"/>
            <a:ext cx="9033933" cy="1384995"/>
          </a:xfrm>
          <a:prstGeom prst="rect">
            <a:avLst/>
          </a:prstGeom>
          <a:noFill/>
        </p:spPr>
        <p:txBody>
          <a:bodyPr wrap="square" rtlCol="0">
            <a:spAutoFit/>
          </a:bodyPr>
          <a:lstStyle/>
          <a:p>
            <a:r>
              <a:rPr lang="en-GB" sz="2800" dirty="0"/>
              <a:t>And it is worth noting that eugenic practices of ‘doctoring the nation’– in the form of efforts to eradicate hereditary diseases, for example -- have not disappeared even today.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48000"/>
                <a:satMod val="300000"/>
              </a:schemeClr>
            </a:gs>
            <a:gs pos="12000">
              <a:schemeClr val="bg2">
                <a:tint val="48000"/>
                <a:satMod val="300000"/>
              </a:schemeClr>
            </a:gs>
            <a:gs pos="20000">
              <a:schemeClr val="bg2">
                <a:tint val="49000"/>
                <a:satMod val="300000"/>
              </a:schemeClr>
            </a:gs>
            <a:gs pos="16000">
              <a:schemeClr val="bg2">
                <a:shade val="30000"/>
              </a:schemeClr>
            </a:gs>
          </a:gsLst>
          <a:path path="circle">
            <a:fillToRect l="10000" t="-25000" r="10000" b="125000"/>
          </a:path>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1. Eugenics as a way of ‘doctoring the nation’</a:t>
            </a:r>
          </a:p>
        </p:txBody>
      </p:sp>
      <p:sp>
        <p:nvSpPr>
          <p:cNvPr id="3" name="Text Placeholder 2"/>
          <p:cNvSpPr>
            <a:spLocks noGrp="1"/>
          </p:cNvSpPr>
          <p:nvPr>
            <p:ph type="body" idx="1"/>
          </p:nvPr>
        </p:nvSpPr>
        <p:spPr/>
        <p:txBody>
          <a:bodyPr/>
          <a:lstStyle/>
          <a:p>
            <a:endParaRPr lang="en-GB" dirty="0"/>
          </a:p>
        </p:txBody>
      </p:sp>
      <p:sp>
        <p:nvSpPr>
          <p:cNvPr id="4" name="TextBox 3">
            <a:extLst>
              <a:ext uri="{FF2B5EF4-FFF2-40B4-BE49-F238E27FC236}">
                <a16:creationId xmlns:a16="http://schemas.microsoft.com/office/drawing/2014/main" id="{8C199A43-7F46-F64C-AC55-57998049E2B4}"/>
              </a:ext>
            </a:extLst>
          </p:cNvPr>
          <p:cNvSpPr txBox="1"/>
          <p:nvPr/>
        </p:nvSpPr>
        <p:spPr>
          <a:xfrm>
            <a:off x="749808" y="3124200"/>
            <a:ext cx="2416624" cy="646331"/>
          </a:xfrm>
          <a:prstGeom prst="rect">
            <a:avLst/>
          </a:prstGeom>
          <a:noFill/>
        </p:spPr>
        <p:txBody>
          <a:bodyPr wrap="none" rtlCol="0">
            <a:spAutoFit/>
          </a:bodyPr>
          <a:lstStyle/>
          <a:p>
            <a:r>
              <a:rPr lang="en-GB" dirty="0">
                <a:hlinkClick r:id="rId2"/>
              </a:rPr>
              <a:t>Eugenics in the USA</a:t>
            </a:r>
            <a:endParaRPr lang="en-GB" dirty="0">
              <a:hlinkClick r:id="rId3"/>
            </a:endParaRPr>
          </a:p>
          <a:p>
            <a:r>
              <a:rPr lang="en-GB" dirty="0">
                <a:hlinkClick r:id="rId3"/>
              </a:rPr>
              <a:t>The Oregon Experience</a:t>
            </a:r>
            <a:endParaRPr lang="en-GB" dirty="0"/>
          </a:p>
        </p:txBody>
      </p:sp>
      <p:pic>
        <p:nvPicPr>
          <p:cNvPr id="5" name="Picture 4">
            <a:extLst>
              <a:ext uri="{FF2B5EF4-FFF2-40B4-BE49-F238E27FC236}">
                <a16:creationId xmlns:a16="http://schemas.microsoft.com/office/drawing/2014/main" id="{7B9E22B1-704A-D041-9732-AD6D113B7B62}"/>
              </a:ext>
            </a:extLst>
          </p:cNvPr>
          <p:cNvPicPr>
            <a:picLocks noChangeAspect="1"/>
          </p:cNvPicPr>
          <p:nvPr/>
        </p:nvPicPr>
        <p:blipFill>
          <a:blip r:embed="rId4">
            <a:extLst>
              <a:ext uri="{BEBA8EAE-BF5A-486C-A8C5-ECC9F3942E4B}">
                <a14:imgProps xmlns:a14="http://schemas.microsoft.com/office/drawing/2010/main">
                  <a14:imgLayer>
                    <a14:imgEffect>
                      <a14:brightnessContrast contrast="40000"/>
                    </a14:imgEffect>
                  </a14:imgLayer>
                </a14:imgProps>
              </a:ext>
            </a:extLst>
          </a:blip>
          <a:stretch>
            <a:fillRect/>
          </a:stretch>
        </p:blipFill>
        <p:spPr>
          <a:xfrm>
            <a:off x="3950654" y="2718707"/>
            <a:ext cx="5128891" cy="3145453"/>
          </a:xfrm>
          <a:prstGeom prst="rect">
            <a:avLst/>
          </a:prstGeom>
        </p:spPr>
      </p:pic>
      <p:sp>
        <p:nvSpPr>
          <p:cNvPr id="6" name="Rectangle 5">
            <a:extLst>
              <a:ext uri="{FF2B5EF4-FFF2-40B4-BE49-F238E27FC236}">
                <a16:creationId xmlns:a16="http://schemas.microsoft.com/office/drawing/2014/main" id="{0AAA0010-6C0E-7F47-A0F6-5F6A085602FA}"/>
              </a:ext>
            </a:extLst>
          </p:cNvPr>
          <p:cNvSpPr/>
          <p:nvPr/>
        </p:nvSpPr>
        <p:spPr>
          <a:xfrm>
            <a:off x="3886200" y="5864160"/>
            <a:ext cx="5257800" cy="1015663"/>
          </a:xfrm>
          <a:prstGeom prst="rect">
            <a:avLst/>
          </a:prstGeom>
        </p:spPr>
        <p:txBody>
          <a:bodyPr wrap="square">
            <a:spAutoFit/>
          </a:bodyPr>
          <a:lstStyle/>
          <a:p>
            <a:r>
              <a:rPr lang="en-GB" sz="1200" dirty="0">
                <a:solidFill>
                  <a:srgbClr val="555555"/>
                </a:solidFill>
                <a:latin typeface="open-sans"/>
              </a:rPr>
              <a:t>A display from the American Eugenics Society at a fair in Topeka, KS, in 1929. The sign on the top, for example, reads: “Every 15 seconds, $100 of your money goes for the care of persons with bad heredity, such as the insane, feeble-minded, criminals, and other defectives.”</a:t>
            </a:r>
          </a:p>
          <a:p>
            <a:pPr algn="r"/>
            <a:r>
              <a:rPr lang="en-GB" sz="1200" dirty="0">
                <a:solidFill>
                  <a:srgbClr val="555555"/>
                </a:solidFill>
                <a:latin typeface="open-sans"/>
              </a:rPr>
              <a:t>Photo American Philosophical Society</a:t>
            </a:r>
            <a:endParaRPr lang="en-GB" sz="1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was eugenics?</a:t>
            </a:r>
          </a:p>
        </p:txBody>
      </p:sp>
      <p:sp>
        <p:nvSpPr>
          <p:cNvPr id="3" name="Content Placeholder 2"/>
          <p:cNvSpPr>
            <a:spLocks noGrp="1"/>
          </p:cNvSpPr>
          <p:nvPr>
            <p:ph sz="half" idx="1"/>
          </p:nvPr>
        </p:nvSpPr>
        <p:spPr>
          <a:xfrm>
            <a:off x="76200" y="1723644"/>
            <a:ext cx="4419600" cy="4981956"/>
          </a:xfrm>
        </p:spPr>
        <p:txBody>
          <a:bodyPr>
            <a:normAutofit/>
          </a:bodyPr>
          <a:lstStyle/>
          <a:p>
            <a:r>
              <a:rPr lang="en-GB" dirty="0"/>
              <a:t>Term coined in 1883 by British scientist Francis </a:t>
            </a:r>
            <a:r>
              <a:rPr lang="en-GB" dirty="0" err="1"/>
              <a:t>Galton</a:t>
            </a:r>
            <a:r>
              <a:rPr lang="en-GB" dirty="0"/>
              <a:t> (1822-1911), cousin of Charles Darwin</a:t>
            </a:r>
          </a:p>
          <a:p>
            <a:r>
              <a:rPr lang="en-GB" dirty="0" err="1"/>
              <a:t>Galton</a:t>
            </a:r>
            <a:r>
              <a:rPr lang="en-GB" dirty="0"/>
              <a:t> builds on work of Darwin to extend interest in variation, the role of heredity, and the question of (un)natural selection when it came to man</a:t>
            </a:r>
          </a:p>
        </p:txBody>
      </p:sp>
      <p:pic>
        <p:nvPicPr>
          <p:cNvPr id="5" name="Content Placeholder 4" descr="Francis_Galton2.jpg"/>
          <p:cNvPicPr>
            <a:picLocks noGrp="1" noChangeAspect="1"/>
          </p:cNvPicPr>
          <p:nvPr>
            <p:ph sz="half" idx="2"/>
          </p:nvPr>
        </p:nvPicPr>
        <p:blipFill>
          <a:blip r:embed="rId2" cstate="print"/>
          <a:stretch>
            <a:fillRect/>
          </a:stretch>
        </p:blipFill>
        <p:spPr>
          <a:xfrm>
            <a:off x="4724400" y="1981200"/>
            <a:ext cx="2305622" cy="2305622"/>
          </a:xfrm>
        </p:spPr>
      </p:pic>
      <p:pic>
        <p:nvPicPr>
          <p:cNvPr id="6" name="Picture 5" descr="10901.jpg"/>
          <p:cNvPicPr>
            <a:picLocks noChangeAspect="1"/>
          </p:cNvPicPr>
          <p:nvPr/>
        </p:nvPicPr>
        <p:blipFill>
          <a:blip r:embed="rId3" cstate="print"/>
          <a:stretch>
            <a:fillRect/>
          </a:stretch>
        </p:blipFill>
        <p:spPr>
          <a:xfrm>
            <a:off x="4648200" y="4495800"/>
            <a:ext cx="4320540" cy="185166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Eugenics becomes a science and a movement</a:t>
            </a:r>
          </a:p>
        </p:txBody>
      </p:sp>
      <p:sp>
        <p:nvSpPr>
          <p:cNvPr id="3" name="Content Placeholder 2"/>
          <p:cNvSpPr>
            <a:spLocks noGrp="1"/>
          </p:cNvSpPr>
          <p:nvPr>
            <p:ph sz="half" idx="1"/>
          </p:nvPr>
        </p:nvSpPr>
        <p:spPr/>
        <p:txBody>
          <a:bodyPr>
            <a:normAutofit fontScale="85000" lnSpcReduction="20000"/>
          </a:bodyPr>
          <a:lstStyle/>
          <a:p>
            <a:r>
              <a:rPr lang="en-GB" dirty="0"/>
              <a:t>1904: setting up of the Eugenics Record Office (later the Eugenics Laboratory) at UCL</a:t>
            </a:r>
          </a:p>
          <a:p>
            <a:r>
              <a:rPr lang="en-GB" dirty="0"/>
              <a:t>1907: Eugenics Education Society founded (from 1926 The Eugenics Society)</a:t>
            </a:r>
          </a:p>
          <a:p>
            <a:r>
              <a:rPr lang="en-GB" dirty="0"/>
              <a:t>1908 first edition of the </a:t>
            </a:r>
            <a:r>
              <a:rPr lang="en-GB" i="1" dirty="0"/>
              <a:t>Eugenics Review</a:t>
            </a:r>
            <a:endParaRPr lang="en-GB" dirty="0"/>
          </a:p>
          <a:p>
            <a:r>
              <a:rPr lang="en-GB" dirty="0"/>
              <a:t>Eugenics Society never more than 1000 members (high proportion of professionals) but influence of idea extends much further</a:t>
            </a:r>
          </a:p>
        </p:txBody>
      </p:sp>
      <p:pic>
        <p:nvPicPr>
          <p:cNvPr id="5" name="Content Placeholder 4" descr="eugenicssoc.jpg"/>
          <p:cNvPicPr>
            <a:picLocks noGrp="1" noChangeAspect="1"/>
          </p:cNvPicPr>
          <p:nvPr>
            <p:ph sz="half" idx="2"/>
          </p:nvPr>
        </p:nvPicPr>
        <p:blipFill>
          <a:blip r:embed="rId2" cstate="print"/>
          <a:stretch>
            <a:fillRect/>
          </a:stretch>
        </p:blipFill>
        <p:spPr>
          <a:xfrm>
            <a:off x="4648200" y="1828800"/>
            <a:ext cx="4038600" cy="2891496"/>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Eugenics as a prime example of ‘doctoring the nation’</a:t>
            </a:r>
          </a:p>
        </p:txBody>
      </p:sp>
      <p:sp>
        <p:nvSpPr>
          <p:cNvPr id="3" name="Content Placeholder 2"/>
          <p:cNvSpPr>
            <a:spLocks noGrp="1"/>
          </p:cNvSpPr>
          <p:nvPr>
            <p:ph sz="half" idx="1"/>
          </p:nvPr>
        </p:nvSpPr>
        <p:spPr/>
        <p:txBody>
          <a:bodyPr>
            <a:normAutofit fontScale="92500" lnSpcReduction="10000"/>
          </a:bodyPr>
          <a:lstStyle/>
          <a:p>
            <a:r>
              <a:rPr lang="en-GB" dirty="0"/>
              <a:t>Interested in the variation of qualities (</a:t>
            </a:r>
            <a:r>
              <a:rPr lang="en-GB" dirty="0" err="1"/>
              <a:t>eg</a:t>
            </a:r>
            <a:r>
              <a:rPr lang="en-GB" dirty="0"/>
              <a:t> intelligence) across a population</a:t>
            </a:r>
          </a:p>
          <a:p>
            <a:r>
              <a:rPr lang="en-GB" dirty="0"/>
              <a:t>Draws attention to those at either extreme</a:t>
            </a:r>
          </a:p>
          <a:p>
            <a:r>
              <a:rPr lang="en-GB" dirty="0"/>
              <a:t>Theory of heredity offers clue to how society might adjust the mean to minimise social problems and maximise ability of population </a:t>
            </a:r>
          </a:p>
        </p:txBody>
      </p:sp>
      <p:pic>
        <p:nvPicPr>
          <p:cNvPr id="5" name="Content Placeholder 4" descr="20070816175129!Galton_class_eugenics.jpg"/>
          <p:cNvPicPr>
            <a:picLocks noGrp="1" noChangeAspect="1"/>
          </p:cNvPicPr>
          <p:nvPr>
            <p:ph sz="half" idx="2"/>
          </p:nvPr>
        </p:nvPicPr>
        <p:blipFill>
          <a:blip r:embed="rId2" cstate="print"/>
          <a:stretch>
            <a:fillRect/>
          </a:stretch>
        </p:blipFill>
        <p:spPr>
          <a:xfrm>
            <a:off x="4648200" y="2183610"/>
            <a:ext cx="4038600" cy="3803643"/>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Positive eugenics</a:t>
            </a:r>
          </a:p>
        </p:txBody>
      </p:sp>
      <p:sp>
        <p:nvSpPr>
          <p:cNvPr id="3" name="Content Placeholder 2"/>
          <p:cNvSpPr>
            <a:spLocks noGrp="1"/>
          </p:cNvSpPr>
          <p:nvPr>
            <p:ph sz="half" idx="1"/>
          </p:nvPr>
        </p:nvSpPr>
        <p:spPr>
          <a:xfrm>
            <a:off x="152400" y="1600200"/>
            <a:ext cx="4267200" cy="5105400"/>
          </a:xfrm>
        </p:spPr>
        <p:txBody>
          <a:bodyPr>
            <a:normAutofit fontScale="92500" lnSpcReduction="20000"/>
          </a:bodyPr>
          <a:lstStyle/>
          <a:p>
            <a:r>
              <a:rPr lang="en-GB" dirty="0"/>
              <a:t>Encouragement of the fit to breed: education and propaganda</a:t>
            </a:r>
          </a:p>
          <a:p>
            <a:r>
              <a:rPr lang="en-GB" dirty="0"/>
              <a:t>Leads to consideration of incentives</a:t>
            </a:r>
          </a:p>
          <a:p>
            <a:r>
              <a:rPr lang="en-GB" dirty="0"/>
              <a:t>Consideration of marriage advice and certificates of fitness</a:t>
            </a:r>
          </a:p>
          <a:p>
            <a:r>
              <a:rPr lang="en-GB" dirty="0"/>
              <a:t>Encourages use of mental testing to create a ladder of opportunity in education</a:t>
            </a:r>
          </a:p>
          <a:p>
            <a:r>
              <a:rPr lang="en-GB" dirty="0"/>
              <a:t>Often </a:t>
            </a:r>
            <a:r>
              <a:rPr lang="en-GB" dirty="0" err="1"/>
              <a:t>meritocratic</a:t>
            </a:r>
            <a:endParaRPr lang="en-GB" dirty="0"/>
          </a:p>
          <a:p>
            <a:pPr>
              <a:buNone/>
            </a:pPr>
            <a:r>
              <a:rPr lang="en-GB" dirty="0"/>
              <a:t> </a:t>
            </a:r>
          </a:p>
        </p:txBody>
      </p:sp>
      <p:pic>
        <p:nvPicPr>
          <p:cNvPr id="5" name="Content Placeholder 4" descr="eugenic-marriage.jpg"/>
          <p:cNvPicPr>
            <a:picLocks noGrp="1" noChangeAspect="1"/>
          </p:cNvPicPr>
          <p:nvPr>
            <p:ph sz="half" idx="2"/>
          </p:nvPr>
        </p:nvPicPr>
        <p:blipFill>
          <a:blip r:embed="rId2" cstate="print"/>
          <a:stretch>
            <a:fillRect/>
          </a:stretch>
        </p:blipFill>
        <p:spPr>
          <a:xfrm>
            <a:off x="4648200" y="2770853"/>
            <a:ext cx="4038600" cy="2629156"/>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Negative eugenics</a:t>
            </a:r>
          </a:p>
        </p:txBody>
      </p:sp>
      <p:sp>
        <p:nvSpPr>
          <p:cNvPr id="3" name="Content Placeholder 2"/>
          <p:cNvSpPr>
            <a:spLocks noGrp="1"/>
          </p:cNvSpPr>
          <p:nvPr>
            <p:ph sz="half" idx="1"/>
          </p:nvPr>
        </p:nvSpPr>
        <p:spPr>
          <a:xfrm>
            <a:off x="152400" y="1676400"/>
            <a:ext cx="4343400" cy="4724400"/>
          </a:xfrm>
        </p:spPr>
        <p:txBody>
          <a:bodyPr>
            <a:normAutofit lnSpcReduction="10000"/>
          </a:bodyPr>
          <a:lstStyle/>
          <a:p>
            <a:r>
              <a:rPr lang="en-GB" dirty="0"/>
              <a:t>Birth control</a:t>
            </a:r>
          </a:p>
          <a:p>
            <a:r>
              <a:rPr lang="en-GB" dirty="0"/>
              <a:t>Immigration control</a:t>
            </a:r>
          </a:p>
          <a:p>
            <a:r>
              <a:rPr lang="en-GB" dirty="0"/>
              <a:t>Sterilisation</a:t>
            </a:r>
          </a:p>
          <a:p>
            <a:r>
              <a:rPr lang="en-GB" dirty="0"/>
              <a:t>Segregation</a:t>
            </a:r>
          </a:p>
          <a:p>
            <a:r>
              <a:rPr lang="en-GB" dirty="0"/>
              <a:t>‘Euthanasia’</a:t>
            </a:r>
          </a:p>
          <a:p>
            <a:r>
              <a:rPr lang="en-GB" dirty="0"/>
              <a:t>Particular focus on ‘mental defectives’, ‘feeble-minded’, mentally ill, physically handicapped –but also alcoholism, criminality</a:t>
            </a:r>
            <a:r>
              <a:rPr lang="is-IS" dirty="0"/>
              <a:t>…</a:t>
            </a:r>
            <a:endParaRPr lang="en-GB" dirty="0"/>
          </a:p>
        </p:txBody>
      </p:sp>
      <p:pic>
        <p:nvPicPr>
          <p:cNvPr id="7" name="Content Placeholder 6" descr="Eugenics, feeble-mindedness.jpg"/>
          <p:cNvPicPr>
            <a:picLocks noGrp="1" noChangeAspect="1"/>
          </p:cNvPicPr>
          <p:nvPr>
            <p:ph sz="half" idx="2"/>
          </p:nvPr>
        </p:nvPicPr>
        <p:blipFill>
          <a:blip r:embed="rId2" cstate="print"/>
          <a:stretch>
            <a:fillRect/>
          </a:stretch>
        </p:blipFill>
        <p:spPr>
          <a:xfrm>
            <a:off x="4495800" y="1828800"/>
            <a:ext cx="3810000" cy="2540000"/>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2. Demonstrate that this went beyond Nazi Germany</a:t>
            </a:r>
          </a:p>
        </p:txBody>
      </p:sp>
      <p:sp>
        <p:nvSpPr>
          <p:cNvPr id="3" name="Text Placeholder 2"/>
          <p:cNvSpPr>
            <a:spLocks noGrp="1"/>
          </p:cNvSpPr>
          <p:nvPr>
            <p:ph type="body" idx="1"/>
          </p:nvPr>
        </p:nvSpPr>
        <p:spPr/>
        <p:txBody>
          <a:bodyPr/>
          <a:lstStyle/>
          <a:p>
            <a:endParaRPr lang="en-GB"/>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Module</Template>
  <TotalTime>4179</TotalTime>
  <Words>1512</Words>
  <Application>Microsoft Macintosh PowerPoint</Application>
  <PresentationFormat>On-screen Show (4:3)</PresentationFormat>
  <Paragraphs>112</Paragraphs>
  <Slides>23</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23</vt:i4>
      </vt:variant>
    </vt:vector>
  </HeadingPairs>
  <TitlesOfParts>
    <vt:vector size="31" baseType="lpstr">
      <vt:lpstr>Arial</vt:lpstr>
      <vt:lpstr>Calibri</vt:lpstr>
      <vt:lpstr>Corbel</vt:lpstr>
      <vt:lpstr>open-sans</vt:lpstr>
      <vt:lpstr>Wingdings</vt:lpstr>
      <vt:lpstr>Wingdings 2</vt:lpstr>
      <vt:lpstr>Wingdings 3</vt:lpstr>
      <vt:lpstr>Module</vt:lpstr>
      <vt:lpstr>Doctoring the Nation: The Rise of Eugenics</vt:lpstr>
      <vt:lpstr>Aims/Structure of Lecture</vt:lpstr>
      <vt:lpstr>1. Eugenics as a way of ‘doctoring the nation’</vt:lpstr>
      <vt:lpstr>What was eugenics?</vt:lpstr>
      <vt:lpstr>Eugenics becomes a science and a movement</vt:lpstr>
      <vt:lpstr>Eugenics as a prime example of ‘doctoring the nation’</vt:lpstr>
      <vt:lpstr>Positive eugenics</vt:lpstr>
      <vt:lpstr>Negative eugenics</vt:lpstr>
      <vt:lpstr>2. Demonstrate that this went beyond Nazi Germany</vt:lpstr>
      <vt:lpstr>Compatibility with liberal regimes</vt:lpstr>
      <vt:lpstr>Compatibility with social democracy</vt:lpstr>
      <vt:lpstr>Becomes an international movement</vt:lpstr>
      <vt:lpstr>3. Reasons for the rise of this mode of ‘doctoring the nation’</vt:lpstr>
      <vt:lpstr>Science and pseudo-science</vt:lpstr>
      <vt:lpstr>The demographic transition</vt:lpstr>
      <vt:lpstr>Nation building era</vt:lpstr>
      <vt:lpstr>New ways of seeing /ranking population</vt:lpstr>
      <vt:lpstr>New ways of seeing and ranking population</vt:lpstr>
      <vt:lpstr>The challenges of a welfare state</vt:lpstr>
      <vt:lpstr>4. Nazi Germany: an exceptional case?</vt:lpstr>
      <vt:lpstr>Why Nazi Germany stands out</vt:lpstr>
      <vt:lpstr>Yet German eugenics has roots before Nazi era</vt:lpstr>
      <vt:lpstr>Concluding thoughts</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Doctoring the Nation: The Rise of Eugenics</dc:title>
  <dc:creator>Roberta</dc:creator>
  <cp:lastModifiedBy>Bivins, Roberta</cp:lastModifiedBy>
  <cp:revision>63</cp:revision>
  <dcterms:created xsi:type="dcterms:W3CDTF">2006-08-16T00:00:00Z</dcterms:created>
  <dcterms:modified xsi:type="dcterms:W3CDTF">2023-01-09T13:54:24Z</dcterms:modified>
</cp:coreProperties>
</file>