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66" r:id="rId4"/>
    <p:sldId id="267" r:id="rId5"/>
    <p:sldId id="259" r:id="rId6"/>
    <p:sldId id="260" r:id="rId7"/>
    <p:sldId id="261" r:id="rId8"/>
    <p:sldId id="262" r:id="rId9"/>
    <p:sldId id="264" r:id="rId10"/>
    <p:sldId id="268" r:id="rId11"/>
    <p:sldId id="279" r:id="rId12"/>
    <p:sldId id="269" r:id="rId13"/>
    <p:sldId id="270" r:id="rId14"/>
    <p:sldId id="271" r:id="rId15"/>
    <p:sldId id="272" r:id="rId16"/>
    <p:sldId id="273" r:id="rId17"/>
    <p:sldId id="280" r:id="rId18"/>
    <p:sldId id="275" r:id="rId19"/>
    <p:sldId id="276" r:id="rId20"/>
    <p:sldId id="277" r:id="rId21"/>
    <p:sldId id="274" r:id="rId22"/>
    <p:sldId id="278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81" d="100"/>
          <a:sy n="81" d="100"/>
        </p:scale>
        <p:origin x="-2440" y="-5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A1BBA-7A9A-E949-A53B-F39BB3D45759}" type="datetimeFigureOut">
              <a:rPr lang="en-US" smtClean="0"/>
              <a:t>11/10/21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6D5CE-E8FD-044B-8C66-351B4DF4E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761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A1BBA-7A9A-E949-A53B-F39BB3D45759}" type="datetimeFigureOut">
              <a:rPr lang="en-US" smtClean="0"/>
              <a:t>11/10/21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6D5CE-E8FD-044B-8C66-351B4DF4E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066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A1BBA-7A9A-E949-A53B-F39BB3D45759}" type="datetimeFigureOut">
              <a:rPr lang="en-US" smtClean="0"/>
              <a:t>11/10/21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6D5CE-E8FD-044B-8C66-351B4DF4E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90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A1BBA-7A9A-E949-A53B-F39BB3D45759}" type="datetimeFigureOut">
              <a:rPr lang="en-US" smtClean="0"/>
              <a:t>11/10/21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6D5CE-E8FD-044B-8C66-351B4DF4E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571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A1BBA-7A9A-E949-A53B-F39BB3D45759}" type="datetimeFigureOut">
              <a:rPr lang="en-US" smtClean="0"/>
              <a:t>11/10/21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6D5CE-E8FD-044B-8C66-351B4DF4E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039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A1BBA-7A9A-E949-A53B-F39BB3D45759}" type="datetimeFigureOut">
              <a:rPr lang="en-US" smtClean="0"/>
              <a:t>11/10/21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6D5CE-E8FD-044B-8C66-351B4DF4E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384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A1BBA-7A9A-E949-A53B-F39BB3D45759}" type="datetimeFigureOut">
              <a:rPr lang="en-US" smtClean="0"/>
              <a:t>11/10/21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6D5CE-E8FD-044B-8C66-351B4DF4E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372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A1BBA-7A9A-E949-A53B-F39BB3D45759}" type="datetimeFigureOut">
              <a:rPr lang="en-US" smtClean="0"/>
              <a:t>11/10/21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6D5CE-E8FD-044B-8C66-351B4DF4E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846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A1BBA-7A9A-E949-A53B-F39BB3D45759}" type="datetimeFigureOut">
              <a:rPr lang="en-US" smtClean="0"/>
              <a:t>11/10/21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6D5CE-E8FD-044B-8C66-351B4DF4E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15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A1BBA-7A9A-E949-A53B-F39BB3D45759}" type="datetimeFigureOut">
              <a:rPr lang="en-US" smtClean="0"/>
              <a:t>11/10/21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6D5CE-E8FD-044B-8C66-351B4DF4E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816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A1BBA-7A9A-E949-A53B-F39BB3D45759}" type="datetimeFigureOut">
              <a:rPr lang="en-US" smtClean="0"/>
              <a:t>11/10/21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6D5CE-E8FD-044B-8C66-351B4DF4E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373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EA1BBA-7A9A-E949-A53B-F39BB3D45759}" type="datetimeFigureOut">
              <a:rPr lang="en-US" smtClean="0"/>
              <a:t>11/10/21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86D5CE-E8FD-044B-8C66-351B4DF4E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542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jpg"/><Relationship Id="rId3" Type="http://schemas.openxmlformats.org/officeDocument/2006/relationships/image" Target="../media/image20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jpg"/><Relationship Id="rId3" Type="http://schemas.openxmlformats.org/officeDocument/2006/relationships/image" Target="../media/image23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jpg"/><Relationship Id="rId5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Relationship Id="rId3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Early Modern Body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Dr</a:t>
            </a:r>
            <a:r>
              <a:rPr lang="en-US" dirty="0" smtClean="0"/>
              <a:t> Sophie 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0133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0500045-Galen_s_spirit_system-SPL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465" y="696571"/>
            <a:ext cx="3065379" cy="52919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33181" y="1166969"/>
            <a:ext cx="53108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Spiritus</a:t>
            </a:r>
            <a:r>
              <a:rPr lang="en-US" b="1" dirty="0" smtClean="0"/>
              <a:t>: </a:t>
            </a:r>
            <a:r>
              <a:rPr lang="en-US" dirty="0"/>
              <a:t>a subtle </a:t>
            </a:r>
            <a:r>
              <a:rPr lang="en-US" dirty="0" err="1"/>
              <a:t>vapour</a:t>
            </a:r>
            <a:r>
              <a:rPr lang="en-US" dirty="0"/>
              <a:t> produced in the blood and disseminated throughout the body by the arteries and nerves. It was considered to be the central source of activity in the living </a:t>
            </a:r>
            <a:r>
              <a:rPr lang="en-US" dirty="0" smtClean="0"/>
              <a:t>body.</a:t>
            </a:r>
            <a:endParaRPr lang="en-US" b="1" dirty="0" smtClean="0"/>
          </a:p>
          <a:p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037769" y="2930421"/>
            <a:ext cx="510623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Three forms: </a:t>
            </a:r>
          </a:p>
          <a:p>
            <a:r>
              <a:rPr lang="en-GB" b="1" dirty="0" smtClean="0"/>
              <a:t>1. natural spirit:</a:t>
            </a:r>
            <a:r>
              <a:rPr lang="en-GB" dirty="0" smtClean="0"/>
              <a:t> </a:t>
            </a:r>
            <a:r>
              <a:rPr lang="en-GB" dirty="0"/>
              <a:t>resided in the liver, the </a:t>
            </a:r>
            <a:r>
              <a:rPr lang="en-GB" dirty="0" err="1"/>
              <a:t>center</a:t>
            </a:r>
            <a:r>
              <a:rPr lang="en-GB" dirty="0"/>
              <a:t> of </a:t>
            </a:r>
            <a:endParaRPr lang="en-GB" dirty="0" smtClean="0"/>
          </a:p>
          <a:p>
            <a:r>
              <a:rPr lang="en-GB" dirty="0" smtClean="0"/>
              <a:t>nutrition </a:t>
            </a:r>
            <a:r>
              <a:rPr lang="en-GB" dirty="0"/>
              <a:t>and </a:t>
            </a:r>
            <a:r>
              <a:rPr lang="en-GB" dirty="0" smtClean="0"/>
              <a:t>metabolism</a:t>
            </a:r>
            <a:endParaRPr lang="en-GB" dirty="0"/>
          </a:p>
          <a:p>
            <a:r>
              <a:rPr lang="en-GB" b="1" dirty="0" smtClean="0"/>
              <a:t>2. vital </a:t>
            </a:r>
            <a:r>
              <a:rPr lang="en-GB" b="1" dirty="0"/>
              <a:t>spirit</a:t>
            </a:r>
            <a:r>
              <a:rPr lang="en-GB" dirty="0"/>
              <a:t> was located in the </a:t>
            </a:r>
            <a:r>
              <a:rPr lang="en-GB" dirty="0" smtClean="0"/>
              <a:t>heart, the </a:t>
            </a:r>
            <a:r>
              <a:rPr lang="en-GB" dirty="0" err="1"/>
              <a:t>center</a:t>
            </a:r>
            <a:r>
              <a:rPr lang="en-GB" dirty="0"/>
              <a:t> of </a:t>
            </a:r>
            <a:endParaRPr lang="en-GB" dirty="0" smtClean="0"/>
          </a:p>
          <a:p>
            <a:r>
              <a:rPr lang="en-GB" dirty="0" smtClean="0"/>
              <a:t>blood </a:t>
            </a:r>
            <a:r>
              <a:rPr lang="en-GB" dirty="0"/>
              <a:t>flow regulation and body temperature, </a:t>
            </a:r>
            <a:endParaRPr lang="en-GB" dirty="0" smtClean="0"/>
          </a:p>
          <a:p>
            <a:r>
              <a:rPr lang="en-GB" b="1" dirty="0" smtClean="0"/>
              <a:t>3. animal </a:t>
            </a:r>
            <a:r>
              <a:rPr lang="en-GB" b="1" dirty="0"/>
              <a:t>spirit</a:t>
            </a:r>
            <a:r>
              <a:rPr lang="en-GB" dirty="0"/>
              <a:t> was </a:t>
            </a:r>
            <a:r>
              <a:rPr lang="en-GB" b="1" dirty="0"/>
              <a:t>animal spirit</a:t>
            </a:r>
            <a:r>
              <a:rPr lang="en-GB" dirty="0"/>
              <a:t> was created in the </a:t>
            </a:r>
            <a:endParaRPr lang="en-GB" dirty="0" smtClean="0"/>
          </a:p>
          <a:p>
            <a:r>
              <a:rPr lang="en-GB" dirty="0" smtClean="0"/>
              <a:t>brain</a:t>
            </a:r>
            <a:r>
              <a:rPr lang="en-GB" dirty="0"/>
              <a:t>, the </a:t>
            </a:r>
            <a:r>
              <a:rPr lang="en-GB" dirty="0" err="1"/>
              <a:t>center</a:t>
            </a:r>
            <a:r>
              <a:rPr lang="en-GB" dirty="0"/>
              <a:t> of sensory perceptions and </a:t>
            </a:r>
            <a:endParaRPr lang="en-GB" dirty="0" smtClean="0"/>
          </a:p>
          <a:p>
            <a:r>
              <a:rPr lang="en-GB" dirty="0" smtClean="0"/>
              <a:t>movement</a:t>
            </a:r>
            <a:r>
              <a:rPr lang="en-GB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0533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27107" y="831035"/>
            <a:ext cx="8168065" cy="5447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“The soul … being united to bodily substance … </a:t>
            </a:r>
            <a:r>
              <a:rPr lang="en-GB" sz="2400" dirty="0" err="1" smtClean="0"/>
              <a:t>useth</a:t>
            </a:r>
            <a:r>
              <a:rPr lang="en-GB" sz="2400" dirty="0" smtClean="0"/>
              <a:t> the </a:t>
            </a:r>
            <a:r>
              <a:rPr lang="en-GB" sz="2400" dirty="0" err="1" smtClean="0"/>
              <a:t>spirite</a:t>
            </a:r>
            <a:r>
              <a:rPr lang="en-GB" sz="2400" dirty="0" smtClean="0"/>
              <a:t>: which is the most </a:t>
            </a:r>
            <a:r>
              <a:rPr lang="en-GB" sz="2400" dirty="0" err="1" smtClean="0"/>
              <a:t>universall</a:t>
            </a:r>
            <a:r>
              <a:rPr lang="en-GB" sz="2400" dirty="0" smtClean="0"/>
              <a:t> </a:t>
            </a:r>
            <a:r>
              <a:rPr lang="en-GB" sz="2400" dirty="0" err="1" smtClean="0"/>
              <a:t>instrumente</a:t>
            </a:r>
            <a:r>
              <a:rPr lang="en-GB" sz="2400" dirty="0" smtClean="0"/>
              <a:t> of the soul … the soul </a:t>
            </a:r>
            <a:r>
              <a:rPr lang="en-GB" sz="2400" dirty="0" err="1" smtClean="0"/>
              <a:t>directeth</a:t>
            </a:r>
            <a:r>
              <a:rPr lang="en-GB" sz="2400" dirty="0" smtClean="0"/>
              <a:t> it, and </a:t>
            </a:r>
            <a:r>
              <a:rPr lang="en-GB" sz="2400" dirty="0" err="1" smtClean="0"/>
              <a:t>guideth</a:t>
            </a:r>
            <a:r>
              <a:rPr lang="en-GB" sz="2400" dirty="0" smtClean="0"/>
              <a:t> it  </a:t>
            </a:r>
            <a:r>
              <a:rPr lang="en-US" sz="2400" dirty="0" err="1" smtClean="0"/>
              <a:t>vnto</a:t>
            </a:r>
            <a:r>
              <a:rPr lang="en-US" sz="2400" dirty="0" smtClean="0"/>
              <a:t> </a:t>
            </a:r>
            <a:r>
              <a:rPr lang="en-US" sz="2400" dirty="0"/>
              <a:t>more particular instruments, for more </a:t>
            </a:r>
            <a:r>
              <a:rPr lang="en-US" sz="2400" dirty="0" err="1"/>
              <a:t>speciall</a:t>
            </a:r>
            <a:r>
              <a:rPr lang="en-US" sz="2400" dirty="0"/>
              <a:t> and </a:t>
            </a:r>
            <a:r>
              <a:rPr lang="en-US" sz="2400" dirty="0" err="1"/>
              <a:t>priuate</a:t>
            </a:r>
            <a:r>
              <a:rPr lang="en-US" sz="2400" dirty="0"/>
              <a:t> </a:t>
            </a:r>
            <a:r>
              <a:rPr lang="en-US" sz="2400" dirty="0" err="1"/>
              <a:t>vses</a:t>
            </a:r>
            <a:r>
              <a:rPr lang="en-US" sz="2400" dirty="0"/>
              <a:t>, as to the eye, to see with; to the </a:t>
            </a:r>
            <a:r>
              <a:rPr lang="en-US" sz="2400" dirty="0" err="1"/>
              <a:t>eare</a:t>
            </a:r>
            <a:r>
              <a:rPr lang="en-US" sz="2400" dirty="0"/>
              <a:t> to </a:t>
            </a:r>
            <a:r>
              <a:rPr lang="en-US" sz="2400" dirty="0" err="1"/>
              <a:t>heare</a:t>
            </a:r>
            <a:r>
              <a:rPr lang="en-US" sz="2400" dirty="0"/>
              <a:t>; to the nose to smell; to the </a:t>
            </a:r>
            <a:r>
              <a:rPr lang="en-US" sz="2400" dirty="0" err="1"/>
              <a:t>bowells</a:t>
            </a:r>
            <a:r>
              <a:rPr lang="en-US" sz="2400" dirty="0"/>
              <a:t>, </a:t>
            </a:r>
            <a:r>
              <a:rPr lang="en-US" sz="2400" dirty="0" err="1"/>
              <a:t>stomack</a:t>
            </a:r>
            <a:r>
              <a:rPr lang="en-US" sz="2400" dirty="0"/>
              <a:t>, and </a:t>
            </a:r>
            <a:r>
              <a:rPr lang="en-US" sz="2400" dirty="0" err="1"/>
              <a:t>liuer</a:t>
            </a:r>
            <a:r>
              <a:rPr lang="en-US" sz="2400" dirty="0"/>
              <a:t>, to </a:t>
            </a:r>
            <a:r>
              <a:rPr lang="en-US" sz="2400" dirty="0" smtClean="0"/>
              <a:t>nourish</a:t>
            </a:r>
            <a:r>
              <a:rPr lang="en-US" sz="2400" dirty="0"/>
              <a:t>, to the heart, to </a:t>
            </a:r>
            <a:r>
              <a:rPr lang="en-US" sz="2400" dirty="0" err="1"/>
              <a:t>maintaine</a:t>
            </a:r>
            <a:r>
              <a:rPr lang="en-US" sz="2400" dirty="0"/>
              <a:t> life: and to other </a:t>
            </a:r>
            <a:r>
              <a:rPr lang="en-US" sz="2400" dirty="0" err="1"/>
              <a:t>partes</a:t>
            </a:r>
            <a:r>
              <a:rPr lang="en-US" sz="2400" dirty="0"/>
              <a:t>, to the end of propagation: this is all </a:t>
            </a:r>
            <a:r>
              <a:rPr lang="en-US" sz="2400" dirty="0" smtClean="0"/>
              <a:t>performed </a:t>
            </a:r>
            <a:r>
              <a:rPr lang="en-US" sz="2400" dirty="0"/>
              <a:t>by the </a:t>
            </a:r>
            <a:r>
              <a:rPr lang="en-US" sz="2400" dirty="0" err="1"/>
              <a:t>selfe</a:t>
            </a:r>
            <a:r>
              <a:rPr lang="en-US" sz="2400" dirty="0"/>
              <a:t> same, one, and single </a:t>
            </a:r>
            <a:r>
              <a:rPr lang="en-US" sz="2400" dirty="0" err="1"/>
              <a:t>spirite</a:t>
            </a:r>
            <a:r>
              <a:rPr lang="en-US" sz="2400" dirty="0"/>
              <a:t>. …</a:t>
            </a:r>
            <a:endParaRPr lang="en-GB" sz="2400" dirty="0"/>
          </a:p>
          <a:p>
            <a:r>
              <a:rPr lang="en-US" sz="2400" dirty="0" smtClean="0"/>
              <a:t>I </a:t>
            </a:r>
            <a:r>
              <a:rPr lang="en-US" sz="2400" dirty="0"/>
              <a:t>know commonly there are </a:t>
            </a:r>
            <a:r>
              <a:rPr lang="en-US" sz="2400" dirty="0" err="1"/>
              <a:t>accompted</a:t>
            </a:r>
            <a:r>
              <a:rPr lang="en-US" sz="2400" dirty="0"/>
              <a:t> three spirits: </a:t>
            </a:r>
            <a:r>
              <a:rPr lang="en-US" sz="2400" dirty="0" err="1"/>
              <a:t>animall</a:t>
            </a:r>
            <a:r>
              <a:rPr lang="en-US" sz="2400" dirty="0"/>
              <a:t>, </a:t>
            </a:r>
            <a:r>
              <a:rPr lang="en-US" sz="2400" dirty="0" err="1"/>
              <a:t>vitall</a:t>
            </a:r>
            <a:r>
              <a:rPr lang="en-US" sz="2400" dirty="0"/>
              <a:t>, and </a:t>
            </a:r>
            <a:r>
              <a:rPr lang="en-US" sz="2400" dirty="0" err="1" smtClean="0"/>
              <a:t>naturall</a:t>
            </a:r>
            <a:r>
              <a:rPr lang="en-US" sz="2400" dirty="0" smtClean="0"/>
              <a:t>”</a:t>
            </a:r>
          </a:p>
          <a:p>
            <a:endParaRPr lang="en-US" dirty="0"/>
          </a:p>
          <a:p>
            <a:endParaRPr lang="en-GB" dirty="0"/>
          </a:p>
          <a:p>
            <a:r>
              <a:rPr lang="en-GB" dirty="0" err="1" smtClean="0"/>
              <a:t>Timothie</a:t>
            </a:r>
            <a:r>
              <a:rPr lang="en-GB" dirty="0" smtClean="0"/>
              <a:t> Bright, </a:t>
            </a:r>
            <a:r>
              <a:rPr lang="en-GB" i="1" dirty="0" smtClean="0"/>
              <a:t>A Treatise of Melancholy … with the </a:t>
            </a:r>
            <a:r>
              <a:rPr lang="en-GB" i="1" dirty="0" err="1" smtClean="0"/>
              <a:t>Physicke</a:t>
            </a:r>
            <a:r>
              <a:rPr lang="en-GB" i="1" dirty="0" smtClean="0"/>
              <a:t> Cure</a:t>
            </a:r>
            <a:r>
              <a:rPr lang="en-GB" dirty="0" smtClean="0"/>
              <a:t> (1586), 46-7.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5375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900" y="0"/>
            <a:ext cx="820349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9497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7107" y="831035"/>
            <a:ext cx="8168065" cy="6155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Dr</a:t>
            </a:r>
            <a:r>
              <a:rPr lang="en-US" sz="2800" dirty="0" smtClean="0"/>
              <a:t> Willis provides a commentary on how ‘Devout Affections’ influenced the physical qualities of the body…</a:t>
            </a:r>
          </a:p>
          <a:p>
            <a:endParaRPr lang="en-US" sz="2800" dirty="0" smtClean="0"/>
          </a:p>
          <a:p>
            <a:r>
              <a:rPr lang="en-US" sz="2800" dirty="0" smtClean="0"/>
              <a:t>“The </a:t>
            </a:r>
            <a:r>
              <a:rPr lang="en-GB" sz="2800" dirty="0" smtClean="0"/>
              <a:t>Soul </a:t>
            </a:r>
            <a:r>
              <a:rPr lang="en-GB" sz="2800" dirty="0"/>
              <a:t>orders the Spirits inhabiting the Brain into sacred Conceptions and Notions; by the Influence of the same Spirits, the </a:t>
            </a:r>
            <a:r>
              <a:rPr lang="en-GB" sz="2800" dirty="0" err="1"/>
              <a:t>Bosomes</a:t>
            </a:r>
            <a:r>
              <a:rPr lang="en-GB" sz="2800" dirty="0"/>
              <a:t> of the Heart are also so affected that they cause the Blood to Centre, and to be more fully drawn into them … [which] produces in the Heart and Blood variety of </a:t>
            </a:r>
            <a:r>
              <a:rPr lang="en-GB" sz="2800" dirty="0" smtClean="0"/>
              <a:t>Motions”.</a:t>
            </a:r>
          </a:p>
          <a:p>
            <a:endParaRPr lang="en-GB" sz="2400" dirty="0"/>
          </a:p>
          <a:p>
            <a:r>
              <a:rPr lang="en-GB" dirty="0" smtClean="0"/>
              <a:t>Thomas Willis, </a:t>
            </a:r>
            <a:r>
              <a:rPr lang="en-GB" i="1" dirty="0" smtClean="0"/>
              <a:t>Dr Willis’s Practice of </a:t>
            </a:r>
            <a:r>
              <a:rPr lang="en-GB" i="1" dirty="0" err="1" smtClean="0"/>
              <a:t>Physick</a:t>
            </a:r>
            <a:r>
              <a:rPr lang="en-GB" dirty="0" smtClean="0"/>
              <a:t> (London, 1681), see pages 41-7.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76125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vackMariazell.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" y="22"/>
            <a:ext cx="6551977" cy="5024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6287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ndreas_vesalius_portrai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36" y="0"/>
            <a:ext cx="493370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41836" y="1489591"/>
            <a:ext cx="320216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Andreas Vesalius</a:t>
            </a:r>
          </a:p>
          <a:p>
            <a:r>
              <a:rPr lang="en-US" dirty="0" smtClean="0"/>
              <a:t>(b.1514 – d.1564)</a:t>
            </a:r>
          </a:p>
          <a:p>
            <a:endParaRPr lang="en-US" dirty="0"/>
          </a:p>
          <a:p>
            <a:r>
              <a:rPr lang="en-US" dirty="0" smtClean="0"/>
              <a:t>Flemish anatomist, physician, and author of one of the most influential book on human anatomy: </a:t>
            </a:r>
            <a:r>
              <a:rPr lang="en-US" i="1" dirty="0" smtClean="0"/>
              <a:t>De </a:t>
            </a:r>
            <a:r>
              <a:rPr lang="en-US" i="1" dirty="0" err="1" smtClean="0"/>
              <a:t>humani</a:t>
            </a:r>
            <a:r>
              <a:rPr lang="en-US" i="1" dirty="0" smtClean="0"/>
              <a:t> </a:t>
            </a:r>
            <a:r>
              <a:rPr lang="en-US" i="1" dirty="0" err="1" smtClean="0"/>
              <a:t>corporis</a:t>
            </a:r>
            <a:r>
              <a:rPr lang="en-US" i="1" dirty="0" smtClean="0"/>
              <a:t> </a:t>
            </a:r>
            <a:r>
              <a:rPr lang="en-US" i="1" dirty="0" err="1" smtClean="0"/>
              <a:t>fabrica</a:t>
            </a:r>
            <a:r>
              <a:rPr lang="en-US" i="1" dirty="0" smtClean="0"/>
              <a:t> </a:t>
            </a:r>
            <a:r>
              <a:rPr lang="en-US" dirty="0" smtClean="0"/>
              <a:t>[on the fabric of the human body]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6489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2_38.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865" y="218460"/>
            <a:ext cx="3810000" cy="58039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455829" y="3575019"/>
            <a:ext cx="2441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n-US" dirty="0"/>
              <a:t>A</a:t>
            </a:r>
            <a:r>
              <a:rPr lang="en-US" dirty="0" smtClean="0"/>
              <a:t> ‘traditional </a:t>
            </a:r>
            <a:r>
              <a:rPr lang="en-US" dirty="0" err="1" smtClean="0"/>
              <a:t>disssetion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61833" y="6366043"/>
            <a:ext cx="27481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Joannes</a:t>
            </a:r>
            <a:r>
              <a:rPr lang="en-US" dirty="0"/>
              <a:t> von  </a:t>
            </a:r>
            <a:r>
              <a:rPr lang="en-US" dirty="0" err="1"/>
              <a:t>Ketham</a:t>
            </a:r>
            <a:r>
              <a:rPr lang="en-US" dirty="0"/>
              <a:t>, 1493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2059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300" y="0"/>
            <a:ext cx="4489283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2219" y="1458230"/>
            <a:ext cx="3331342" cy="3700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6098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esalius_Pg_47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53220" y="0"/>
            <a:ext cx="5140287" cy="6858000"/>
          </a:xfrm>
          <a:prstGeom prst="rect">
            <a:avLst/>
          </a:prstGeom>
        </p:spPr>
      </p:pic>
      <p:pic>
        <p:nvPicPr>
          <p:cNvPr id="3" name="Picture 2" descr="Vesalius_Fabrica_p37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7068" y="501761"/>
            <a:ext cx="5219997" cy="5214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5123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esalius+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302" y="0"/>
            <a:ext cx="41642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062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ristotle_Bust_White_Background_Transpar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874" y="0"/>
            <a:ext cx="4486989" cy="613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19928" y="1687353"/>
            <a:ext cx="3689489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Some of his writings:</a:t>
            </a:r>
          </a:p>
          <a:p>
            <a:endParaRPr lang="en-US" dirty="0" smtClean="0"/>
          </a:p>
          <a:p>
            <a:r>
              <a:rPr lang="en-US" dirty="0" smtClean="0"/>
              <a:t>On the heavens</a:t>
            </a:r>
          </a:p>
          <a:p>
            <a:r>
              <a:rPr lang="en-US" dirty="0" smtClean="0"/>
              <a:t>On sleep and sleeplessness</a:t>
            </a:r>
          </a:p>
          <a:p>
            <a:r>
              <a:rPr lang="en-US" dirty="0" smtClean="0"/>
              <a:t>On animals</a:t>
            </a:r>
          </a:p>
          <a:p>
            <a:r>
              <a:rPr lang="en-US" dirty="0" smtClean="0"/>
              <a:t>On the soul</a:t>
            </a:r>
          </a:p>
          <a:p>
            <a:r>
              <a:rPr lang="en-US" dirty="0" smtClean="0"/>
              <a:t>Virtues and vices</a:t>
            </a:r>
          </a:p>
          <a:p>
            <a:r>
              <a:rPr lang="en-US" dirty="0" smtClean="0"/>
              <a:t>Meteorology</a:t>
            </a:r>
          </a:p>
          <a:p>
            <a:r>
              <a:rPr lang="en-US" dirty="0" smtClean="0"/>
              <a:t>Metaphysics</a:t>
            </a:r>
          </a:p>
          <a:p>
            <a:r>
              <a:rPr lang="en-US" dirty="0" smtClean="0"/>
              <a:t>On </a:t>
            </a:r>
            <a:r>
              <a:rPr lang="en-US" dirty="0" err="1" smtClean="0"/>
              <a:t>Longlivity</a:t>
            </a:r>
            <a:r>
              <a:rPr lang="en-US" dirty="0" smtClean="0"/>
              <a:t> and Shortness of Life</a:t>
            </a:r>
          </a:p>
          <a:p>
            <a:r>
              <a:rPr lang="en-US" dirty="0" smtClean="0"/>
              <a:t>Poetics</a:t>
            </a:r>
          </a:p>
          <a:p>
            <a:r>
              <a:rPr lang="en-US" dirty="0" smtClean="0"/>
              <a:t>Generation and Corruption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And many, many more …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073541" y="6561305"/>
            <a:ext cx="26212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Aristotle, 384 BC – 322 BC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536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8059" y="495977"/>
            <a:ext cx="3782020" cy="5652500"/>
          </a:xfrm>
          <a:prstGeom prst="rect">
            <a:avLst/>
          </a:prstGeom>
        </p:spPr>
      </p:pic>
      <p:pic>
        <p:nvPicPr>
          <p:cNvPr id="3" name="Picture 2" descr="QM21_V418_1555_p244_big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1" y="0"/>
            <a:ext cx="498351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0695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ndreas_vesalius_portrai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36" y="0"/>
            <a:ext cx="493370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698464" y="2197816"/>
            <a:ext cx="77478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‘Let them use </a:t>
            </a:r>
            <a:r>
              <a:rPr lang="en-US" dirty="0"/>
              <a:t>their hands…as the </a:t>
            </a:r>
            <a:endParaRPr lang="en-US" dirty="0" smtClean="0"/>
          </a:p>
          <a:p>
            <a:r>
              <a:rPr lang="en-US" dirty="0" smtClean="0"/>
              <a:t>Greeks did </a:t>
            </a:r>
            <a:r>
              <a:rPr lang="en-US" dirty="0"/>
              <a:t>and as the essence </a:t>
            </a:r>
            <a:r>
              <a:rPr lang="en-US" dirty="0" smtClean="0"/>
              <a:t>of</a:t>
            </a:r>
          </a:p>
          <a:p>
            <a:r>
              <a:rPr lang="en-US" dirty="0" smtClean="0"/>
              <a:t> </a:t>
            </a:r>
            <a:r>
              <a:rPr lang="en-US" dirty="0"/>
              <a:t>the art demands’</a:t>
            </a:r>
            <a:r>
              <a:rPr lang="en-GB" dirty="0"/>
              <a:t>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698464" y="3500226"/>
            <a:ext cx="3305109" cy="2862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Book 1: skeleton</a:t>
            </a:r>
            <a:endParaRPr lang="en-US" dirty="0"/>
          </a:p>
          <a:p>
            <a:r>
              <a:rPr lang="en-US" dirty="0" smtClean="0"/>
              <a:t>Book 2: myology</a:t>
            </a:r>
            <a:r>
              <a:rPr lang="en-US" dirty="0"/>
              <a:t>, all the muscles and their </a:t>
            </a:r>
            <a:r>
              <a:rPr lang="en-US" dirty="0" smtClean="0"/>
              <a:t>relations</a:t>
            </a:r>
          </a:p>
          <a:p>
            <a:r>
              <a:rPr lang="en-US" dirty="0"/>
              <a:t>B</a:t>
            </a:r>
            <a:r>
              <a:rPr lang="en-US" dirty="0" smtClean="0"/>
              <a:t>ooks </a:t>
            </a:r>
            <a:r>
              <a:rPr lang="en-US" dirty="0"/>
              <a:t>3 and </a:t>
            </a:r>
            <a:r>
              <a:rPr lang="en-US" dirty="0" smtClean="0"/>
              <a:t>4: </a:t>
            </a:r>
            <a:r>
              <a:rPr lang="en-US" dirty="0"/>
              <a:t>venous, </a:t>
            </a:r>
            <a:r>
              <a:rPr lang="en-US" dirty="0" smtClean="0"/>
              <a:t>arterial </a:t>
            </a:r>
            <a:r>
              <a:rPr lang="en-US" dirty="0"/>
              <a:t>and nervous </a:t>
            </a:r>
            <a:r>
              <a:rPr lang="en-US" dirty="0" smtClean="0"/>
              <a:t>systems</a:t>
            </a:r>
          </a:p>
          <a:p>
            <a:r>
              <a:rPr lang="en-US" dirty="0" smtClean="0"/>
              <a:t>Books 5</a:t>
            </a:r>
            <a:r>
              <a:rPr lang="en-US" dirty="0"/>
              <a:t>-</a:t>
            </a:r>
            <a:r>
              <a:rPr lang="en-US" dirty="0" smtClean="0"/>
              <a:t>6:  </a:t>
            </a:r>
            <a:r>
              <a:rPr lang="en-US" dirty="0"/>
              <a:t>organs of the abdominal and thoracic cavities and the </a:t>
            </a:r>
            <a:r>
              <a:rPr lang="en-US" dirty="0" smtClean="0"/>
              <a:t>brain </a:t>
            </a:r>
          </a:p>
          <a:p>
            <a:r>
              <a:rPr lang="en-US" dirty="0"/>
              <a:t>B</a:t>
            </a:r>
            <a:r>
              <a:rPr lang="en-US" dirty="0" smtClean="0"/>
              <a:t>ook 7: </a:t>
            </a:r>
            <a:r>
              <a:rPr lang="en-US" dirty="0"/>
              <a:t>he reports own </a:t>
            </a:r>
            <a:r>
              <a:rPr lang="en-US" dirty="0" smtClean="0"/>
              <a:t>experiments </a:t>
            </a:r>
            <a:r>
              <a:rPr lang="en-US" dirty="0"/>
              <a:t>and vivisections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00081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83006" y="1003514"/>
            <a:ext cx="3198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207612" y="853205"/>
            <a:ext cx="4572000" cy="45243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‘the </a:t>
            </a:r>
            <a:r>
              <a:rPr lang="en-US" dirty="0"/>
              <a:t>liver may make the thicker blood and the natural spirit and the heart make the blood that rushes </a:t>
            </a:r>
            <a:r>
              <a:rPr lang="en-US" dirty="0" smtClean="0"/>
              <a:t>through </a:t>
            </a:r>
            <a:r>
              <a:rPr lang="en-US" dirty="0"/>
              <a:t>the body with the vital spirit and thus these organs may bring material to all parts of the body through channels reserved for them, so…the brain prepares the animal spirit</a:t>
            </a:r>
            <a:r>
              <a:rPr lang="en-US" dirty="0" smtClean="0"/>
              <a:t>.</a:t>
            </a:r>
            <a:r>
              <a:rPr lang="en-GB" dirty="0" smtClean="0"/>
              <a:t>’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US" dirty="0" smtClean="0"/>
              <a:t>‘doctors must (if they don’t wish to approach the art rashly, not to prescribe and apply remedies for ailing members improperly) consider those faculties that govern us … especially, besides all this, (if our minds can attain it) what is the substance and the essence of the soul.’</a:t>
            </a:r>
            <a:r>
              <a:rPr lang="en-GB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455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aurentius_de_Voltolina_0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8885"/>
            <a:ext cx="9158829" cy="7163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927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11478" y="2555016"/>
            <a:ext cx="698088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							</a:t>
            </a:r>
          </a:p>
          <a:p>
            <a:r>
              <a:rPr lang="en-US" dirty="0"/>
              <a:t>	</a:t>
            </a:r>
            <a:r>
              <a:rPr lang="en-US" dirty="0" smtClean="0"/>
              <a:t>						Avicenna (Latinate form of </a:t>
            </a:r>
            <a:r>
              <a:rPr lang="en-US" dirty="0" err="1" smtClean="0"/>
              <a:t>Ibn-Sīnā</a:t>
            </a:r>
            <a:r>
              <a:rPr lang="en-US" b="1" dirty="0" smtClean="0"/>
              <a:t>)</a:t>
            </a:r>
            <a:r>
              <a:rPr lang="en-US" dirty="0" smtClean="0"/>
              <a:t>,  </a:t>
            </a:r>
          </a:p>
          <a:p>
            <a:r>
              <a:rPr lang="en-US" dirty="0" smtClean="0"/>
              <a:t>										c. 980 AD – 1037 AD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			</a:t>
            </a:r>
          </a:p>
          <a:p>
            <a:endParaRPr lang="en-US" dirty="0"/>
          </a:p>
          <a:p>
            <a:r>
              <a:rPr lang="en-US" dirty="0"/>
              <a:t>	</a:t>
            </a:r>
            <a:endParaRPr lang="en-US" dirty="0" smtClean="0"/>
          </a:p>
          <a:p>
            <a:r>
              <a:rPr lang="en-US" dirty="0" smtClean="0"/>
              <a:t>		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	</a:t>
            </a:r>
            <a:r>
              <a:rPr lang="en-US" dirty="0" err="1" smtClean="0"/>
              <a:t>Rhazes</a:t>
            </a:r>
            <a:r>
              <a:rPr lang="en-US" dirty="0" smtClean="0"/>
              <a:t>, 854 AD – 925 AD</a:t>
            </a:r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0"/>
            <a:ext cx="2501900" cy="3238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8500" y="3759200"/>
            <a:ext cx="2540000" cy="3098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8415" y="260091"/>
            <a:ext cx="518689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			</a:t>
            </a:r>
          </a:p>
          <a:p>
            <a:endParaRPr lang="en-US" dirty="0"/>
          </a:p>
          <a:p>
            <a:r>
              <a:rPr lang="en-US" dirty="0" smtClean="0"/>
              <a:t>				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	</a:t>
            </a:r>
            <a:r>
              <a:rPr lang="en-US" dirty="0" smtClean="0"/>
              <a:t>			Hippocrates of Cos, c. 460 – c. 370 BC</a:t>
            </a:r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762500" y="27672"/>
            <a:ext cx="228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endParaRPr lang="en-US" dirty="0" smtClean="0">
              <a:solidFill>
                <a:prstClr val="black"/>
              </a:solidFill>
            </a:endParaRPr>
          </a:p>
          <a:p>
            <a:pPr lvl="0"/>
            <a:r>
              <a:rPr lang="en-US" dirty="0" smtClean="0">
                <a:solidFill>
                  <a:prstClr val="black"/>
                </a:solidFill>
              </a:rPr>
              <a:t>Galen </a:t>
            </a:r>
            <a:r>
              <a:rPr lang="en-US" dirty="0">
                <a:solidFill>
                  <a:prstClr val="black"/>
                </a:solidFill>
              </a:rPr>
              <a:t>of </a:t>
            </a:r>
            <a:r>
              <a:rPr lang="en-US" dirty="0" err="1">
                <a:solidFill>
                  <a:prstClr val="black"/>
                </a:solidFill>
              </a:rPr>
              <a:t>Pergamon</a:t>
            </a:r>
            <a:r>
              <a:rPr lang="en-US" dirty="0">
                <a:solidFill>
                  <a:prstClr val="black"/>
                </a:solidFill>
              </a:rPr>
              <a:t>, 130 AD – 200 </a:t>
            </a:r>
            <a:r>
              <a:rPr lang="en-US" dirty="0" smtClean="0">
                <a:solidFill>
                  <a:prstClr val="black"/>
                </a:solidFill>
              </a:rPr>
              <a:t>AD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8" name="Picture 7" descr="001a959e.124320647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480" y="674003"/>
            <a:ext cx="1835998" cy="2448007"/>
          </a:xfrm>
          <a:prstGeom prst="rect">
            <a:avLst/>
          </a:prstGeom>
        </p:spPr>
      </p:pic>
      <p:pic>
        <p:nvPicPr>
          <p:cNvPr id="9" name="Picture 8" descr="galen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0219" y="260091"/>
            <a:ext cx="2052000" cy="2508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248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istotelian.Cosmo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976" y="1327785"/>
            <a:ext cx="5638955" cy="42479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05503" y="680320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Aristotelian cosmos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8949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ded7bcf0c946d355587a2eab720ac7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7658"/>
            <a:ext cx="4704538" cy="4967995"/>
          </a:xfrm>
          <a:prstGeom prst="rect">
            <a:avLst/>
          </a:prstGeom>
        </p:spPr>
      </p:pic>
      <p:pic>
        <p:nvPicPr>
          <p:cNvPr id="3" name="Picture 2" descr="img12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8123" y="920992"/>
            <a:ext cx="3644900" cy="284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2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itruvian_macrocos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393" y="552854"/>
            <a:ext cx="5486400" cy="547725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11294" y="6207306"/>
            <a:ext cx="5782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Micro-Macrocosm – Man as the mirror of the wider cosmos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3325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umor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063" y="1160463"/>
            <a:ext cx="8029575" cy="415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812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umor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063" y="1160463"/>
            <a:ext cx="8029575" cy="41529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25138" y="5844408"/>
            <a:ext cx="76598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six-non </a:t>
            </a:r>
            <a:r>
              <a:rPr lang="en-US" b="1" dirty="0" smtClean="0"/>
              <a:t>naturals</a:t>
            </a:r>
            <a:r>
              <a:rPr lang="en-GB" dirty="0" smtClean="0">
                <a:effectLst/>
              </a:rPr>
              <a:t>:  </a:t>
            </a:r>
            <a:r>
              <a:rPr lang="en-GB" dirty="0"/>
              <a:t>air, food and drink, sleeping and waking, motion and rest, </a:t>
            </a:r>
            <a:endParaRPr lang="en-GB" dirty="0" smtClean="0"/>
          </a:p>
          <a:p>
            <a:r>
              <a:rPr lang="en-GB" dirty="0" smtClean="0"/>
              <a:t>excretions </a:t>
            </a:r>
            <a:r>
              <a:rPr lang="en-GB" dirty="0"/>
              <a:t>and retentions, and the passions of the soul</a:t>
            </a:r>
            <a:r>
              <a:rPr lang="en-GB" dirty="0" smtClean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2258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4954</TotalTime>
  <Words>650</Words>
  <Application>Microsoft Macintosh PowerPoint</Application>
  <PresentationFormat>On-screen Show (4:3)</PresentationFormat>
  <Paragraphs>84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The Early Modern Body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KCL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</dc:creator>
  <cp:lastModifiedBy>Giovanni</cp:lastModifiedBy>
  <cp:revision>32</cp:revision>
  <dcterms:created xsi:type="dcterms:W3CDTF">2018-10-05T12:06:41Z</dcterms:created>
  <dcterms:modified xsi:type="dcterms:W3CDTF">2021-10-11T14:22:56Z</dcterms:modified>
</cp:coreProperties>
</file>