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8" r:id="rId3"/>
    <p:sldId id="257" r:id="rId4"/>
    <p:sldId id="259" r:id="rId5"/>
    <p:sldId id="260" r:id="rId6"/>
    <p:sldId id="263" r:id="rId7"/>
    <p:sldId id="261" r:id="rId8"/>
    <p:sldId id="264" r:id="rId9"/>
    <p:sldId id="266" r:id="rId10"/>
    <p:sldId id="289" r:id="rId11"/>
    <p:sldId id="271" r:id="rId12"/>
    <p:sldId id="272" r:id="rId13"/>
    <p:sldId id="274" r:id="rId14"/>
    <p:sldId id="268" r:id="rId15"/>
    <p:sldId id="275" r:id="rId16"/>
    <p:sldId id="276" r:id="rId17"/>
    <p:sldId id="278" r:id="rId18"/>
    <p:sldId id="280" r:id="rId19"/>
    <p:sldId id="277" r:id="rId20"/>
    <p:sldId id="281" r:id="rId21"/>
    <p:sldId id="282" r:id="rId22"/>
    <p:sldId id="283" r:id="rId23"/>
    <p:sldId id="284" r:id="rId24"/>
    <p:sldId id="287" r:id="rId25"/>
    <p:sldId id="288" r:id="rId26"/>
    <p:sldId id="285"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Bycroft" initials="MB" lastIdx="1" clrIdx="0">
    <p:extLst>
      <p:ext uri="{19B8F6BF-5375-455C-9EA6-DF929625EA0E}">
        <p15:presenceInfo xmlns:p15="http://schemas.microsoft.com/office/powerpoint/2012/main" userId="729f5e95bba2a3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1" autoAdjust="0"/>
    <p:restoredTop sz="94660"/>
  </p:normalViewPr>
  <p:slideViewPr>
    <p:cSldViewPr snapToGrid="0">
      <p:cViewPr varScale="1">
        <p:scale>
          <a:sx n="116" d="100"/>
          <a:sy n="116" d="100"/>
        </p:scale>
        <p:origin x="10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E0E467-3865-4685-AC3A-D75694E290FA}" type="datetimeFigureOut">
              <a:rPr lang="en-GB" smtClean="0"/>
              <a:t>08/10/2019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50E122-2DC1-4F02-8D5F-482CA70BF3EE}" type="slidenum">
              <a:rPr lang="en-GB" smtClean="0"/>
              <a:t>‹#›</a:t>
            </a:fld>
            <a:endParaRPr lang="en-GB"/>
          </a:p>
        </p:txBody>
      </p:sp>
    </p:spTree>
    <p:extLst>
      <p:ext uri="{BB962C8B-B14F-4D97-AF65-F5344CB8AC3E}">
        <p14:creationId xmlns:p14="http://schemas.microsoft.com/office/powerpoint/2010/main" val="1840151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584C572-57C2-4784-A2F9-6D93301FC223}" type="slidenum">
              <a:rPr lang="en-GB" smtClean="0"/>
              <a:t>9</a:t>
            </a:fld>
            <a:endParaRPr lang="en-GB"/>
          </a:p>
        </p:txBody>
      </p:sp>
    </p:spTree>
    <p:extLst>
      <p:ext uri="{BB962C8B-B14F-4D97-AF65-F5344CB8AC3E}">
        <p14:creationId xmlns:p14="http://schemas.microsoft.com/office/powerpoint/2010/main" val="4195427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584C572-57C2-4784-A2F9-6D93301FC223}" type="slidenum">
              <a:rPr lang="en-GB" smtClean="0"/>
              <a:t>18</a:t>
            </a:fld>
            <a:endParaRPr lang="en-GB"/>
          </a:p>
        </p:txBody>
      </p:sp>
    </p:spTree>
    <p:extLst>
      <p:ext uri="{BB962C8B-B14F-4D97-AF65-F5344CB8AC3E}">
        <p14:creationId xmlns:p14="http://schemas.microsoft.com/office/powerpoint/2010/main" val="2964458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27FD52D-C7CC-4340-B437-7ACF2131BA72}"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728502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27FD52D-C7CC-4340-B437-7ACF2131BA72}"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645720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27FD52D-C7CC-4340-B437-7ACF2131BA72}"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2434087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27FD52D-C7CC-4340-B437-7ACF2131BA72}"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1883838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7FD52D-C7CC-4340-B437-7ACF2131BA72}"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2744060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27FD52D-C7CC-4340-B437-7ACF2131BA72}" type="datetimeFigureOut">
              <a:rPr lang="en-GB" smtClean="0"/>
              <a:t>08/10/2019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2242673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27FD52D-C7CC-4340-B437-7ACF2131BA72}" type="datetimeFigureOut">
              <a:rPr lang="en-GB" smtClean="0"/>
              <a:t>08/10/2019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1983546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27FD52D-C7CC-4340-B437-7ACF2131BA72}" type="datetimeFigureOut">
              <a:rPr lang="en-GB" smtClean="0"/>
              <a:t>08/10/2019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3351552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7FD52D-C7CC-4340-B437-7ACF2131BA72}" type="datetimeFigureOut">
              <a:rPr lang="en-GB" smtClean="0"/>
              <a:t>08/10/2019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2671987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7FD52D-C7CC-4340-B437-7ACF2131BA72}" type="datetimeFigureOut">
              <a:rPr lang="en-GB" smtClean="0"/>
              <a:t>08/10/2019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1557727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7FD52D-C7CC-4340-B437-7ACF2131BA72}" type="datetimeFigureOut">
              <a:rPr lang="en-GB" smtClean="0"/>
              <a:t>08/10/2019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30D9D8-D442-4107-ADD5-4694B17E820C}" type="slidenum">
              <a:rPr lang="en-GB" smtClean="0"/>
              <a:t>‹#›</a:t>
            </a:fld>
            <a:endParaRPr lang="en-GB"/>
          </a:p>
        </p:txBody>
      </p:sp>
    </p:spTree>
    <p:extLst>
      <p:ext uri="{BB962C8B-B14F-4D97-AF65-F5344CB8AC3E}">
        <p14:creationId xmlns:p14="http://schemas.microsoft.com/office/powerpoint/2010/main" val="3052587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7FD52D-C7CC-4340-B437-7ACF2131BA72}" type="datetimeFigureOut">
              <a:rPr lang="en-GB" smtClean="0"/>
              <a:t>08/10/2019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30D9D8-D442-4107-ADD5-4694B17E820C}" type="slidenum">
              <a:rPr lang="en-GB" smtClean="0"/>
              <a:t>‹#›</a:t>
            </a:fld>
            <a:endParaRPr lang="en-GB"/>
          </a:p>
        </p:txBody>
      </p:sp>
    </p:spTree>
    <p:extLst>
      <p:ext uri="{BB962C8B-B14F-4D97-AF65-F5344CB8AC3E}">
        <p14:creationId xmlns:p14="http://schemas.microsoft.com/office/powerpoint/2010/main" val="29069242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Early Modern Drug-testing</a:t>
            </a:r>
          </a:p>
        </p:txBody>
      </p:sp>
      <p:sp>
        <p:nvSpPr>
          <p:cNvPr id="3" name="Subtitle 2"/>
          <p:cNvSpPr>
            <a:spLocks noGrp="1"/>
          </p:cNvSpPr>
          <p:nvPr>
            <p:ph type="subTitle" idx="1"/>
          </p:nvPr>
        </p:nvSpPr>
        <p:spPr/>
        <p:txBody>
          <a:bodyPr/>
          <a:lstStyle/>
          <a:p>
            <a:r>
              <a:rPr lang="en-GB" dirty="0" err="1"/>
              <a:t>Dr.</a:t>
            </a:r>
            <a:r>
              <a:rPr lang="en-GB" dirty="0"/>
              <a:t> Michael Bycroft</a:t>
            </a:r>
          </a:p>
          <a:p>
            <a:r>
              <a:rPr lang="en-GB" dirty="0"/>
              <a:t>8 October 2019</a:t>
            </a:r>
          </a:p>
        </p:txBody>
      </p:sp>
    </p:spTree>
    <p:extLst>
      <p:ext uri="{BB962C8B-B14F-4D97-AF65-F5344CB8AC3E}">
        <p14:creationId xmlns:p14="http://schemas.microsoft.com/office/powerpoint/2010/main" val="3555447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536331" y="2298357"/>
            <a:ext cx="5061784" cy="1700341"/>
          </a:xfrm>
          <a:prstGeom prst="rect">
            <a:avLst/>
          </a:prstGeom>
        </p:spPr>
      </p:pic>
      <p:sp>
        <p:nvSpPr>
          <p:cNvPr id="6" name="TextBox 5"/>
          <p:cNvSpPr txBox="1"/>
          <p:nvPr/>
        </p:nvSpPr>
        <p:spPr>
          <a:xfrm>
            <a:off x="3921211" y="5066270"/>
            <a:ext cx="4860325" cy="461665"/>
          </a:xfrm>
          <a:prstGeom prst="rect">
            <a:avLst/>
          </a:prstGeom>
          <a:noFill/>
        </p:spPr>
        <p:txBody>
          <a:bodyPr wrap="square" rtlCol="0">
            <a:spAutoFit/>
          </a:bodyPr>
          <a:lstStyle/>
          <a:p>
            <a:r>
              <a:rPr lang="en-GB" sz="2400" dirty="0" smtClean="0"/>
              <a:t>Royal College of Physicians logo, 2019</a:t>
            </a:r>
            <a:endParaRPr lang="en-GB" sz="2400" dirty="0"/>
          </a:p>
        </p:txBody>
      </p:sp>
    </p:spTree>
    <p:extLst>
      <p:ext uri="{BB962C8B-B14F-4D97-AF65-F5344CB8AC3E}">
        <p14:creationId xmlns:p14="http://schemas.microsoft.com/office/powerpoint/2010/main" val="2292452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descr="https://upload.wikimedia.org/wikipedia/commons/thumb/4/4a/Paracelsus.jpg/800px-Paracels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55720"/>
            <a:ext cx="6136556" cy="81846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331789" y="5831456"/>
            <a:ext cx="5572664" cy="830997"/>
          </a:xfrm>
          <a:prstGeom prst="rect">
            <a:avLst/>
          </a:prstGeom>
          <a:noFill/>
        </p:spPr>
        <p:txBody>
          <a:bodyPr wrap="square" rtlCol="0">
            <a:spAutoFit/>
          </a:bodyPr>
          <a:lstStyle/>
          <a:p>
            <a:r>
              <a:rPr lang="en-GB" sz="2400" dirty="0">
                <a:solidFill>
                  <a:schemeClr val="bg1"/>
                </a:solidFill>
              </a:rPr>
              <a:t>Paracelsus, painted from life by Quentin </a:t>
            </a:r>
            <a:r>
              <a:rPr lang="en-GB" sz="2400" dirty="0" err="1">
                <a:solidFill>
                  <a:schemeClr val="bg1"/>
                </a:solidFill>
              </a:rPr>
              <a:t>Matsys</a:t>
            </a:r>
            <a:endParaRPr lang="en-GB" sz="2400" dirty="0">
              <a:solidFill>
                <a:schemeClr val="bg1"/>
              </a:solidFill>
            </a:endParaRPr>
          </a:p>
        </p:txBody>
      </p:sp>
    </p:spTree>
    <p:extLst>
      <p:ext uri="{BB962C8B-B14F-4D97-AF65-F5344CB8AC3E}">
        <p14:creationId xmlns:p14="http://schemas.microsoft.com/office/powerpoint/2010/main" val="1938232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2666455"/>
            <a:ext cx="8711378" cy="10834058"/>
          </a:xfrm>
          <a:prstGeom prst="rect">
            <a:avLst/>
          </a:prstGeom>
        </p:spPr>
      </p:pic>
      <p:sp>
        <p:nvSpPr>
          <p:cNvPr id="3" name="TextBox 2">
            <a:extLst>
              <a:ext uri="{FF2B5EF4-FFF2-40B4-BE49-F238E27FC236}">
                <a16:creationId xmlns:a16="http://schemas.microsoft.com/office/drawing/2014/main" xmlns="" id="{37EA1348-2929-4E56-B88F-5CFA8DF3C02C}"/>
              </a:ext>
            </a:extLst>
          </p:cNvPr>
          <p:cNvSpPr txBox="1"/>
          <p:nvPr/>
        </p:nvSpPr>
        <p:spPr>
          <a:xfrm>
            <a:off x="8893629" y="4365171"/>
            <a:ext cx="3298371" cy="2246769"/>
          </a:xfrm>
          <a:prstGeom prst="rect">
            <a:avLst/>
          </a:prstGeom>
          <a:noFill/>
        </p:spPr>
        <p:txBody>
          <a:bodyPr wrap="square" rtlCol="0">
            <a:spAutoFit/>
          </a:bodyPr>
          <a:lstStyle/>
          <a:p>
            <a:r>
              <a:rPr lang="en-GB" sz="2800" dirty="0"/>
              <a:t>Frontispiece of Thomas Sprat, </a:t>
            </a:r>
            <a:r>
              <a:rPr lang="en-GB" sz="2800" i="1" dirty="0"/>
              <a:t>History of the Royal Society of London</a:t>
            </a:r>
            <a:r>
              <a:rPr lang="en-GB" sz="2800" dirty="0"/>
              <a:t>, 1665</a:t>
            </a:r>
          </a:p>
        </p:txBody>
      </p:sp>
    </p:spTree>
    <p:extLst>
      <p:ext uri="{BB962C8B-B14F-4D97-AF65-F5344CB8AC3E}">
        <p14:creationId xmlns:p14="http://schemas.microsoft.com/office/powerpoint/2010/main" val="2746914390"/>
      </p:ext>
    </p:extLst>
  </p:cSld>
  <p:clrMapOvr>
    <a:masterClrMapping/>
  </p:clrMapOvr>
  <mc:AlternateContent xmlns:mc="http://schemas.openxmlformats.org/markup-compatibility/2006" xmlns:p14="http://schemas.microsoft.com/office/powerpoint/2010/main">
    <mc:Choice Requires="p14">
      <p:transition spd="slow" p14:dur="2000" advTm="114614"/>
    </mc:Choice>
    <mc:Fallback xmlns="">
      <p:transition spd="slow" advTm="114614"/>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2_38.5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434" y="0"/>
            <a:ext cx="4426797" cy="6743487"/>
          </a:xfrm>
          <a:prstGeom prst="rect">
            <a:avLst/>
          </a:prstGeom>
        </p:spPr>
      </p:pic>
      <p:sp>
        <p:nvSpPr>
          <p:cNvPr id="5" name="TextBox 4"/>
          <p:cNvSpPr txBox="1"/>
          <p:nvPr/>
        </p:nvSpPr>
        <p:spPr>
          <a:xfrm>
            <a:off x="5640481" y="5635491"/>
            <a:ext cx="5190276" cy="1107996"/>
          </a:xfrm>
          <a:prstGeom prst="rect">
            <a:avLst/>
          </a:prstGeom>
          <a:noFill/>
        </p:spPr>
        <p:txBody>
          <a:bodyPr wrap="square" rtlCol="0">
            <a:spAutoFit/>
          </a:bodyPr>
          <a:lstStyle/>
          <a:p>
            <a:r>
              <a:rPr lang="en-US" sz="2400" dirty="0"/>
              <a:t>A standard Late Medieval University dissection, </a:t>
            </a:r>
            <a:r>
              <a:rPr lang="en-US" sz="2400" dirty="0" err="1"/>
              <a:t>Joannes</a:t>
            </a:r>
            <a:r>
              <a:rPr lang="en-US" sz="2400" dirty="0"/>
              <a:t> von </a:t>
            </a:r>
            <a:r>
              <a:rPr lang="en-US" sz="2400" dirty="0" err="1"/>
              <a:t>Ketham</a:t>
            </a:r>
            <a:r>
              <a:rPr lang="en-US" sz="2400" dirty="0"/>
              <a:t>, 1493</a:t>
            </a:r>
          </a:p>
          <a:p>
            <a:endParaRPr lang="en-US" dirty="0"/>
          </a:p>
        </p:txBody>
      </p:sp>
    </p:spTree>
    <p:extLst>
      <p:ext uri="{BB962C8B-B14F-4D97-AF65-F5344CB8AC3E}">
        <p14:creationId xmlns:p14="http://schemas.microsoft.com/office/powerpoint/2010/main" val="2243205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269562" y="4371534"/>
            <a:ext cx="3628524" cy="2246769"/>
          </a:xfrm>
          <a:prstGeom prst="rect">
            <a:avLst/>
          </a:prstGeom>
          <a:solidFill>
            <a:schemeClr val="bg1"/>
          </a:solidFill>
        </p:spPr>
        <p:txBody>
          <a:bodyPr wrap="square" rtlCol="0">
            <a:spAutoFit/>
          </a:bodyPr>
          <a:lstStyle/>
          <a:p>
            <a:r>
              <a:rPr lang="en-GB" sz="2000" dirty="0"/>
              <a:t>Louis XIV in (fictional) visit to a meeting of the Paris Academy of Sciences, showing King’s Garden, Royal Observatory, and Jean-Baptiste Colbert.</a:t>
            </a:r>
          </a:p>
          <a:p>
            <a:r>
              <a:rPr lang="en-GB" sz="2000" dirty="0"/>
              <a:t>Frontispiece of botanical work published by Academy in 1676</a:t>
            </a:r>
          </a:p>
        </p:txBody>
      </p:sp>
      <p:sp>
        <p:nvSpPr>
          <p:cNvPr id="3" name="TextBox 2"/>
          <p:cNvSpPr txBox="1"/>
          <p:nvPr/>
        </p:nvSpPr>
        <p:spPr>
          <a:xfrm>
            <a:off x="9813471" y="2179055"/>
            <a:ext cx="2084615" cy="461665"/>
          </a:xfrm>
          <a:prstGeom prst="rect">
            <a:avLst/>
          </a:prstGeom>
          <a:noFill/>
        </p:spPr>
        <p:txBody>
          <a:bodyPr wrap="square" rtlCol="0">
            <a:spAutoFit/>
          </a:bodyPr>
          <a:lstStyle/>
          <a:p>
            <a:endParaRPr lang="en-GB" sz="2400" dirty="0">
              <a:solidFill>
                <a:schemeClr val="bg1"/>
              </a:solidFill>
            </a:endParaRPr>
          </a:p>
        </p:txBody>
      </p:sp>
      <p:pic>
        <p:nvPicPr>
          <p:cNvPr id="9" name="Picture 8"/>
          <p:cNvPicPr>
            <a:picLocks noChangeAspect="1"/>
          </p:cNvPicPr>
          <p:nvPr/>
        </p:nvPicPr>
        <p:blipFill>
          <a:blip r:embed="rId2"/>
          <a:stretch>
            <a:fillRect/>
          </a:stretch>
        </p:blipFill>
        <p:spPr>
          <a:xfrm>
            <a:off x="0" y="-3251533"/>
            <a:ext cx="8187655" cy="10861175"/>
          </a:xfrm>
          <a:prstGeom prst="rect">
            <a:avLst/>
          </a:prstGeom>
        </p:spPr>
      </p:pic>
    </p:spTree>
    <p:extLst>
      <p:ext uri="{BB962C8B-B14F-4D97-AF65-F5344CB8AC3E}">
        <p14:creationId xmlns:p14="http://schemas.microsoft.com/office/powerpoint/2010/main" val="1898829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3E1DF44-57F0-4B20-ADC5-04165FDB83C2}"/>
              </a:ext>
            </a:extLst>
          </p:cNvPr>
          <p:cNvSpPr>
            <a:spLocks noGrp="1"/>
          </p:cNvSpPr>
          <p:nvPr>
            <p:ph idx="1"/>
          </p:nvPr>
        </p:nvSpPr>
        <p:spPr>
          <a:xfrm>
            <a:off x="2338525" y="906154"/>
            <a:ext cx="8296923" cy="5045692"/>
          </a:xfrm>
        </p:spPr>
        <p:txBody>
          <a:bodyPr>
            <a:normAutofit/>
          </a:bodyPr>
          <a:lstStyle/>
          <a:p>
            <a:pPr marL="0" indent="0">
              <a:buNone/>
            </a:pPr>
            <a:r>
              <a:rPr lang="en-GB" sz="3200" dirty="0"/>
              <a:t>The ancients...did not neglect experimental philosophy, as people usually suppose. The works of Hippocrates alone would be enough to show the spirit that guided philosophers then. Rather than the systems, at best ridiculous and at worst fatal, that modern medicine created, we find there many well-observed and well-ordered facts.</a:t>
            </a:r>
          </a:p>
          <a:p>
            <a:pPr marL="0" indent="0">
              <a:buNone/>
            </a:pPr>
            <a:endParaRPr lang="en-GB" dirty="0"/>
          </a:p>
          <a:p>
            <a:pPr marL="0" indent="0">
              <a:buNone/>
            </a:pPr>
            <a:r>
              <a:rPr lang="en-GB" dirty="0"/>
              <a:t>-- article EXPERIMENTAL in the </a:t>
            </a:r>
            <a:r>
              <a:rPr lang="en-GB" i="1" dirty="0" err="1"/>
              <a:t>Encyclopédie</a:t>
            </a:r>
            <a:r>
              <a:rPr lang="en-GB" dirty="0"/>
              <a:t> of Diderot and </a:t>
            </a:r>
            <a:r>
              <a:rPr lang="en-GB" dirty="0" err="1"/>
              <a:t>d'Alembert</a:t>
            </a:r>
            <a:endParaRPr lang="en-GB" dirty="0"/>
          </a:p>
        </p:txBody>
      </p:sp>
    </p:spTree>
    <p:extLst>
      <p:ext uri="{BB962C8B-B14F-4D97-AF65-F5344CB8AC3E}">
        <p14:creationId xmlns:p14="http://schemas.microsoft.com/office/powerpoint/2010/main" val="877945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DCC86BB4-03C0-444A-A6B5-6092EC1A4FAF}"/>
              </a:ext>
            </a:extLst>
          </p:cNvPr>
          <p:cNvSpPr/>
          <p:nvPr/>
        </p:nvSpPr>
        <p:spPr>
          <a:xfrm>
            <a:off x="2357298" y="856733"/>
            <a:ext cx="7297445" cy="5262979"/>
          </a:xfrm>
          <a:prstGeom prst="rect">
            <a:avLst/>
          </a:prstGeom>
        </p:spPr>
        <p:txBody>
          <a:bodyPr wrap="square">
            <a:spAutoFit/>
          </a:bodyPr>
          <a:lstStyle/>
          <a:p>
            <a:r>
              <a:rPr lang="en-GB" sz="2400" dirty="0"/>
              <a:t>Of all remedies known to medicine, both ancient and modern, none have been more successful through the ages than mineral waters, especially against chronic illness.</a:t>
            </a:r>
          </a:p>
          <a:p>
            <a:endParaRPr lang="en-GB" sz="2400" dirty="0"/>
          </a:p>
          <a:p>
            <a:r>
              <a:rPr lang="en-GB" sz="2400" dirty="0"/>
              <a:t>The members of this Academy...have since their establishment been particularly concerned to discover the principles by which these waters have their effects, so that a better knowledge of these principles will enable us to more reliably identify the diseases against which they can be usefully deployed.</a:t>
            </a:r>
          </a:p>
          <a:p>
            <a:endParaRPr lang="en-GB" sz="2400" dirty="0"/>
          </a:p>
          <a:p>
            <a:endParaRPr lang="en-GB" sz="2400" dirty="0"/>
          </a:p>
          <a:p>
            <a:pPr algn="r"/>
            <a:r>
              <a:rPr lang="en-GB" sz="2400" dirty="0"/>
              <a:t>-- </a:t>
            </a:r>
            <a:r>
              <a:rPr lang="fr-FR" sz="2400" dirty="0"/>
              <a:t>Gilles-François </a:t>
            </a:r>
            <a:r>
              <a:rPr lang="fr-FR" sz="2400" dirty="0" err="1"/>
              <a:t>Boulduc</a:t>
            </a:r>
            <a:r>
              <a:rPr lang="fr-FR" sz="2400" dirty="0"/>
              <a:t>, </a:t>
            </a:r>
            <a:r>
              <a:rPr lang="fr-FR" sz="2400" i="1" dirty="0"/>
              <a:t>Mémoires ARS</a:t>
            </a:r>
            <a:r>
              <a:rPr lang="fr-FR" sz="2400" dirty="0"/>
              <a:t>, 1735</a:t>
            </a:r>
            <a:endParaRPr lang="en-GB" sz="2400" dirty="0"/>
          </a:p>
        </p:txBody>
      </p:sp>
    </p:spTree>
    <p:extLst>
      <p:ext uri="{BB962C8B-B14F-4D97-AF65-F5344CB8AC3E}">
        <p14:creationId xmlns:p14="http://schemas.microsoft.com/office/powerpoint/2010/main" val="2220611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text on a white background&#10;&#10;Description automatically generated">
            <a:extLst>
              <a:ext uri="{FF2B5EF4-FFF2-40B4-BE49-F238E27FC236}">
                <a16:creationId xmlns:a16="http://schemas.microsoft.com/office/drawing/2014/main" xmlns="" id="{0803368B-1290-4443-825D-2E671B8629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7863728" cy="6858000"/>
          </a:xfrm>
          <a:prstGeom prst="rect">
            <a:avLst/>
          </a:prstGeom>
        </p:spPr>
      </p:pic>
      <p:sp>
        <p:nvSpPr>
          <p:cNvPr id="6" name="TextBox 5">
            <a:extLst>
              <a:ext uri="{FF2B5EF4-FFF2-40B4-BE49-F238E27FC236}">
                <a16:creationId xmlns:a16="http://schemas.microsoft.com/office/drawing/2014/main" xmlns="" id="{8BFA479E-2F48-41E0-B35F-A5A06029484D}"/>
              </a:ext>
            </a:extLst>
          </p:cNvPr>
          <p:cNvSpPr txBox="1"/>
          <p:nvPr/>
        </p:nvSpPr>
        <p:spPr>
          <a:xfrm>
            <a:off x="8123067" y="3894558"/>
            <a:ext cx="3799643" cy="2677656"/>
          </a:xfrm>
          <a:prstGeom prst="rect">
            <a:avLst/>
          </a:prstGeom>
          <a:noFill/>
        </p:spPr>
        <p:txBody>
          <a:bodyPr wrap="square" rtlCol="0">
            <a:spAutoFit/>
          </a:bodyPr>
          <a:lstStyle/>
          <a:p>
            <a:r>
              <a:rPr lang="en-GB" sz="2800" dirty="0"/>
              <a:t>“Examination of the book on mineral waters by Pierre le </a:t>
            </a:r>
            <a:r>
              <a:rPr lang="en-GB" sz="2800" dirty="0" err="1"/>
              <a:t>Givre</a:t>
            </a:r>
            <a:r>
              <a:rPr lang="en-GB" sz="2800" dirty="0"/>
              <a:t>”</a:t>
            </a:r>
          </a:p>
          <a:p>
            <a:endParaRPr lang="en-GB" sz="2800" dirty="0"/>
          </a:p>
          <a:p>
            <a:r>
              <a:rPr lang="en-GB" sz="2800" dirty="0"/>
              <a:t>- minutes of the ARS, vol. 1</a:t>
            </a:r>
          </a:p>
        </p:txBody>
      </p:sp>
    </p:spTree>
    <p:extLst>
      <p:ext uri="{BB962C8B-B14F-4D97-AF65-F5344CB8AC3E}">
        <p14:creationId xmlns:p14="http://schemas.microsoft.com/office/powerpoint/2010/main" val="40708945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85293" y="2391507"/>
            <a:ext cx="2203938" cy="3001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a:cxnSpLocks/>
          </p:cNvCxnSpPr>
          <p:nvPr/>
        </p:nvCxnSpPr>
        <p:spPr>
          <a:xfrm>
            <a:off x="4692581" y="984738"/>
            <a:ext cx="0" cy="4407877"/>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2444765" y="984738"/>
            <a:ext cx="0" cy="4407877"/>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a:off x="2444766" y="5392615"/>
            <a:ext cx="2244465"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575453" y="2387151"/>
            <a:ext cx="2203938" cy="3001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p:cNvCxnSpPr>
            <a:cxnSpLocks/>
          </p:cNvCxnSpPr>
          <p:nvPr/>
        </p:nvCxnSpPr>
        <p:spPr>
          <a:xfrm>
            <a:off x="9782741" y="980382"/>
            <a:ext cx="0" cy="4407877"/>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7534925" y="980382"/>
            <a:ext cx="0" cy="4407877"/>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H="1">
            <a:off x="7534926" y="5388259"/>
            <a:ext cx="2244465"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58929" y="5747657"/>
            <a:ext cx="5016138" cy="707886"/>
          </a:xfrm>
          <a:prstGeom prst="rect">
            <a:avLst/>
          </a:prstGeom>
          <a:noFill/>
        </p:spPr>
        <p:txBody>
          <a:bodyPr wrap="square" rtlCol="0">
            <a:spAutoFit/>
          </a:bodyPr>
          <a:lstStyle/>
          <a:p>
            <a:r>
              <a:rPr lang="en-NZ" sz="4000" dirty="0"/>
              <a:t>Rainwater + iron filings</a:t>
            </a:r>
            <a:endParaRPr lang="en-GB" sz="4000" dirty="0"/>
          </a:p>
        </p:txBody>
      </p:sp>
      <p:sp>
        <p:nvSpPr>
          <p:cNvPr id="18" name="TextBox 17"/>
          <p:cNvSpPr txBox="1"/>
          <p:nvPr/>
        </p:nvSpPr>
        <p:spPr>
          <a:xfrm>
            <a:off x="6671603" y="5747657"/>
            <a:ext cx="5016138" cy="707886"/>
          </a:xfrm>
          <a:prstGeom prst="rect">
            <a:avLst/>
          </a:prstGeom>
          <a:noFill/>
        </p:spPr>
        <p:txBody>
          <a:bodyPr wrap="square" rtlCol="0">
            <a:spAutoFit/>
          </a:bodyPr>
          <a:lstStyle/>
          <a:p>
            <a:r>
              <a:rPr lang="en-NZ" sz="4000" dirty="0" err="1"/>
              <a:t>Provins</a:t>
            </a:r>
            <a:r>
              <a:rPr lang="en-NZ" sz="4000" dirty="0"/>
              <a:t> mineral water</a:t>
            </a:r>
            <a:endParaRPr lang="en-GB" sz="4000" dirty="0"/>
          </a:p>
        </p:txBody>
      </p:sp>
    </p:spTree>
    <p:extLst>
      <p:ext uri="{BB962C8B-B14F-4D97-AF65-F5344CB8AC3E}">
        <p14:creationId xmlns:p14="http://schemas.microsoft.com/office/powerpoint/2010/main" val="2043609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6E6527C-EEAD-4B36-B13A-D8C5BA11A0A2}"/>
              </a:ext>
            </a:extLst>
          </p:cNvPr>
          <p:cNvSpPr>
            <a:spLocks noGrp="1"/>
          </p:cNvSpPr>
          <p:nvPr>
            <p:ph idx="1"/>
          </p:nvPr>
        </p:nvSpPr>
        <p:spPr>
          <a:xfrm>
            <a:off x="1574676" y="1168678"/>
            <a:ext cx="9042647" cy="4351338"/>
          </a:xfrm>
        </p:spPr>
        <p:txBody>
          <a:bodyPr/>
          <a:lstStyle/>
          <a:p>
            <a:pPr marL="0" indent="0">
              <a:buNone/>
            </a:pPr>
            <a:r>
              <a:rPr lang="en-GB" sz="3600" dirty="0"/>
              <a:t>‘guesses might be made from [waters’] taste and smell, but essentially their composition was known from their effects’</a:t>
            </a:r>
          </a:p>
          <a:p>
            <a:pPr marL="0" indent="0">
              <a:buNone/>
            </a:pPr>
            <a:endParaRPr lang="en-GB" dirty="0"/>
          </a:p>
          <a:p>
            <a:pPr marL="0" indent="0" algn="r">
              <a:buNone/>
            </a:pPr>
            <a:r>
              <a:rPr lang="en-GB" dirty="0"/>
              <a:t>-- historian Lawrence </a:t>
            </a:r>
            <a:r>
              <a:rPr lang="en-GB" dirty="0" err="1"/>
              <a:t>Brockliss</a:t>
            </a:r>
            <a:endParaRPr lang="en-GB" dirty="0"/>
          </a:p>
          <a:p>
            <a:pPr marL="0" indent="0" algn="r">
              <a:buNone/>
            </a:pPr>
            <a:endParaRPr lang="en-GB" dirty="0"/>
          </a:p>
          <a:p>
            <a:pPr marL="0" indent="0" algn="ctr">
              <a:buNone/>
            </a:pPr>
            <a:r>
              <a:rPr lang="en-GB" sz="6000" dirty="0"/>
              <a:t>NOT SO!</a:t>
            </a:r>
          </a:p>
        </p:txBody>
      </p:sp>
    </p:spTree>
    <p:extLst>
      <p:ext uri="{BB962C8B-B14F-4D97-AF65-F5344CB8AC3E}">
        <p14:creationId xmlns:p14="http://schemas.microsoft.com/office/powerpoint/2010/main" val="3384795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503789" y="5506454"/>
            <a:ext cx="5522752" cy="1200329"/>
          </a:xfrm>
          <a:prstGeom prst="rect">
            <a:avLst/>
          </a:prstGeom>
          <a:solidFill>
            <a:schemeClr val="bg1"/>
          </a:solidFill>
        </p:spPr>
        <p:txBody>
          <a:bodyPr wrap="square" rtlCol="0">
            <a:spAutoFit/>
          </a:bodyPr>
          <a:lstStyle/>
          <a:p>
            <a:r>
              <a:rPr lang="en-GB" sz="2400" dirty="0"/>
              <a:t>20</a:t>
            </a:r>
            <a:r>
              <a:rPr lang="en-GB" sz="2400" baseline="30000" dirty="0"/>
              <a:t>th</a:t>
            </a:r>
            <a:r>
              <a:rPr lang="en-GB" sz="2400" dirty="0"/>
              <a:t>-century imitation of 18</a:t>
            </a:r>
            <a:r>
              <a:rPr lang="en-GB" sz="2400" baseline="30000" dirty="0"/>
              <a:t>th</a:t>
            </a:r>
            <a:r>
              <a:rPr lang="en-GB" sz="2400" dirty="0"/>
              <a:t>-century bottled water from Bath, with text based on an 18</a:t>
            </a:r>
            <a:r>
              <a:rPr lang="en-GB" sz="2400" baseline="30000" dirty="0"/>
              <a:t>th</a:t>
            </a:r>
            <a:r>
              <a:rPr lang="en-GB" sz="2400" dirty="0"/>
              <a:t>-century advertisement</a:t>
            </a:r>
          </a:p>
        </p:txBody>
      </p:sp>
      <p:pic>
        <p:nvPicPr>
          <p:cNvPr id="2" name="Picture 1"/>
          <p:cNvPicPr>
            <a:picLocks noChangeAspect="1"/>
          </p:cNvPicPr>
          <p:nvPr/>
        </p:nvPicPr>
        <p:blipFill>
          <a:blip r:embed="rId2"/>
          <a:stretch>
            <a:fillRect/>
          </a:stretch>
        </p:blipFill>
        <p:spPr>
          <a:xfrm>
            <a:off x="916472" y="0"/>
            <a:ext cx="5258549" cy="6858000"/>
          </a:xfrm>
          <a:prstGeom prst="rect">
            <a:avLst/>
          </a:prstGeom>
        </p:spPr>
      </p:pic>
    </p:spTree>
    <p:extLst>
      <p:ext uri="{BB962C8B-B14F-4D97-AF65-F5344CB8AC3E}">
        <p14:creationId xmlns:p14="http://schemas.microsoft.com/office/powerpoint/2010/main" val="2702750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252D365-A217-4EE0-8818-52E2CAE82B83}"/>
              </a:ext>
            </a:extLst>
          </p:cNvPr>
          <p:cNvPicPr>
            <a:picLocks noChangeAspect="1"/>
          </p:cNvPicPr>
          <p:nvPr/>
        </p:nvPicPr>
        <p:blipFill>
          <a:blip r:embed="rId2"/>
          <a:stretch>
            <a:fillRect/>
          </a:stretch>
        </p:blipFill>
        <p:spPr>
          <a:xfrm>
            <a:off x="245477" y="519251"/>
            <a:ext cx="6477118" cy="4194263"/>
          </a:xfrm>
          <a:prstGeom prst="rect">
            <a:avLst/>
          </a:prstGeom>
        </p:spPr>
      </p:pic>
      <p:pic>
        <p:nvPicPr>
          <p:cNvPr id="1026" name="Picture 2">
            <a:extLst>
              <a:ext uri="{FF2B5EF4-FFF2-40B4-BE49-F238E27FC236}">
                <a16:creationId xmlns:a16="http://schemas.microsoft.com/office/drawing/2014/main" xmlns="" id="{2CDF22BD-D053-45A8-8F5A-4990CDBF37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3944" y="0"/>
            <a:ext cx="5138056" cy="77555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xmlns="" id="{4C042B0C-2916-445B-822F-678703802022}"/>
              </a:ext>
            </a:extLst>
          </p:cNvPr>
          <p:cNvSpPr txBox="1"/>
          <p:nvPr/>
        </p:nvSpPr>
        <p:spPr>
          <a:xfrm>
            <a:off x="5207960" y="6214448"/>
            <a:ext cx="1680310" cy="461665"/>
          </a:xfrm>
          <a:prstGeom prst="rect">
            <a:avLst/>
          </a:prstGeom>
          <a:noFill/>
        </p:spPr>
        <p:txBody>
          <a:bodyPr wrap="square" rtlCol="0">
            <a:spAutoFit/>
          </a:bodyPr>
          <a:lstStyle/>
          <a:p>
            <a:r>
              <a:rPr lang="en-GB" sz="2400" dirty="0">
                <a:solidFill>
                  <a:srgbClr val="FF0000"/>
                </a:solidFill>
              </a:rPr>
              <a:t>2014 book</a:t>
            </a:r>
          </a:p>
        </p:txBody>
      </p:sp>
      <p:sp>
        <p:nvSpPr>
          <p:cNvPr id="8" name="TextBox 7">
            <a:extLst>
              <a:ext uri="{FF2B5EF4-FFF2-40B4-BE49-F238E27FC236}">
                <a16:creationId xmlns:a16="http://schemas.microsoft.com/office/drawing/2014/main" xmlns="" id="{6EF87328-197D-49AE-92F5-BB27A84279BD}"/>
              </a:ext>
            </a:extLst>
          </p:cNvPr>
          <p:cNvSpPr txBox="1"/>
          <p:nvPr/>
        </p:nvSpPr>
        <p:spPr>
          <a:xfrm>
            <a:off x="620487" y="4986048"/>
            <a:ext cx="1680310" cy="461665"/>
          </a:xfrm>
          <a:prstGeom prst="rect">
            <a:avLst/>
          </a:prstGeom>
          <a:noFill/>
        </p:spPr>
        <p:txBody>
          <a:bodyPr wrap="square" rtlCol="0">
            <a:spAutoFit/>
          </a:bodyPr>
          <a:lstStyle/>
          <a:p>
            <a:r>
              <a:rPr lang="en-GB" sz="2400" dirty="0">
                <a:solidFill>
                  <a:srgbClr val="FF0000"/>
                </a:solidFill>
              </a:rPr>
              <a:t>1988 article</a:t>
            </a:r>
          </a:p>
        </p:txBody>
      </p:sp>
    </p:spTree>
    <p:extLst>
      <p:ext uri="{BB962C8B-B14F-4D97-AF65-F5344CB8AC3E}">
        <p14:creationId xmlns:p14="http://schemas.microsoft.com/office/powerpoint/2010/main" val="3820808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xmlns="" id="{ABC8CCCD-A1EF-4C9F-8157-14A550995D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0393" y="0"/>
            <a:ext cx="4543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F82E81EA-E446-4C49-A3A5-76C31A56B063}"/>
              </a:ext>
            </a:extLst>
          </p:cNvPr>
          <p:cNvSpPr txBox="1"/>
          <p:nvPr/>
        </p:nvSpPr>
        <p:spPr>
          <a:xfrm>
            <a:off x="7217545" y="6072325"/>
            <a:ext cx="2059619" cy="584775"/>
          </a:xfrm>
          <a:prstGeom prst="rect">
            <a:avLst/>
          </a:prstGeom>
          <a:noFill/>
        </p:spPr>
        <p:txBody>
          <a:bodyPr wrap="square" rtlCol="0">
            <a:spAutoFit/>
          </a:bodyPr>
          <a:lstStyle/>
          <a:p>
            <a:r>
              <a:rPr lang="en-GB" sz="3200" dirty="0">
                <a:solidFill>
                  <a:srgbClr val="FF0000"/>
                </a:solidFill>
              </a:rPr>
              <a:t>2019 book</a:t>
            </a:r>
          </a:p>
        </p:txBody>
      </p:sp>
    </p:spTree>
    <p:extLst>
      <p:ext uri="{BB962C8B-B14F-4D97-AF65-F5344CB8AC3E}">
        <p14:creationId xmlns:p14="http://schemas.microsoft.com/office/powerpoint/2010/main" val="144417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xmlns="" id="{C85A9C0F-A7EE-4732-9F68-2390D0041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0915" y="0"/>
            <a:ext cx="4570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8A13E1E5-483E-4F00-8BA6-7952ADE54306}"/>
              </a:ext>
            </a:extLst>
          </p:cNvPr>
          <p:cNvSpPr txBox="1"/>
          <p:nvPr/>
        </p:nvSpPr>
        <p:spPr>
          <a:xfrm>
            <a:off x="6096000" y="6187160"/>
            <a:ext cx="3719743" cy="584775"/>
          </a:xfrm>
          <a:prstGeom prst="rect">
            <a:avLst/>
          </a:prstGeom>
          <a:noFill/>
        </p:spPr>
        <p:txBody>
          <a:bodyPr wrap="square" rtlCol="0">
            <a:spAutoFit/>
          </a:bodyPr>
          <a:lstStyle/>
          <a:p>
            <a:r>
              <a:rPr lang="en-GB" sz="3200" dirty="0">
                <a:solidFill>
                  <a:srgbClr val="FF0000"/>
                </a:solidFill>
              </a:rPr>
              <a:t>2018 book</a:t>
            </a:r>
          </a:p>
        </p:txBody>
      </p:sp>
    </p:spTree>
    <p:extLst>
      <p:ext uri="{BB962C8B-B14F-4D97-AF65-F5344CB8AC3E}">
        <p14:creationId xmlns:p14="http://schemas.microsoft.com/office/powerpoint/2010/main" val="19442297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text on a white background&#10;&#10;Description automatically generated">
            <a:extLst>
              <a:ext uri="{FF2B5EF4-FFF2-40B4-BE49-F238E27FC236}">
                <a16:creationId xmlns:a16="http://schemas.microsoft.com/office/drawing/2014/main" xmlns="" id="{0D539D3A-4799-4F6C-871E-C94197797E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56978" y="0"/>
            <a:ext cx="5303520" cy="6858000"/>
          </a:xfrm>
          <a:prstGeom prst="rect">
            <a:avLst/>
          </a:prstGeom>
        </p:spPr>
      </p:pic>
      <p:sp>
        <p:nvSpPr>
          <p:cNvPr id="6" name="TextBox 5">
            <a:extLst>
              <a:ext uri="{FF2B5EF4-FFF2-40B4-BE49-F238E27FC236}">
                <a16:creationId xmlns:a16="http://schemas.microsoft.com/office/drawing/2014/main" xmlns="" id="{849CEFB0-B97B-43C5-A987-315F8467947A}"/>
              </a:ext>
            </a:extLst>
          </p:cNvPr>
          <p:cNvSpPr txBox="1"/>
          <p:nvPr/>
        </p:nvSpPr>
        <p:spPr>
          <a:xfrm>
            <a:off x="7652549" y="5859262"/>
            <a:ext cx="2982897" cy="830997"/>
          </a:xfrm>
          <a:prstGeom prst="rect">
            <a:avLst/>
          </a:prstGeom>
          <a:noFill/>
        </p:spPr>
        <p:txBody>
          <a:bodyPr wrap="square" rtlCol="0">
            <a:spAutoFit/>
          </a:bodyPr>
          <a:lstStyle/>
          <a:p>
            <a:r>
              <a:rPr lang="en-GB" sz="2400" dirty="0"/>
              <a:t>Twenty-first century recipe, with testing</a:t>
            </a:r>
          </a:p>
        </p:txBody>
      </p:sp>
    </p:spTree>
    <p:extLst>
      <p:ext uri="{BB962C8B-B14F-4D97-AF65-F5344CB8AC3E}">
        <p14:creationId xmlns:p14="http://schemas.microsoft.com/office/powerpoint/2010/main" val="20998266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rot="5400000">
            <a:off x="3303277" y="-1702202"/>
            <a:ext cx="5545643" cy="9520454"/>
          </a:xfrm>
          <a:prstGeom prst="rect">
            <a:avLst/>
          </a:prstGeom>
        </p:spPr>
      </p:pic>
      <p:sp>
        <p:nvSpPr>
          <p:cNvPr id="5" name="TextBox 4"/>
          <p:cNvSpPr txBox="1"/>
          <p:nvPr/>
        </p:nvSpPr>
        <p:spPr>
          <a:xfrm>
            <a:off x="1315871" y="5830847"/>
            <a:ext cx="9520455" cy="830997"/>
          </a:xfrm>
          <a:prstGeom prst="rect">
            <a:avLst/>
          </a:prstGeom>
          <a:noFill/>
        </p:spPr>
        <p:txBody>
          <a:bodyPr wrap="square" rtlCol="0">
            <a:spAutoFit/>
          </a:bodyPr>
          <a:lstStyle/>
          <a:p>
            <a:r>
              <a:rPr lang="en-GB" sz="2400" dirty="0" smtClean="0"/>
              <a:t>Spanish Exploration and Conquest in the Americas, 1492-1600</a:t>
            </a:r>
          </a:p>
          <a:p>
            <a:r>
              <a:rPr lang="en-GB" sz="2400" dirty="0" smtClean="0"/>
              <a:t>From Arnold 2002</a:t>
            </a:r>
            <a:endParaRPr lang="en-GB" sz="2400" dirty="0"/>
          </a:p>
        </p:txBody>
      </p:sp>
      <p:cxnSp>
        <p:nvCxnSpPr>
          <p:cNvPr id="3" name="Straight Arrow Connector 2"/>
          <p:cNvCxnSpPr/>
          <p:nvPr/>
        </p:nvCxnSpPr>
        <p:spPr>
          <a:xfrm>
            <a:off x="8534400" y="3089189"/>
            <a:ext cx="708454" cy="486033"/>
          </a:xfrm>
          <a:prstGeom prst="straightConnector1">
            <a:avLst/>
          </a:pr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14488" y="3517557"/>
            <a:ext cx="2141836" cy="461665"/>
          </a:xfrm>
          <a:prstGeom prst="rect">
            <a:avLst/>
          </a:prstGeom>
          <a:noFill/>
        </p:spPr>
        <p:txBody>
          <a:bodyPr wrap="square" rtlCol="0">
            <a:spAutoFit/>
          </a:bodyPr>
          <a:lstStyle/>
          <a:p>
            <a:r>
              <a:rPr lang="en-GB" sz="2400" dirty="0" smtClean="0">
                <a:solidFill>
                  <a:srgbClr val="FF0000"/>
                </a:solidFill>
              </a:rPr>
              <a:t>Santo Domingo</a:t>
            </a:r>
            <a:endParaRPr lang="en-GB" sz="2400" dirty="0">
              <a:solidFill>
                <a:srgbClr val="FF0000"/>
              </a:solidFill>
            </a:endParaRPr>
          </a:p>
        </p:txBody>
      </p:sp>
    </p:spTree>
    <p:extLst>
      <p:ext uri="{BB962C8B-B14F-4D97-AF65-F5344CB8AC3E}">
        <p14:creationId xmlns:p14="http://schemas.microsoft.com/office/powerpoint/2010/main" val="1754215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GB" dirty="0" smtClean="0"/>
              <a:t>Balsam</a:t>
            </a:r>
            <a:endParaRPr lang="en-GB" dirty="0"/>
          </a:p>
        </p:txBody>
      </p:sp>
      <p:sp>
        <p:nvSpPr>
          <p:cNvPr id="3" name="Content Placeholder 2"/>
          <p:cNvSpPr>
            <a:spLocks noGrp="1"/>
          </p:cNvSpPr>
          <p:nvPr>
            <p:ph idx="1"/>
          </p:nvPr>
        </p:nvSpPr>
        <p:spPr>
          <a:xfrm>
            <a:off x="952501" y="1240966"/>
            <a:ext cx="10515600" cy="5388429"/>
          </a:xfrm>
        </p:spPr>
        <p:txBody>
          <a:bodyPr>
            <a:normAutofit lnSpcReduction="10000"/>
          </a:bodyPr>
          <a:lstStyle/>
          <a:p>
            <a:pPr>
              <a:buFont typeface="Wingdings" panose="05000000000000000000" pitchFamily="2" charset="2"/>
              <a:buChar char="§"/>
            </a:pPr>
            <a:r>
              <a:rPr lang="en-GB" dirty="0"/>
              <a:t>balsam highly prized in West since antiquity, but in </a:t>
            </a:r>
            <a:r>
              <a:rPr lang="en-GB" dirty="0">
                <a:solidFill>
                  <a:srgbClr val="FF0000"/>
                </a:solidFill>
              </a:rPr>
              <a:t>short supply</a:t>
            </a:r>
          </a:p>
          <a:p>
            <a:pPr>
              <a:buFont typeface="Wingdings" panose="05000000000000000000" pitchFamily="2" charset="2"/>
              <a:buChar char="§"/>
            </a:pPr>
            <a:r>
              <a:rPr lang="en-GB" dirty="0"/>
              <a:t>1528 – Antonio de </a:t>
            </a:r>
            <a:r>
              <a:rPr lang="en-GB" dirty="0" err="1"/>
              <a:t>Villasante</a:t>
            </a:r>
            <a:r>
              <a:rPr lang="en-GB" dirty="0"/>
              <a:t>, resident of Santo Domingo, claims to find </a:t>
            </a:r>
            <a:r>
              <a:rPr lang="en-GB" dirty="0">
                <a:solidFill>
                  <a:srgbClr val="FF0000"/>
                </a:solidFill>
              </a:rPr>
              <a:t>new variety </a:t>
            </a:r>
            <a:r>
              <a:rPr lang="en-GB" dirty="0"/>
              <a:t>of balsam on Hispaniola</a:t>
            </a:r>
          </a:p>
          <a:p>
            <a:pPr>
              <a:buFont typeface="Wingdings" panose="05000000000000000000" pitchFamily="2" charset="2"/>
              <a:buChar char="§"/>
            </a:pPr>
            <a:r>
              <a:rPr lang="en-GB" dirty="0"/>
              <a:t>obtains </a:t>
            </a:r>
            <a:r>
              <a:rPr lang="en-GB" dirty="0">
                <a:solidFill>
                  <a:srgbClr val="FF0000"/>
                </a:solidFill>
              </a:rPr>
              <a:t>right to exploit </a:t>
            </a:r>
            <a:r>
              <a:rPr lang="en-GB" dirty="0"/>
              <a:t>it from Spanish crown</a:t>
            </a:r>
          </a:p>
          <a:p>
            <a:pPr>
              <a:buFont typeface="Wingdings" panose="05000000000000000000" pitchFamily="2" charset="2"/>
              <a:buChar char="§"/>
            </a:pPr>
            <a:r>
              <a:rPr lang="en-GB" dirty="0"/>
              <a:t>but must present ‘</a:t>
            </a:r>
            <a:r>
              <a:rPr lang="en-GB" dirty="0">
                <a:solidFill>
                  <a:srgbClr val="FF0000"/>
                </a:solidFill>
              </a:rPr>
              <a:t>a very complete report</a:t>
            </a:r>
            <a:r>
              <a:rPr lang="en-GB" dirty="0"/>
              <a:t>’ about the tree to Council of Indies</a:t>
            </a:r>
          </a:p>
          <a:p>
            <a:pPr>
              <a:buFont typeface="Wingdings" panose="05000000000000000000" pitchFamily="2" charset="2"/>
              <a:buChar char="§"/>
            </a:pPr>
            <a:r>
              <a:rPr lang="en-GB" dirty="0"/>
              <a:t>‘This balsam, </a:t>
            </a:r>
            <a:r>
              <a:rPr lang="en-GB" dirty="0">
                <a:solidFill>
                  <a:srgbClr val="FF0000"/>
                </a:solidFill>
              </a:rPr>
              <a:t>by experience</a:t>
            </a:r>
            <a:r>
              <a:rPr lang="en-GB" dirty="0"/>
              <a:t>, shows already that it is beneficial for the diseases I have mentioned’ (</a:t>
            </a:r>
            <a:r>
              <a:rPr lang="en-GB" dirty="0" err="1"/>
              <a:t>Villasante’s</a:t>
            </a:r>
            <a:r>
              <a:rPr lang="en-GB" dirty="0"/>
              <a:t> report)</a:t>
            </a:r>
          </a:p>
          <a:p>
            <a:pPr>
              <a:buFont typeface="Wingdings" panose="05000000000000000000" pitchFamily="2" charset="2"/>
              <a:buChar char="§"/>
            </a:pPr>
            <a:r>
              <a:rPr lang="en-GB" dirty="0"/>
              <a:t>Experience = preparing from tree, testing on patients</a:t>
            </a:r>
          </a:p>
          <a:p>
            <a:pPr>
              <a:buFont typeface="Wingdings" panose="05000000000000000000" pitchFamily="2" charset="2"/>
              <a:buChar char="§"/>
            </a:pPr>
            <a:r>
              <a:rPr lang="en-GB" dirty="0">
                <a:solidFill>
                  <a:srgbClr val="FF0000"/>
                </a:solidFill>
              </a:rPr>
              <a:t>no reference to </a:t>
            </a:r>
            <a:r>
              <a:rPr lang="en-GB" dirty="0" err="1">
                <a:solidFill>
                  <a:srgbClr val="FF0000"/>
                </a:solidFill>
              </a:rPr>
              <a:t>Galenic</a:t>
            </a:r>
            <a:r>
              <a:rPr lang="en-GB" dirty="0">
                <a:solidFill>
                  <a:srgbClr val="FF0000"/>
                </a:solidFill>
              </a:rPr>
              <a:t> theory of humours</a:t>
            </a:r>
            <a:r>
              <a:rPr lang="en-GB" dirty="0"/>
              <a:t>, since </a:t>
            </a:r>
            <a:r>
              <a:rPr lang="en-GB" dirty="0" err="1"/>
              <a:t>Villasante</a:t>
            </a:r>
            <a:r>
              <a:rPr lang="en-GB" dirty="0"/>
              <a:t> addressing practical men – Spanish entrepreneurs and bureaucrats, not physicians</a:t>
            </a:r>
          </a:p>
          <a:p>
            <a:pPr>
              <a:buFont typeface="Wingdings" panose="05000000000000000000" pitchFamily="2" charset="2"/>
              <a:buChar char="§"/>
            </a:pPr>
            <a:endParaRPr lang="en-GB" dirty="0"/>
          </a:p>
        </p:txBody>
      </p:sp>
    </p:spTree>
    <p:extLst>
      <p:ext uri="{BB962C8B-B14F-4D97-AF65-F5344CB8AC3E}">
        <p14:creationId xmlns:p14="http://schemas.microsoft.com/office/powerpoint/2010/main" val="4209858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00B3D4A-0A96-47AF-8A6D-0B406733EAD0}"/>
              </a:ext>
            </a:extLst>
          </p:cNvPr>
          <p:cNvSpPr>
            <a:spLocks noGrp="1"/>
          </p:cNvSpPr>
          <p:nvPr>
            <p:ph idx="1"/>
          </p:nvPr>
        </p:nvSpPr>
        <p:spPr>
          <a:xfrm>
            <a:off x="2444328" y="1818554"/>
            <a:ext cx="8421379" cy="3560754"/>
          </a:xfrm>
        </p:spPr>
        <p:txBody>
          <a:bodyPr>
            <a:normAutofit/>
          </a:bodyPr>
          <a:lstStyle/>
          <a:p>
            <a:pPr>
              <a:buFont typeface="Wingdings" panose="05000000000000000000" pitchFamily="2" charset="2"/>
              <a:buChar char="§"/>
            </a:pPr>
            <a:r>
              <a:rPr lang="en-GB" sz="3600" dirty="0" smtClean="0"/>
              <a:t> </a:t>
            </a:r>
            <a:r>
              <a:rPr lang="en-GB" sz="4000" dirty="0" smtClean="0"/>
              <a:t>early </a:t>
            </a:r>
            <a:r>
              <a:rPr lang="en-GB" sz="4000" dirty="0"/>
              <a:t>modern drug-testing is a thing!</a:t>
            </a:r>
          </a:p>
          <a:p>
            <a:pPr>
              <a:buFont typeface="Wingdings" panose="05000000000000000000" pitchFamily="2" charset="2"/>
              <a:buChar char="§"/>
            </a:pPr>
            <a:r>
              <a:rPr lang="en-GB" sz="4000" dirty="0" smtClean="0"/>
              <a:t> a </a:t>
            </a:r>
            <a:r>
              <a:rPr lang="en-GB" sz="4000" dirty="0"/>
              <a:t>strong drug establishment</a:t>
            </a:r>
          </a:p>
          <a:p>
            <a:pPr>
              <a:buFont typeface="Wingdings" panose="05000000000000000000" pitchFamily="2" charset="2"/>
              <a:buChar char="§"/>
            </a:pPr>
            <a:r>
              <a:rPr lang="en-GB" sz="4000" dirty="0" smtClean="0"/>
              <a:t> emerging alternatives</a:t>
            </a:r>
          </a:p>
          <a:p>
            <a:pPr>
              <a:buFont typeface="Wingdings" panose="05000000000000000000" pitchFamily="2" charset="2"/>
              <a:buChar char="§"/>
            </a:pPr>
            <a:r>
              <a:rPr lang="en-GB" sz="4000" dirty="0"/>
              <a:t> </a:t>
            </a:r>
            <a:r>
              <a:rPr lang="en-GB" sz="4000" dirty="0" smtClean="0"/>
              <a:t>wider </a:t>
            </a:r>
            <a:r>
              <a:rPr lang="en-GB" sz="4000" dirty="0"/>
              <a:t>significance of drug-testing</a:t>
            </a:r>
          </a:p>
        </p:txBody>
      </p:sp>
    </p:spTree>
    <p:extLst>
      <p:ext uri="{BB962C8B-B14F-4D97-AF65-F5344CB8AC3E}">
        <p14:creationId xmlns:p14="http://schemas.microsoft.com/office/powerpoint/2010/main" val="4260701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94643" y="1408823"/>
            <a:ext cx="6182687" cy="3690241"/>
          </a:xfrm>
          <a:prstGeom prst="rect">
            <a:avLst/>
          </a:prstGeom>
          <a:noFill/>
        </p:spPr>
        <p:txBody>
          <a:bodyPr wrap="square" rtlCol="0">
            <a:spAutoFit/>
          </a:bodyPr>
          <a:lstStyle/>
          <a:p>
            <a:pPr marL="342900" indent="-342900" algn="ctr">
              <a:lnSpc>
                <a:spcPct val="150000"/>
              </a:lnSpc>
              <a:buAutoNum type="arabicPeriod"/>
            </a:pPr>
            <a:r>
              <a:rPr lang="en-GB" sz="4000" dirty="0"/>
              <a:t> The Drug Establishment</a:t>
            </a:r>
          </a:p>
          <a:p>
            <a:pPr marL="342900" indent="-342900" algn="ctr">
              <a:lnSpc>
                <a:spcPct val="150000"/>
              </a:lnSpc>
              <a:buAutoNum type="arabicPeriod"/>
            </a:pPr>
            <a:r>
              <a:rPr lang="en-GB" sz="4000" dirty="0"/>
              <a:t> Scientific Academies</a:t>
            </a:r>
          </a:p>
          <a:p>
            <a:pPr marL="342900" indent="-342900" algn="ctr">
              <a:lnSpc>
                <a:spcPct val="150000"/>
              </a:lnSpc>
              <a:buAutoNum type="arabicPeriod"/>
            </a:pPr>
            <a:r>
              <a:rPr lang="en-GB" sz="4000" dirty="0"/>
              <a:t> Households</a:t>
            </a:r>
          </a:p>
          <a:p>
            <a:pPr marL="342900" indent="-342900" algn="ctr">
              <a:lnSpc>
                <a:spcPct val="150000"/>
              </a:lnSpc>
              <a:buAutoNum type="arabicPeriod"/>
            </a:pPr>
            <a:r>
              <a:rPr lang="en-GB" sz="4000" dirty="0"/>
              <a:t> </a:t>
            </a:r>
            <a:r>
              <a:rPr lang="en-GB" sz="4000" dirty="0" smtClean="0"/>
              <a:t>Empires</a:t>
            </a:r>
            <a:endParaRPr lang="en-GB" sz="4000" dirty="0"/>
          </a:p>
        </p:txBody>
      </p:sp>
    </p:spTree>
    <p:extLst>
      <p:ext uri="{BB962C8B-B14F-4D97-AF65-F5344CB8AC3E}">
        <p14:creationId xmlns:p14="http://schemas.microsoft.com/office/powerpoint/2010/main" val="2164092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3/30/ViennaDioscoridesPla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503819" cy="68690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25298" y="5890054"/>
            <a:ext cx="5972432" cy="707886"/>
          </a:xfrm>
          <a:prstGeom prst="rect">
            <a:avLst/>
          </a:prstGeom>
          <a:noFill/>
        </p:spPr>
        <p:txBody>
          <a:bodyPr wrap="square" rtlCol="0">
            <a:spAutoFit/>
          </a:bodyPr>
          <a:lstStyle/>
          <a:p>
            <a:r>
              <a:rPr lang="en-GB" sz="2000" dirty="0" err="1"/>
              <a:t>Dioscorides</a:t>
            </a:r>
            <a:r>
              <a:rPr lang="en-GB" sz="2000" dirty="0"/>
              <a:t>, </a:t>
            </a:r>
            <a:r>
              <a:rPr lang="en-GB" sz="2000" i="1" dirty="0"/>
              <a:t>De </a:t>
            </a:r>
            <a:r>
              <a:rPr lang="en-GB" sz="2000" i="1" dirty="0" err="1"/>
              <a:t>materia</a:t>
            </a:r>
            <a:r>
              <a:rPr lang="en-GB" sz="2000" i="1" dirty="0"/>
              <a:t> </a:t>
            </a:r>
            <a:r>
              <a:rPr lang="en-GB" sz="2000" i="1" dirty="0" err="1"/>
              <a:t>medica</a:t>
            </a:r>
            <a:r>
              <a:rPr lang="en-GB" sz="2000" i="1" dirty="0"/>
              <a:t> </a:t>
            </a:r>
            <a:r>
              <a:rPr lang="en-GB" sz="2000" dirty="0"/>
              <a:t>(On Medical Materials), originally written in Greek, c. AD 60</a:t>
            </a:r>
          </a:p>
        </p:txBody>
      </p:sp>
    </p:spTree>
    <p:extLst>
      <p:ext uri="{BB962C8B-B14F-4D97-AF65-F5344CB8AC3E}">
        <p14:creationId xmlns:p14="http://schemas.microsoft.com/office/powerpoint/2010/main" val="1025254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15978" y="1762897"/>
            <a:ext cx="8064844" cy="3662541"/>
          </a:xfrm>
          <a:prstGeom prst="rect">
            <a:avLst/>
          </a:prstGeom>
          <a:noFill/>
        </p:spPr>
        <p:txBody>
          <a:bodyPr wrap="square" rtlCol="0">
            <a:spAutoFit/>
          </a:bodyPr>
          <a:lstStyle/>
          <a:p>
            <a:r>
              <a:rPr lang="en-GB" sz="2800" dirty="0"/>
              <a:t>We can determine [the medical effect of a drug] by either of two methods, one by sense [</a:t>
            </a:r>
            <a:r>
              <a:rPr lang="en-GB" sz="2800" i="1" dirty="0"/>
              <a:t>via </a:t>
            </a:r>
            <a:r>
              <a:rPr lang="en-GB" sz="2800" i="1" dirty="0" err="1"/>
              <a:t>experimenti</a:t>
            </a:r>
            <a:r>
              <a:rPr lang="en-GB" sz="2800" dirty="0"/>
              <a:t>] and the other by reason [</a:t>
            </a:r>
            <a:r>
              <a:rPr lang="en-GB" sz="2800" i="1" dirty="0"/>
              <a:t>via </a:t>
            </a:r>
            <a:r>
              <a:rPr lang="en-GB" sz="2800" i="1" dirty="0" err="1"/>
              <a:t>rationis</a:t>
            </a:r>
            <a:r>
              <a:rPr lang="en-GB" sz="2800" dirty="0"/>
              <a:t>]. Determination by sense involves recognising it through the medicine’s activity, while determination by reason draws on the very substance of these medicines.</a:t>
            </a:r>
          </a:p>
          <a:p>
            <a:endParaRPr lang="en-GB" sz="2800" dirty="0"/>
          </a:p>
          <a:p>
            <a:endParaRPr lang="en-GB" dirty="0"/>
          </a:p>
          <a:p>
            <a:pPr algn="r"/>
            <a:r>
              <a:rPr lang="en-GB" dirty="0"/>
              <a:t>-- Galen, </a:t>
            </a:r>
            <a:r>
              <a:rPr lang="en-GB" i="1" dirty="0"/>
              <a:t>On Simple Medicines</a:t>
            </a:r>
          </a:p>
        </p:txBody>
      </p:sp>
    </p:spTree>
    <p:extLst>
      <p:ext uri="{BB962C8B-B14F-4D97-AF65-F5344CB8AC3E}">
        <p14:creationId xmlns:p14="http://schemas.microsoft.com/office/powerpoint/2010/main" val="2256677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1770064" y="1160463"/>
            <a:ext cx="8029575" cy="4152900"/>
          </a:xfrm>
          <a:prstGeom prst="rect">
            <a:avLst/>
          </a:prstGeom>
        </p:spPr>
      </p:pic>
    </p:spTree>
    <p:extLst>
      <p:ext uri="{BB962C8B-B14F-4D97-AF65-F5344CB8AC3E}">
        <p14:creationId xmlns:p14="http://schemas.microsoft.com/office/powerpoint/2010/main" val="916817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1882" y="799070"/>
            <a:ext cx="7661189" cy="5093702"/>
          </a:xfrm>
          <a:prstGeom prst="rect">
            <a:avLst/>
          </a:prstGeom>
          <a:noFill/>
        </p:spPr>
        <p:txBody>
          <a:bodyPr wrap="square" rtlCol="0">
            <a:spAutoFit/>
          </a:bodyPr>
          <a:lstStyle/>
          <a:p>
            <a:pPr>
              <a:spcAft>
                <a:spcPts val="1800"/>
              </a:spcAft>
            </a:pPr>
            <a:r>
              <a:rPr lang="en-GB" sz="2000" dirty="0"/>
              <a:t>The medicine should be kept free from every [accidental] </a:t>
            </a:r>
            <a:r>
              <a:rPr lang="en-GB" sz="2000" dirty="0">
                <a:solidFill>
                  <a:srgbClr val="FF0000"/>
                </a:solidFill>
              </a:rPr>
              <a:t>complexional</a:t>
            </a:r>
            <a:r>
              <a:rPr lang="en-GB" sz="2000" dirty="0"/>
              <a:t> quality</a:t>
            </a:r>
          </a:p>
          <a:p>
            <a:pPr>
              <a:spcAft>
                <a:spcPts val="1800"/>
              </a:spcAft>
            </a:pPr>
            <a:r>
              <a:rPr lang="en-GB" sz="2000" dirty="0"/>
              <a:t>The patient taking it should be suffering from the illness to which the medicine is appropriate</a:t>
            </a:r>
          </a:p>
          <a:p>
            <a:pPr>
              <a:spcAft>
                <a:spcPts val="1800"/>
              </a:spcAft>
            </a:pPr>
            <a:r>
              <a:rPr lang="en-GB" sz="2000" dirty="0"/>
              <a:t>It should be given by itself</a:t>
            </a:r>
          </a:p>
          <a:p>
            <a:pPr>
              <a:spcAft>
                <a:spcPts val="1800"/>
              </a:spcAft>
            </a:pPr>
            <a:r>
              <a:rPr lang="en-GB" sz="2000" dirty="0"/>
              <a:t>It should be of a </a:t>
            </a:r>
            <a:r>
              <a:rPr lang="en-GB" sz="2000" dirty="0">
                <a:solidFill>
                  <a:srgbClr val="FF0000"/>
                </a:solidFill>
              </a:rPr>
              <a:t>degree opposite </a:t>
            </a:r>
            <a:r>
              <a:rPr lang="en-GB" sz="2000" dirty="0"/>
              <a:t>the illness</a:t>
            </a:r>
          </a:p>
          <a:p>
            <a:pPr>
              <a:spcAft>
                <a:spcPts val="1800"/>
              </a:spcAft>
            </a:pPr>
            <a:r>
              <a:rPr lang="en-GB" sz="2000" dirty="0"/>
              <a:t>We should try it not just once but repeatedly</a:t>
            </a:r>
          </a:p>
          <a:p>
            <a:pPr>
              <a:spcAft>
                <a:spcPts val="1800"/>
              </a:spcAft>
            </a:pPr>
            <a:r>
              <a:rPr lang="en-GB" sz="2000" dirty="0"/>
              <a:t>It should be given to the right subject, so that we should try it on a man and not on an ass </a:t>
            </a:r>
          </a:p>
          <a:p>
            <a:pPr>
              <a:spcAft>
                <a:spcPts val="1800"/>
              </a:spcAft>
            </a:pPr>
            <a:endParaRPr lang="en-GB" sz="2000" dirty="0"/>
          </a:p>
          <a:p>
            <a:pPr algn="r">
              <a:spcAft>
                <a:spcPts val="1800"/>
              </a:spcAft>
            </a:pPr>
            <a:r>
              <a:rPr lang="en-GB" dirty="0"/>
              <a:t>-- Peter of Spain’s </a:t>
            </a:r>
            <a:r>
              <a:rPr lang="en-GB" i="1" dirty="0"/>
              <a:t>Commentary</a:t>
            </a:r>
            <a:r>
              <a:rPr lang="en-GB" dirty="0"/>
              <a:t> on Isaac Israeli’s </a:t>
            </a:r>
            <a:r>
              <a:rPr lang="en-GB" i="1" dirty="0" err="1"/>
              <a:t>Diete</a:t>
            </a:r>
            <a:r>
              <a:rPr lang="en-GB" i="1" dirty="0"/>
              <a:t> universals</a:t>
            </a:r>
            <a:r>
              <a:rPr lang="en-GB" dirty="0"/>
              <a:t>, 1230s</a:t>
            </a:r>
          </a:p>
        </p:txBody>
      </p:sp>
    </p:spTree>
    <p:extLst>
      <p:ext uri="{BB962C8B-B14F-4D97-AF65-F5344CB8AC3E}">
        <p14:creationId xmlns:p14="http://schemas.microsoft.com/office/powerpoint/2010/main" val="3034978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extBox 5"/>
          <p:cNvSpPr txBox="1"/>
          <p:nvPr/>
        </p:nvSpPr>
        <p:spPr>
          <a:xfrm>
            <a:off x="1605064" y="6040877"/>
            <a:ext cx="7665396" cy="564204"/>
          </a:xfrm>
          <a:prstGeom prst="rect">
            <a:avLst/>
          </a:prstGeom>
          <a:noFill/>
        </p:spPr>
        <p:txBody>
          <a:bodyPr wrap="square" rtlCol="0">
            <a:spAutoFit/>
          </a:bodyPr>
          <a:lstStyle/>
          <a:p>
            <a:endParaRPr lang="en-GB" dirty="0"/>
          </a:p>
        </p:txBody>
      </p:sp>
      <p:pic>
        <p:nvPicPr>
          <p:cNvPr id="9" name="Picture 8"/>
          <p:cNvPicPr>
            <a:picLocks noChangeAspect="1"/>
          </p:cNvPicPr>
          <p:nvPr/>
        </p:nvPicPr>
        <p:blipFill>
          <a:blip r:embed="rId2"/>
          <a:stretch>
            <a:fillRect/>
          </a:stretch>
        </p:blipFill>
        <p:spPr>
          <a:xfrm>
            <a:off x="440589" y="0"/>
            <a:ext cx="4452424" cy="6858000"/>
          </a:xfrm>
          <a:prstGeom prst="rect">
            <a:avLst/>
          </a:prstGeom>
        </p:spPr>
      </p:pic>
      <p:sp>
        <p:nvSpPr>
          <p:cNvPr id="10" name="TextBox 9"/>
          <p:cNvSpPr txBox="1"/>
          <p:nvPr/>
        </p:nvSpPr>
        <p:spPr>
          <a:xfrm>
            <a:off x="5252936" y="4931047"/>
            <a:ext cx="6449438" cy="1569660"/>
          </a:xfrm>
          <a:prstGeom prst="rect">
            <a:avLst/>
          </a:prstGeom>
          <a:noFill/>
        </p:spPr>
        <p:txBody>
          <a:bodyPr wrap="square" rtlCol="0">
            <a:spAutoFit/>
          </a:bodyPr>
          <a:lstStyle/>
          <a:p>
            <a:r>
              <a:rPr lang="en-GB" sz="2400" dirty="0">
                <a:solidFill>
                  <a:schemeClr val="bg1"/>
                </a:solidFill>
              </a:rPr>
              <a:t>A page from the casebook of Richard Napier, an astrological physician living in London around 1600</a:t>
            </a:r>
          </a:p>
          <a:p>
            <a:r>
              <a:rPr lang="en-GB" sz="2400" dirty="0">
                <a:solidFill>
                  <a:schemeClr val="bg1"/>
                </a:solidFill>
              </a:rPr>
              <a:t>www.casebooks.lib.cam.ac.uk</a:t>
            </a:r>
          </a:p>
        </p:txBody>
      </p:sp>
      <p:sp>
        <p:nvSpPr>
          <p:cNvPr id="14" name="Rectangle 13"/>
          <p:cNvSpPr/>
          <p:nvPr/>
        </p:nvSpPr>
        <p:spPr>
          <a:xfrm>
            <a:off x="1517516" y="1050586"/>
            <a:ext cx="1361872" cy="330741"/>
          </a:xfrm>
          <a:prstGeom prst="rect">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157593" y="1381327"/>
            <a:ext cx="1566152" cy="1605064"/>
          </a:xfrm>
          <a:prstGeom prst="rect">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42805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5745038" cy="9296179"/>
          </a:xfrm>
          <a:prstGeom prst="rect">
            <a:avLst/>
          </a:prstGeom>
        </p:spPr>
      </p:pic>
      <p:sp>
        <p:nvSpPr>
          <p:cNvPr id="5" name="TextBox 4"/>
          <p:cNvSpPr txBox="1"/>
          <p:nvPr/>
        </p:nvSpPr>
        <p:spPr>
          <a:xfrm>
            <a:off x="6220918" y="929997"/>
            <a:ext cx="5576341" cy="4832092"/>
          </a:xfrm>
          <a:prstGeom prst="rect">
            <a:avLst/>
          </a:prstGeom>
          <a:noFill/>
        </p:spPr>
        <p:txBody>
          <a:bodyPr wrap="square" rtlCol="0">
            <a:spAutoFit/>
          </a:bodyPr>
          <a:lstStyle/>
          <a:p>
            <a:r>
              <a:rPr lang="en-NZ" sz="2800" dirty="0"/>
              <a:t>‘Treatise on the mineral waters of </a:t>
            </a:r>
            <a:r>
              <a:rPr lang="en-NZ" sz="2800" dirty="0" err="1"/>
              <a:t>Provins</a:t>
            </a:r>
            <a:r>
              <a:rPr lang="en-NZ" sz="2800" dirty="0"/>
              <a:t>,</a:t>
            </a:r>
          </a:p>
          <a:p>
            <a:endParaRPr lang="en-NZ" sz="2800" dirty="0"/>
          </a:p>
          <a:p>
            <a:r>
              <a:rPr lang="en-NZ" sz="2800" dirty="0"/>
              <a:t>Containing their anatomy, the difference between the springs, their properties, virtues, and admirable effects</a:t>
            </a:r>
          </a:p>
          <a:p>
            <a:endParaRPr lang="en-NZ" sz="2800" dirty="0"/>
          </a:p>
          <a:p>
            <a:r>
              <a:rPr lang="en-NZ" sz="2800" dirty="0"/>
              <a:t>By Pierre le </a:t>
            </a:r>
            <a:r>
              <a:rPr lang="en-NZ" sz="2800" dirty="0" err="1"/>
              <a:t>Givre</a:t>
            </a:r>
            <a:r>
              <a:rPr lang="en-NZ" sz="2800" dirty="0"/>
              <a:t>, doctor</a:t>
            </a:r>
          </a:p>
          <a:p>
            <a:endParaRPr lang="en-NZ" sz="2800" dirty="0"/>
          </a:p>
          <a:p>
            <a:r>
              <a:rPr lang="en-NZ" sz="2800" dirty="0"/>
              <a:t>Paris, 1659’</a:t>
            </a:r>
            <a:endParaRPr lang="en-GB" sz="2800" dirty="0"/>
          </a:p>
        </p:txBody>
      </p:sp>
    </p:spTree>
    <p:extLst>
      <p:ext uri="{BB962C8B-B14F-4D97-AF65-F5344CB8AC3E}">
        <p14:creationId xmlns:p14="http://schemas.microsoft.com/office/powerpoint/2010/main" val="7395931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436</TotalTime>
  <Words>716</Words>
  <Application>Microsoft Office PowerPoint</Application>
  <PresentationFormat>Widescreen</PresentationFormat>
  <Paragraphs>77</Paragraphs>
  <Slides>26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Wingdings</vt:lpstr>
      <vt:lpstr>Office Theme</vt:lpstr>
      <vt:lpstr>Early Modern Drug-testing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Balsam</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Modern Drug-testing</dc:title>
  <dc:creator>Bycroft, Michael</dc:creator>
  <cp:lastModifiedBy>Bycroft, Michael</cp:lastModifiedBy>
  <cp:revision>27</cp:revision>
  <dcterms:created xsi:type="dcterms:W3CDTF">2019-10-02T09:04:44Z</dcterms:created>
  <dcterms:modified xsi:type="dcterms:W3CDTF">2019-10-08T09:01:25Z</dcterms:modified>
</cp:coreProperties>
</file>