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8" r:id="rId4"/>
    <p:sldId id="266" r:id="rId5"/>
    <p:sldId id="267" r:id="rId6"/>
    <p:sldId id="259" r:id="rId7"/>
    <p:sldId id="260" r:id="rId8"/>
    <p:sldId id="261" r:id="rId9"/>
    <p:sldId id="262" r:id="rId10"/>
    <p:sldId id="264" r:id="rId11"/>
    <p:sldId id="268" r:id="rId12"/>
    <p:sldId id="279" r:id="rId13"/>
    <p:sldId id="269" r:id="rId14"/>
    <p:sldId id="270" r:id="rId15"/>
    <p:sldId id="271" r:id="rId16"/>
    <p:sldId id="272" r:id="rId17"/>
    <p:sldId id="273" r:id="rId18"/>
    <p:sldId id="280" r:id="rId19"/>
    <p:sldId id="275" r:id="rId20"/>
    <p:sldId id="276" r:id="rId21"/>
    <p:sldId id="277" r:id="rId22"/>
    <p:sldId id="274"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32"/>
  </p:normalViewPr>
  <p:slideViewPr>
    <p:cSldViewPr snapToGrid="0" snapToObjects="1">
      <p:cViewPr varScale="1">
        <p:scale>
          <a:sx n="106" d="100"/>
          <a:sy n="106" d="100"/>
        </p:scale>
        <p:origin x="180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3EA1BBA-7A9A-E949-A53B-F39BB3D45759}" type="datetimeFigureOut">
              <a:rPr lang="en-US" smtClean="0"/>
              <a:t>10/12/22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1314761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3EA1BBA-7A9A-E949-A53B-F39BB3D45759}" type="datetimeFigureOut">
              <a:rPr lang="en-US" smtClean="0"/>
              <a:t>10/12/22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3190066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3EA1BBA-7A9A-E949-A53B-F39BB3D45759}" type="datetimeFigureOut">
              <a:rPr lang="en-US" smtClean="0"/>
              <a:t>10/12/22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45590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3EA1BBA-7A9A-E949-A53B-F39BB3D45759}" type="datetimeFigureOut">
              <a:rPr lang="en-US" smtClean="0"/>
              <a:t>10/12/22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2600571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3EA1BBA-7A9A-E949-A53B-F39BB3D45759}" type="datetimeFigureOut">
              <a:rPr lang="en-US" smtClean="0"/>
              <a:t>10/12/22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267703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3EA1BBA-7A9A-E949-A53B-F39BB3D45759}" type="datetimeFigureOut">
              <a:rPr lang="en-US" smtClean="0"/>
              <a:t>10/12/22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149138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EA1BBA-7A9A-E949-A53B-F39BB3D45759}" type="datetimeFigureOut">
              <a:rPr lang="en-US" smtClean="0"/>
              <a:t>10/12/22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1868372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3EA1BBA-7A9A-E949-A53B-F39BB3D45759}" type="datetimeFigureOut">
              <a:rPr lang="en-US" smtClean="0"/>
              <a:t>10/12/22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2486846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EA1BBA-7A9A-E949-A53B-F39BB3D45759}" type="datetimeFigureOut">
              <a:rPr lang="en-US" smtClean="0"/>
              <a:t>10/12/22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68715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3EA1BBA-7A9A-E949-A53B-F39BB3D45759}" type="datetimeFigureOut">
              <a:rPr lang="en-US" smtClean="0"/>
              <a:t>10/12/22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597816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3EA1BBA-7A9A-E949-A53B-F39BB3D45759}" type="datetimeFigureOut">
              <a:rPr lang="en-US" smtClean="0"/>
              <a:t>10/12/22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86D5CE-E8FD-044B-8C66-351B4DF4E944}" type="slidenum">
              <a:rPr lang="en-US" smtClean="0"/>
              <a:t>‹#›</a:t>
            </a:fld>
            <a:endParaRPr lang="en-US"/>
          </a:p>
        </p:txBody>
      </p:sp>
    </p:spTree>
    <p:extLst>
      <p:ext uri="{BB962C8B-B14F-4D97-AF65-F5344CB8AC3E}">
        <p14:creationId xmlns:p14="http://schemas.microsoft.com/office/powerpoint/2010/main" val="3193373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EA1BBA-7A9A-E949-A53B-F39BB3D45759}" type="datetimeFigureOut">
              <a:rPr lang="en-US" smtClean="0"/>
              <a:t>10/12/22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86D5CE-E8FD-044B-8C66-351B4DF4E944}" type="slidenum">
              <a:rPr lang="en-US" smtClean="0"/>
              <a:t>‹#›</a:t>
            </a:fld>
            <a:endParaRPr lang="en-US"/>
          </a:p>
        </p:txBody>
      </p:sp>
    </p:spTree>
    <p:extLst>
      <p:ext uri="{BB962C8B-B14F-4D97-AF65-F5344CB8AC3E}">
        <p14:creationId xmlns:p14="http://schemas.microsoft.com/office/powerpoint/2010/main" val="1675542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Early Modern Body</a:t>
            </a:r>
          </a:p>
        </p:txBody>
      </p:sp>
      <p:sp>
        <p:nvSpPr>
          <p:cNvPr id="3" name="Subtitle 2"/>
          <p:cNvSpPr>
            <a:spLocks noGrp="1"/>
          </p:cNvSpPr>
          <p:nvPr>
            <p:ph type="subTitle" idx="1"/>
          </p:nvPr>
        </p:nvSpPr>
        <p:spPr/>
        <p:txBody>
          <a:bodyPr/>
          <a:lstStyle/>
          <a:p>
            <a:r>
              <a:rPr lang="en-US" dirty="0" err="1"/>
              <a:t>Dr</a:t>
            </a:r>
            <a:r>
              <a:rPr lang="en-US" dirty="0"/>
              <a:t> Sophie Mann</a:t>
            </a:r>
          </a:p>
        </p:txBody>
      </p:sp>
    </p:spTree>
    <p:extLst>
      <p:ext uri="{BB962C8B-B14F-4D97-AF65-F5344CB8AC3E}">
        <p14:creationId xmlns:p14="http://schemas.microsoft.com/office/powerpoint/2010/main" val="1960013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
        <p:nvSpPr>
          <p:cNvPr id="3" name="TextBox 2"/>
          <p:cNvSpPr txBox="1"/>
          <p:nvPr/>
        </p:nvSpPr>
        <p:spPr>
          <a:xfrm>
            <a:off x="1025138" y="5844408"/>
            <a:ext cx="7659894" cy="646331"/>
          </a:xfrm>
          <a:prstGeom prst="rect">
            <a:avLst/>
          </a:prstGeom>
          <a:noFill/>
        </p:spPr>
        <p:txBody>
          <a:bodyPr wrap="none" rtlCol="0">
            <a:spAutoFit/>
          </a:bodyPr>
          <a:lstStyle/>
          <a:p>
            <a:r>
              <a:rPr lang="en-US" b="1" dirty="0"/>
              <a:t>the six-non naturals</a:t>
            </a:r>
            <a:r>
              <a:rPr lang="en-GB" dirty="0">
                <a:effectLst/>
              </a:rPr>
              <a:t>:  </a:t>
            </a:r>
            <a:r>
              <a:rPr lang="en-GB" dirty="0"/>
              <a:t>air, food and drink, sleeping and waking, motion and rest, </a:t>
            </a:r>
          </a:p>
          <a:p>
            <a:r>
              <a:rPr lang="en-GB" dirty="0"/>
              <a:t>excretions and retentions, and the passions of the soul</a:t>
            </a:r>
            <a:r>
              <a:rPr lang="en-GB" dirty="0">
                <a:effectLst/>
              </a:rPr>
              <a:t> </a:t>
            </a:r>
            <a:endParaRPr lang="en-US" dirty="0"/>
          </a:p>
        </p:txBody>
      </p:sp>
    </p:spTree>
    <p:extLst>
      <p:ext uri="{BB962C8B-B14F-4D97-AF65-F5344CB8AC3E}">
        <p14:creationId xmlns:p14="http://schemas.microsoft.com/office/powerpoint/2010/main" val="2324225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465" y="696571"/>
            <a:ext cx="3065379" cy="5291996"/>
          </a:xfrm>
          <a:prstGeom prst="rect">
            <a:avLst/>
          </a:prstGeom>
        </p:spPr>
      </p:pic>
      <p:sp>
        <p:nvSpPr>
          <p:cNvPr id="3" name="TextBox 2"/>
          <p:cNvSpPr txBox="1"/>
          <p:nvPr/>
        </p:nvSpPr>
        <p:spPr>
          <a:xfrm>
            <a:off x="3833181" y="1166969"/>
            <a:ext cx="5310819" cy="1477328"/>
          </a:xfrm>
          <a:prstGeom prst="rect">
            <a:avLst/>
          </a:prstGeom>
          <a:noFill/>
        </p:spPr>
        <p:txBody>
          <a:bodyPr wrap="square" rtlCol="0">
            <a:spAutoFit/>
          </a:bodyPr>
          <a:lstStyle/>
          <a:p>
            <a:r>
              <a:rPr lang="en-US" b="1" dirty="0" err="1"/>
              <a:t>Spiritus</a:t>
            </a:r>
            <a:r>
              <a:rPr lang="en-US" b="1" dirty="0"/>
              <a:t>: </a:t>
            </a:r>
            <a:r>
              <a:rPr lang="en-US" dirty="0"/>
              <a:t>a subtle </a:t>
            </a:r>
            <a:r>
              <a:rPr lang="en-US" dirty="0" err="1"/>
              <a:t>vapour</a:t>
            </a:r>
            <a:r>
              <a:rPr lang="en-US" dirty="0"/>
              <a:t> produced in the blood and disseminated throughout the body by the arteries and nerves. It was considered to be the central source of activity in the living body.</a:t>
            </a:r>
            <a:endParaRPr lang="en-US" b="1" dirty="0"/>
          </a:p>
          <a:p>
            <a:endParaRPr lang="en-US" b="1" dirty="0"/>
          </a:p>
        </p:txBody>
      </p:sp>
      <p:sp>
        <p:nvSpPr>
          <p:cNvPr id="4" name="TextBox 3"/>
          <p:cNvSpPr txBox="1"/>
          <p:nvPr/>
        </p:nvSpPr>
        <p:spPr>
          <a:xfrm>
            <a:off x="4037769" y="2930421"/>
            <a:ext cx="5106231" cy="2308324"/>
          </a:xfrm>
          <a:prstGeom prst="rect">
            <a:avLst/>
          </a:prstGeom>
          <a:noFill/>
        </p:spPr>
        <p:txBody>
          <a:bodyPr wrap="square" rtlCol="0">
            <a:spAutoFit/>
          </a:bodyPr>
          <a:lstStyle/>
          <a:p>
            <a:r>
              <a:rPr lang="en-GB" b="1" dirty="0"/>
              <a:t>Three forms: </a:t>
            </a:r>
          </a:p>
          <a:p>
            <a:r>
              <a:rPr lang="en-GB" b="1" dirty="0"/>
              <a:t>1. natural spirit:</a:t>
            </a:r>
            <a:r>
              <a:rPr lang="en-GB" dirty="0"/>
              <a:t> resided in the liver, the </a:t>
            </a:r>
            <a:r>
              <a:rPr lang="en-GB" dirty="0" err="1"/>
              <a:t>center</a:t>
            </a:r>
            <a:r>
              <a:rPr lang="en-GB" dirty="0"/>
              <a:t> of </a:t>
            </a:r>
          </a:p>
          <a:p>
            <a:r>
              <a:rPr lang="en-GB" dirty="0"/>
              <a:t>nutrition and metabolism</a:t>
            </a:r>
          </a:p>
          <a:p>
            <a:r>
              <a:rPr lang="en-GB" b="1" dirty="0"/>
              <a:t>2. vital spirit</a:t>
            </a:r>
            <a:r>
              <a:rPr lang="en-GB" dirty="0"/>
              <a:t> was located in the heart, the </a:t>
            </a:r>
            <a:r>
              <a:rPr lang="en-GB" dirty="0" err="1"/>
              <a:t>center</a:t>
            </a:r>
            <a:r>
              <a:rPr lang="en-GB" dirty="0"/>
              <a:t> of </a:t>
            </a:r>
          </a:p>
          <a:p>
            <a:r>
              <a:rPr lang="en-GB" dirty="0"/>
              <a:t>blood flow regulation and body temperature, </a:t>
            </a:r>
          </a:p>
          <a:p>
            <a:r>
              <a:rPr lang="en-GB" b="1" dirty="0"/>
              <a:t>3. animal spirit</a:t>
            </a:r>
            <a:r>
              <a:rPr lang="en-GB" dirty="0"/>
              <a:t> was </a:t>
            </a:r>
            <a:r>
              <a:rPr lang="en-GB" b="1" dirty="0"/>
              <a:t>animal spirit</a:t>
            </a:r>
            <a:r>
              <a:rPr lang="en-GB" dirty="0"/>
              <a:t> was created in the </a:t>
            </a:r>
          </a:p>
          <a:p>
            <a:r>
              <a:rPr lang="en-GB" dirty="0"/>
              <a:t>brain, the </a:t>
            </a:r>
            <a:r>
              <a:rPr lang="en-GB" dirty="0" err="1"/>
              <a:t>center</a:t>
            </a:r>
            <a:r>
              <a:rPr lang="en-GB" dirty="0"/>
              <a:t> of sensory perceptions and </a:t>
            </a:r>
          </a:p>
          <a:p>
            <a:r>
              <a:rPr lang="en-GB" dirty="0"/>
              <a:t>movement.</a:t>
            </a:r>
            <a:endParaRPr lang="en-US" dirty="0"/>
          </a:p>
        </p:txBody>
      </p:sp>
    </p:spTree>
    <p:extLst>
      <p:ext uri="{BB962C8B-B14F-4D97-AF65-F5344CB8AC3E}">
        <p14:creationId xmlns:p14="http://schemas.microsoft.com/office/powerpoint/2010/main" val="3142053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27107" y="831035"/>
            <a:ext cx="8168065" cy="5447646"/>
          </a:xfrm>
          <a:prstGeom prst="rect">
            <a:avLst/>
          </a:prstGeom>
          <a:noFill/>
        </p:spPr>
        <p:txBody>
          <a:bodyPr wrap="square" rtlCol="0">
            <a:spAutoFit/>
          </a:bodyPr>
          <a:lstStyle/>
          <a:p>
            <a:r>
              <a:rPr lang="en-GB" sz="2400" dirty="0"/>
              <a:t>“The soul … being united to bodily substance … </a:t>
            </a:r>
            <a:r>
              <a:rPr lang="en-GB" sz="2400" dirty="0" err="1"/>
              <a:t>useth</a:t>
            </a:r>
            <a:r>
              <a:rPr lang="en-GB" sz="2400" dirty="0"/>
              <a:t> the </a:t>
            </a:r>
            <a:r>
              <a:rPr lang="en-GB" sz="2400" dirty="0" err="1"/>
              <a:t>spirite</a:t>
            </a:r>
            <a:r>
              <a:rPr lang="en-GB" sz="2400" dirty="0"/>
              <a:t>: which is the most </a:t>
            </a:r>
            <a:r>
              <a:rPr lang="en-GB" sz="2400" dirty="0" err="1"/>
              <a:t>universall</a:t>
            </a:r>
            <a:r>
              <a:rPr lang="en-GB" sz="2400" dirty="0"/>
              <a:t> </a:t>
            </a:r>
            <a:r>
              <a:rPr lang="en-GB" sz="2400" dirty="0" err="1"/>
              <a:t>instrumente</a:t>
            </a:r>
            <a:r>
              <a:rPr lang="en-GB" sz="2400" dirty="0"/>
              <a:t> of the soul … the soul </a:t>
            </a:r>
            <a:r>
              <a:rPr lang="en-GB" sz="2400" dirty="0" err="1"/>
              <a:t>directeth</a:t>
            </a:r>
            <a:r>
              <a:rPr lang="en-GB" sz="2400" dirty="0"/>
              <a:t> it, and </a:t>
            </a:r>
            <a:r>
              <a:rPr lang="en-GB" sz="2400" dirty="0" err="1"/>
              <a:t>guideth</a:t>
            </a:r>
            <a:r>
              <a:rPr lang="en-GB" sz="2400" dirty="0"/>
              <a:t> it  </a:t>
            </a:r>
            <a:r>
              <a:rPr lang="en-US" sz="2400" dirty="0" err="1"/>
              <a:t>vnto</a:t>
            </a:r>
            <a:r>
              <a:rPr lang="en-US" sz="2400" dirty="0"/>
              <a:t> more particular instruments, for more </a:t>
            </a:r>
            <a:r>
              <a:rPr lang="en-US" sz="2400" dirty="0" err="1"/>
              <a:t>speciall</a:t>
            </a:r>
            <a:r>
              <a:rPr lang="en-US" sz="2400" dirty="0"/>
              <a:t> and </a:t>
            </a:r>
            <a:r>
              <a:rPr lang="en-US" sz="2400" dirty="0" err="1"/>
              <a:t>priuate</a:t>
            </a:r>
            <a:r>
              <a:rPr lang="en-US" sz="2400" dirty="0"/>
              <a:t> </a:t>
            </a:r>
            <a:r>
              <a:rPr lang="en-US" sz="2400" dirty="0" err="1"/>
              <a:t>vses</a:t>
            </a:r>
            <a:r>
              <a:rPr lang="en-US" sz="2400" dirty="0"/>
              <a:t>, as to the eye, to see with; to the </a:t>
            </a:r>
            <a:r>
              <a:rPr lang="en-US" sz="2400" dirty="0" err="1"/>
              <a:t>eare</a:t>
            </a:r>
            <a:r>
              <a:rPr lang="en-US" sz="2400" dirty="0"/>
              <a:t> to </a:t>
            </a:r>
            <a:r>
              <a:rPr lang="en-US" sz="2400" dirty="0" err="1"/>
              <a:t>heare</a:t>
            </a:r>
            <a:r>
              <a:rPr lang="en-US" sz="2400" dirty="0"/>
              <a:t>; to the nose to smell; to the </a:t>
            </a:r>
            <a:r>
              <a:rPr lang="en-US" sz="2400" dirty="0" err="1"/>
              <a:t>bowells</a:t>
            </a:r>
            <a:r>
              <a:rPr lang="en-US" sz="2400" dirty="0"/>
              <a:t>, </a:t>
            </a:r>
            <a:r>
              <a:rPr lang="en-US" sz="2400" dirty="0" err="1"/>
              <a:t>stomack</a:t>
            </a:r>
            <a:r>
              <a:rPr lang="en-US" sz="2400" dirty="0"/>
              <a:t>, and </a:t>
            </a:r>
            <a:r>
              <a:rPr lang="en-US" sz="2400" dirty="0" err="1"/>
              <a:t>liuer</a:t>
            </a:r>
            <a:r>
              <a:rPr lang="en-US" sz="2400" dirty="0"/>
              <a:t>, to nourish, to the heart, to </a:t>
            </a:r>
            <a:r>
              <a:rPr lang="en-US" sz="2400" dirty="0" err="1"/>
              <a:t>maintaine</a:t>
            </a:r>
            <a:r>
              <a:rPr lang="en-US" sz="2400" dirty="0"/>
              <a:t> life: and to other </a:t>
            </a:r>
            <a:r>
              <a:rPr lang="en-US" sz="2400" dirty="0" err="1"/>
              <a:t>partes</a:t>
            </a:r>
            <a:r>
              <a:rPr lang="en-US" sz="2400" dirty="0"/>
              <a:t>, to the end of propagation: this is all performed by the </a:t>
            </a:r>
            <a:r>
              <a:rPr lang="en-US" sz="2400" dirty="0" err="1"/>
              <a:t>selfe</a:t>
            </a:r>
            <a:r>
              <a:rPr lang="en-US" sz="2400" dirty="0"/>
              <a:t> same, one, and single </a:t>
            </a:r>
            <a:r>
              <a:rPr lang="en-US" sz="2400" dirty="0" err="1"/>
              <a:t>spirite</a:t>
            </a:r>
            <a:r>
              <a:rPr lang="en-US" sz="2400" dirty="0"/>
              <a:t>. …</a:t>
            </a:r>
            <a:endParaRPr lang="en-GB" sz="2400" dirty="0"/>
          </a:p>
          <a:p>
            <a:r>
              <a:rPr lang="en-US" sz="2400" dirty="0"/>
              <a:t>I know commonly there are </a:t>
            </a:r>
            <a:r>
              <a:rPr lang="en-US" sz="2400" dirty="0" err="1"/>
              <a:t>accompted</a:t>
            </a:r>
            <a:r>
              <a:rPr lang="en-US" sz="2400" dirty="0"/>
              <a:t> three spirits: </a:t>
            </a:r>
            <a:r>
              <a:rPr lang="en-US" sz="2400" dirty="0" err="1"/>
              <a:t>animall</a:t>
            </a:r>
            <a:r>
              <a:rPr lang="en-US" sz="2400" dirty="0"/>
              <a:t>, </a:t>
            </a:r>
            <a:r>
              <a:rPr lang="en-US" sz="2400" dirty="0" err="1"/>
              <a:t>vitall</a:t>
            </a:r>
            <a:r>
              <a:rPr lang="en-US" sz="2400" dirty="0"/>
              <a:t>, and </a:t>
            </a:r>
            <a:r>
              <a:rPr lang="en-US" sz="2400" dirty="0" err="1"/>
              <a:t>naturall</a:t>
            </a:r>
            <a:r>
              <a:rPr lang="en-US" sz="2400" dirty="0"/>
              <a:t>”</a:t>
            </a:r>
          </a:p>
          <a:p>
            <a:endParaRPr lang="en-US" dirty="0"/>
          </a:p>
          <a:p>
            <a:endParaRPr lang="en-GB" dirty="0"/>
          </a:p>
          <a:p>
            <a:r>
              <a:rPr lang="en-GB" dirty="0" err="1"/>
              <a:t>Timothie</a:t>
            </a:r>
            <a:r>
              <a:rPr lang="en-GB" dirty="0"/>
              <a:t> Bright, </a:t>
            </a:r>
            <a:r>
              <a:rPr lang="en-GB" i="1" dirty="0"/>
              <a:t>A Treatise of Melancholy … with the </a:t>
            </a:r>
            <a:r>
              <a:rPr lang="en-GB" i="1" dirty="0" err="1"/>
              <a:t>Physicke</a:t>
            </a:r>
            <a:r>
              <a:rPr lang="en-GB" i="1" dirty="0"/>
              <a:t> Cure</a:t>
            </a:r>
            <a:r>
              <a:rPr lang="en-GB" dirty="0"/>
              <a:t> (1586), 46-7.</a:t>
            </a:r>
          </a:p>
          <a:p>
            <a:endParaRPr lang="en-GB" dirty="0"/>
          </a:p>
          <a:p>
            <a:endParaRPr lang="en-GB" dirty="0"/>
          </a:p>
          <a:p>
            <a:endParaRPr lang="en-US" dirty="0"/>
          </a:p>
        </p:txBody>
      </p:sp>
    </p:spTree>
    <p:extLst>
      <p:ext uri="{BB962C8B-B14F-4D97-AF65-F5344CB8AC3E}">
        <p14:creationId xmlns:p14="http://schemas.microsoft.com/office/powerpoint/2010/main" val="559537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9900" y="0"/>
            <a:ext cx="8203493" cy="6858000"/>
          </a:xfrm>
          <a:prstGeom prst="rect">
            <a:avLst/>
          </a:prstGeom>
        </p:spPr>
      </p:pic>
    </p:spTree>
    <p:extLst>
      <p:ext uri="{BB962C8B-B14F-4D97-AF65-F5344CB8AC3E}">
        <p14:creationId xmlns:p14="http://schemas.microsoft.com/office/powerpoint/2010/main" val="650949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7107" y="831035"/>
            <a:ext cx="8168065" cy="6155532"/>
          </a:xfrm>
          <a:prstGeom prst="rect">
            <a:avLst/>
          </a:prstGeom>
          <a:noFill/>
        </p:spPr>
        <p:txBody>
          <a:bodyPr wrap="square" rtlCol="0">
            <a:spAutoFit/>
          </a:bodyPr>
          <a:lstStyle/>
          <a:p>
            <a:r>
              <a:rPr lang="en-US" sz="2800" dirty="0" err="1"/>
              <a:t>Dr</a:t>
            </a:r>
            <a:r>
              <a:rPr lang="en-US" sz="2800" dirty="0"/>
              <a:t> Willis provides a commentary on how ‘Devout Affections’ influenced the physical qualities of the body…</a:t>
            </a:r>
          </a:p>
          <a:p>
            <a:endParaRPr lang="en-US" sz="2800" dirty="0"/>
          </a:p>
          <a:p>
            <a:r>
              <a:rPr lang="en-US" sz="2800" dirty="0"/>
              <a:t>“The </a:t>
            </a:r>
            <a:r>
              <a:rPr lang="en-GB" sz="2800" dirty="0"/>
              <a:t>Soul orders the Spirits inhabiting the Brain into sacred Conceptions and Notions; by the Influence of the same Spirits, the </a:t>
            </a:r>
            <a:r>
              <a:rPr lang="en-GB" sz="2800" dirty="0" err="1"/>
              <a:t>Bosomes</a:t>
            </a:r>
            <a:r>
              <a:rPr lang="en-GB" sz="2800" dirty="0"/>
              <a:t> of the Heart are also so affected that they cause the Blood to Centre, and to be more fully drawn into them … [which] produces in the Heart and Blood variety of Motions”.</a:t>
            </a:r>
          </a:p>
          <a:p>
            <a:endParaRPr lang="en-GB" sz="2400" dirty="0"/>
          </a:p>
          <a:p>
            <a:r>
              <a:rPr lang="en-GB" dirty="0"/>
              <a:t>Thomas Willis, </a:t>
            </a:r>
            <a:r>
              <a:rPr lang="en-GB" i="1" dirty="0"/>
              <a:t>Dr Willis’s Practice of </a:t>
            </a:r>
            <a:r>
              <a:rPr lang="en-GB" i="1" dirty="0" err="1"/>
              <a:t>Physick</a:t>
            </a:r>
            <a:r>
              <a:rPr lang="en-GB" dirty="0"/>
              <a:t> (London, 1681), see pages 41-7.</a:t>
            </a:r>
          </a:p>
          <a:p>
            <a:endParaRPr lang="en-GB" dirty="0"/>
          </a:p>
          <a:p>
            <a:endParaRPr lang="en-GB" dirty="0"/>
          </a:p>
          <a:p>
            <a:endParaRPr lang="en-GB" dirty="0"/>
          </a:p>
          <a:p>
            <a:endParaRPr lang="en-US" dirty="0"/>
          </a:p>
        </p:txBody>
      </p:sp>
    </p:spTree>
    <p:extLst>
      <p:ext uri="{BB962C8B-B14F-4D97-AF65-F5344CB8AC3E}">
        <p14:creationId xmlns:p14="http://schemas.microsoft.com/office/powerpoint/2010/main" val="3707612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vackMariaz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 y="22"/>
            <a:ext cx="6551977" cy="5024476"/>
          </a:xfrm>
          <a:prstGeom prst="rect">
            <a:avLst/>
          </a:prstGeom>
        </p:spPr>
      </p:pic>
    </p:spTree>
    <p:extLst>
      <p:ext uri="{BB962C8B-B14F-4D97-AF65-F5344CB8AC3E}">
        <p14:creationId xmlns:p14="http://schemas.microsoft.com/office/powerpoint/2010/main" val="3942628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eas_vesalius_portrai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936" y="0"/>
            <a:ext cx="4933709" cy="6858000"/>
          </a:xfrm>
          <a:prstGeom prst="rect">
            <a:avLst/>
          </a:prstGeom>
        </p:spPr>
      </p:pic>
      <p:sp>
        <p:nvSpPr>
          <p:cNvPr id="3" name="TextBox 2"/>
          <p:cNvSpPr txBox="1"/>
          <p:nvPr/>
        </p:nvSpPr>
        <p:spPr>
          <a:xfrm>
            <a:off x="5941836" y="1489591"/>
            <a:ext cx="3202164" cy="2585323"/>
          </a:xfrm>
          <a:prstGeom prst="rect">
            <a:avLst/>
          </a:prstGeom>
          <a:noFill/>
        </p:spPr>
        <p:txBody>
          <a:bodyPr wrap="square" rtlCol="0">
            <a:spAutoFit/>
          </a:bodyPr>
          <a:lstStyle/>
          <a:p>
            <a:r>
              <a:rPr lang="en-US" dirty="0"/>
              <a:t>Andreas Vesalius</a:t>
            </a:r>
          </a:p>
          <a:p>
            <a:r>
              <a:rPr lang="en-US" dirty="0"/>
              <a:t>(b.1514 – d.1564)</a:t>
            </a:r>
          </a:p>
          <a:p>
            <a:endParaRPr lang="en-US" dirty="0"/>
          </a:p>
          <a:p>
            <a:r>
              <a:rPr lang="en-US" dirty="0"/>
              <a:t>Flemish anatomist, physician, and author of one of the most influential book on human anatomy: </a:t>
            </a:r>
            <a:r>
              <a:rPr lang="en-US" i="1" dirty="0"/>
              <a:t>De </a:t>
            </a:r>
            <a:r>
              <a:rPr lang="en-US" i="1" dirty="0" err="1"/>
              <a:t>humani</a:t>
            </a:r>
            <a:r>
              <a:rPr lang="en-US" i="1" dirty="0"/>
              <a:t> </a:t>
            </a:r>
            <a:r>
              <a:rPr lang="en-US" i="1" dirty="0" err="1"/>
              <a:t>corporis</a:t>
            </a:r>
            <a:r>
              <a:rPr lang="en-US" i="1" dirty="0"/>
              <a:t> </a:t>
            </a:r>
            <a:r>
              <a:rPr lang="en-US" i="1" dirty="0" err="1"/>
              <a:t>fabrica</a:t>
            </a:r>
            <a:r>
              <a:rPr lang="en-US" i="1" dirty="0"/>
              <a:t> </a:t>
            </a:r>
            <a:r>
              <a:rPr lang="en-US" dirty="0"/>
              <a:t>[on the fabric of the human body]</a:t>
            </a:r>
          </a:p>
        </p:txBody>
      </p:sp>
    </p:spTree>
    <p:extLst>
      <p:ext uri="{BB962C8B-B14F-4D97-AF65-F5344CB8AC3E}">
        <p14:creationId xmlns:p14="http://schemas.microsoft.com/office/powerpoint/2010/main" val="30926489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2_38.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865" y="218460"/>
            <a:ext cx="3810000" cy="5803900"/>
          </a:xfrm>
          <a:prstGeom prst="rect">
            <a:avLst/>
          </a:prstGeom>
        </p:spPr>
      </p:pic>
      <p:sp>
        <p:nvSpPr>
          <p:cNvPr id="4" name="TextBox 3"/>
          <p:cNvSpPr txBox="1"/>
          <p:nvPr/>
        </p:nvSpPr>
        <p:spPr>
          <a:xfrm>
            <a:off x="5455829" y="3575019"/>
            <a:ext cx="2441707" cy="369332"/>
          </a:xfrm>
          <a:prstGeom prst="rect">
            <a:avLst/>
          </a:prstGeom>
          <a:noFill/>
        </p:spPr>
        <p:txBody>
          <a:bodyPr wrap="none" rtlCol="0">
            <a:spAutoFit/>
          </a:bodyPr>
          <a:lstStyle/>
          <a:p>
            <a:r>
              <a:rPr lang="en-US" dirty="0"/>
              <a:t> A ‘traditional </a:t>
            </a:r>
            <a:r>
              <a:rPr lang="en-US" dirty="0" err="1"/>
              <a:t>disssetion</a:t>
            </a:r>
            <a:r>
              <a:rPr lang="en-US" dirty="0"/>
              <a:t> </a:t>
            </a:r>
          </a:p>
        </p:txBody>
      </p:sp>
      <p:sp>
        <p:nvSpPr>
          <p:cNvPr id="5" name="TextBox 4"/>
          <p:cNvSpPr txBox="1"/>
          <p:nvPr/>
        </p:nvSpPr>
        <p:spPr>
          <a:xfrm>
            <a:off x="1661833" y="6366043"/>
            <a:ext cx="2748168" cy="646331"/>
          </a:xfrm>
          <a:prstGeom prst="rect">
            <a:avLst/>
          </a:prstGeom>
          <a:noFill/>
        </p:spPr>
        <p:txBody>
          <a:bodyPr wrap="none" rtlCol="0">
            <a:spAutoFit/>
          </a:bodyPr>
          <a:lstStyle/>
          <a:p>
            <a:r>
              <a:rPr lang="en-US" dirty="0" err="1"/>
              <a:t>Joannes</a:t>
            </a:r>
            <a:r>
              <a:rPr lang="en-US" dirty="0"/>
              <a:t> von  </a:t>
            </a:r>
            <a:r>
              <a:rPr lang="en-US" dirty="0" err="1"/>
              <a:t>Ketham</a:t>
            </a:r>
            <a:r>
              <a:rPr lang="en-US" dirty="0"/>
              <a:t>, 1493</a:t>
            </a:r>
          </a:p>
          <a:p>
            <a:endParaRPr lang="en-US" dirty="0"/>
          </a:p>
        </p:txBody>
      </p:sp>
    </p:spTree>
    <p:extLst>
      <p:ext uri="{BB962C8B-B14F-4D97-AF65-F5344CB8AC3E}">
        <p14:creationId xmlns:p14="http://schemas.microsoft.com/office/powerpoint/2010/main" val="2243205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6300" y="0"/>
            <a:ext cx="4489283" cy="6858000"/>
          </a:xfrm>
          <a:prstGeom prst="rect">
            <a:avLst/>
          </a:prstGeom>
        </p:spPr>
      </p:pic>
      <p:pic>
        <p:nvPicPr>
          <p:cNvPr id="3" name="Picture 2"/>
          <p:cNvPicPr>
            <a:picLocks noChangeAspect="1"/>
          </p:cNvPicPr>
          <p:nvPr/>
        </p:nvPicPr>
        <p:blipFill>
          <a:blip r:embed="rId3"/>
          <a:stretch>
            <a:fillRect/>
          </a:stretch>
        </p:blipFill>
        <p:spPr>
          <a:xfrm>
            <a:off x="5542219" y="1458230"/>
            <a:ext cx="3331342" cy="3700459"/>
          </a:xfrm>
          <a:prstGeom prst="rect">
            <a:avLst/>
          </a:prstGeom>
        </p:spPr>
      </p:pic>
    </p:spTree>
    <p:extLst>
      <p:ext uri="{BB962C8B-B14F-4D97-AF65-F5344CB8AC3E}">
        <p14:creationId xmlns:p14="http://schemas.microsoft.com/office/powerpoint/2010/main" val="477609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_Pg_47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3220" y="0"/>
            <a:ext cx="5140287" cy="6858000"/>
          </a:xfrm>
          <a:prstGeom prst="rect">
            <a:avLst/>
          </a:prstGeom>
        </p:spPr>
      </p:pic>
      <p:pic>
        <p:nvPicPr>
          <p:cNvPr id="3" name="Picture 2" descr="Vesalius_Fabrica_p3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068" y="501761"/>
            <a:ext cx="5219997" cy="5214349"/>
          </a:xfrm>
          <a:prstGeom prst="rect">
            <a:avLst/>
          </a:prstGeom>
        </p:spPr>
      </p:pic>
    </p:spTree>
    <p:extLst>
      <p:ext uri="{BB962C8B-B14F-4D97-AF65-F5344CB8AC3E}">
        <p14:creationId xmlns:p14="http://schemas.microsoft.com/office/powerpoint/2010/main" val="657512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7F75-3A46-224A-B2D0-C54CA4869FA6}"/>
              </a:ext>
            </a:extLst>
          </p:cNvPr>
          <p:cNvSpPr>
            <a:spLocks noGrp="1"/>
          </p:cNvSpPr>
          <p:nvPr>
            <p:ph type="title"/>
          </p:nvPr>
        </p:nvSpPr>
        <p:spPr>
          <a:xfrm>
            <a:off x="5587306" y="3078962"/>
            <a:ext cx="3224750" cy="531191"/>
          </a:xfrm>
        </p:spPr>
        <p:txBody>
          <a:bodyPr vert="horz" lIns="68580" tIns="34290" rIns="68580" bIns="34290" rtlCol="0" anchor="b">
            <a:noAutofit/>
          </a:bodyPr>
          <a:lstStyle/>
          <a:p>
            <a:r>
              <a:rPr lang="en-US" sz="2400" dirty="0">
                <a:solidFill>
                  <a:schemeClr val="accent1"/>
                </a:solidFill>
              </a:rPr>
              <a:t>The Great Chain of Being, 1579</a:t>
            </a:r>
          </a:p>
        </p:txBody>
      </p:sp>
      <p:pic>
        <p:nvPicPr>
          <p:cNvPr id="4" name="Picture 3">
            <a:extLst>
              <a:ext uri="{FF2B5EF4-FFF2-40B4-BE49-F238E27FC236}">
                <a16:creationId xmlns:a16="http://schemas.microsoft.com/office/drawing/2014/main" id="{EDDC4EF8-40A1-BB49-A860-A0F7A087E5EC}"/>
              </a:ext>
            </a:extLst>
          </p:cNvPr>
          <p:cNvPicPr>
            <a:picLocks noChangeAspect="1"/>
          </p:cNvPicPr>
          <p:nvPr/>
        </p:nvPicPr>
        <p:blipFill>
          <a:blip r:embed="rId2"/>
          <a:stretch>
            <a:fillRect/>
          </a:stretch>
        </p:blipFill>
        <p:spPr>
          <a:xfrm>
            <a:off x="489558" y="228601"/>
            <a:ext cx="4419326" cy="6436894"/>
          </a:xfrm>
          <a:prstGeom prst="rect">
            <a:avLst/>
          </a:prstGeom>
        </p:spPr>
      </p:pic>
    </p:spTree>
    <p:extLst>
      <p:ext uri="{BB962C8B-B14F-4D97-AF65-F5344CB8AC3E}">
        <p14:creationId xmlns:p14="http://schemas.microsoft.com/office/powerpoint/2010/main" val="1933833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302" y="0"/>
            <a:ext cx="4164212" cy="6858000"/>
          </a:xfrm>
          <a:prstGeom prst="rect">
            <a:avLst/>
          </a:prstGeom>
        </p:spPr>
      </p:pic>
    </p:spTree>
    <p:extLst>
      <p:ext uri="{BB962C8B-B14F-4D97-AF65-F5344CB8AC3E}">
        <p14:creationId xmlns:p14="http://schemas.microsoft.com/office/powerpoint/2010/main" val="767062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8059" y="495977"/>
            <a:ext cx="3782020" cy="5652500"/>
          </a:xfrm>
          <a:prstGeom prst="rect">
            <a:avLst/>
          </a:prstGeom>
        </p:spPr>
      </p:pic>
      <p:pic>
        <p:nvPicPr>
          <p:cNvPr id="3" name="Picture 2" descr="QM21_V418_1555_p244_bi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1" y="0"/>
            <a:ext cx="4983518" cy="6858000"/>
          </a:xfrm>
          <a:prstGeom prst="rect">
            <a:avLst/>
          </a:prstGeom>
        </p:spPr>
      </p:pic>
    </p:spTree>
    <p:extLst>
      <p:ext uri="{BB962C8B-B14F-4D97-AF65-F5344CB8AC3E}">
        <p14:creationId xmlns:p14="http://schemas.microsoft.com/office/powerpoint/2010/main" val="1430069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eas_vesalius_portrai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936" y="0"/>
            <a:ext cx="4933709" cy="6858000"/>
          </a:xfrm>
          <a:prstGeom prst="rect">
            <a:avLst/>
          </a:prstGeom>
        </p:spPr>
      </p:pic>
      <p:sp>
        <p:nvSpPr>
          <p:cNvPr id="3" name="TextBox 2"/>
          <p:cNvSpPr txBox="1"/>
          <p:nvPr/>
        </p:nvSpPr>
        <p:spPr>
          <a:xfrm>
            <a:off x="5698464" y="2197816"/>
            <a:ext cx="7747872" cy="923330"/>
          </a:xfrm>
          <a:prstGeom prst="rect">
            <a:avLst/>
          </a:prstGeom>
          <a:noFill/>
        </p:spPr>
        <p:txBody>
          <a:bodyPr wrap="square" rtlCol="0">
            <a:spAutoFit/>
          </a:bodyPr>
          <a:lstStyle/>
          <a:p>
            <a:r>
              <a:rPr lang="en-US" dirty="0"/>
              <a:t>‘Let them use their hands…as the </a:t>
            </a:r>
          </a:p>
          <a:p>
            <a:r>
              <a:rPr lang="en-US" dirty="0"/>
              <a:t>Greeks did and as the essence of</a:t>
            </a:r>
          </a:p>
          <a:p>
            <a:r>
              <a:rPr lang="en-US" dirty="0"/>
              <a:t> the art demands’</a:t>
            </a:r>
            <a:r>
              <a:rPr lang="en-GB" dirty="0"/>
              <a:t> </a:t>
            </a:r>
            <a:endParaRPr lang="en-US" dirty="0"/>
          </a:p>
        </p:txBody>
      </p:sp>
      <p:sp>
        <p:nvSpPr>
          <p:cNvPr id="5" name="Rectangle 4"/>
          <p:cNvSpPr/>
          <p:nvPr/>
        </p:nvSpPr>
        <p:spPr>
          <a:xfrm>
            <a:off x="5698464" y="3500226"/>
            <a:ext cx="3305109" cy="2862323"/>
          </a:xfrm>
          <a:prstGeom prst="rect">
            <a:avLst/>
          </a:prstGeom>
        </p:spPr>
        <p:txBody>
          <a:bodyPr wrap="square">
            <a:spAutoFit/>
          </a:bodyPr>
          <a:lstStyle/>
          <a:p>
            <a:r>
              <a:rPr lang="en-US" dirty="0"/>
              <a:t>Book 1: skeleton</a:t>
            </a:r>
          </a:p>
          <a:p>
            <a:r>
              <a:rPr lang="en-US" dirty="0"/>
              <a:t>Book 2: myology, all the muscles and their relations</a:t>
            </a:r>
          </a:p>
          <a:p>
            <a:r>
              <a:rPr lang="en-US" dirty="0"/>
              <a:t>Books 3 and 4: venous, arterial and nervous systems</a:t>
            </a:r>
          </a:p>
          <a:p>
            <a:r>
              <a:rPr lang="en-US" dirty="0"/>
              <a:t>Books 5-6:  organs of the abdominal and thoracic cavities and the brain </a:t>
            </a:r>
          </a:p>
          <a:p>
            <a:r>
              <a:rPr lang="en-US" dirty="0"/>
              <a:t>Book 7: he reports own experiments and vivisections</a:t>
            </a:r>
            <a:endParaRPr lang="en-GB" dirty="0"/>
          </a:p>
        </p:txBody>
      </p:sp>
    </p:spTree>
    <p:extLst>
      <p:ext uri="{BB962C8B-B14F-4D97-AF65-F5344CB8AC3E}">
        <p14:creationId xmlns:p14="http://schemas.microsoft.com/office/powerpoint/2010/main" val="2290008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3006" y="1003514"/>
            <a:ext cx="3198244" cy="369332"/>
          </a:xfrm>
          <a:prstGeom prst="rect">
            <a:avLst/>
          </a:prstGeom>
          <a:noFill/>
        </p:spPr>
        <p:txBody>
          <a:bodyPr wrap="square" rtlCol="0">
            <a:spAutoFit/>
          </a:bodyPr>
          <a:lstStyle/>
          <a:p>
            <a:endParaRPr lang="en-US" dirty="0"/>
          </a:p>
        </p:txBody>
      </p:sp>
      <p:sp>
        <p:nvSpPr>
          <p:cNvPr id="3" name="Rectangle 2"/>
          <p:cNvSpPr/>
          <p:nvPr/>
        </p:nvSpPr>
        <p:spPr>
          <a:xfrm>
            <a:off x="2207612" y="853205"/>
            <a:ext cx="4572000" cy="4524316"/>
          </a:xfrm>
          <a:prstGeom prst="rect">
            <a:avLst/>
          </a:prstGeom>
        </p:spPr>
        <p:txBody>
          <a:bodyPr>
            <a:spAutoFit/>
          </a:bodyPr>
          <a:lstStyle/>
          <a:p>
            <a:r>
              <a:rPr lang="en-US" dirty="0"/>
              <a:t>‘the liver may make the thicker blood and the natural spirit and the heart make the blood that rushes through the body with the vital spirit and thus these organs may bring material to all parts of the body through channels reserved for them, so…the brain prepares the animal spirit.</a:t>
            </a:r>
            <a:r>
              <a:rPr lang="en-GB" dirty="0"/>
              <a:t>’</a:t>
            </a:r>
          </a:p>
          <a:p>
            <a:endParaRPr lang="en-GB" dirty="0"/>
          </a:p>
          <a:p>
            <a:endParaRPr lang="en-GB" dirty="0"/>
          </a:p>
          <a:p>
            <a:r>
              <a:rPr lang="en-US" dirty="0"/>
              <a:t>‘doctors must (if they don’t wish to approach the art rashly, not to prescribe and apply remedies for ailing members improperly) consider those faculties that govern us … especially, besides all this, (if our minds can attain it) what is the substance and the essence of the soul.’</a:t>
            </a:r>
            <a:r>
              <a:rPr lang="en-GB" dirty="0"/>
              <a:t> </a:t>
            </a:r>
            <a:endParaRPr lang="en-US" dirty="0"/>
          </a:p>
        </p:txBody>
      </p:sp>
    </p:spTree>
    <p:extLst>
      <p:ext uri="{BB962C8B-B14F-4D97-AF65-F5344CB8AC3E}">
        <p14:creationId xmlns:p14="http://schemas.microsoft.com/office/powerpoint/2010/main" val="780455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istotle_Bust_White_Background_Transparent.png"/>
          <p:cNvPicPr>
            <a:picLocks noChangeAspect="1"/>
          </p:cNvPicPr>
          <p:nvPr/>
        </p:nvPicPr>
        <p:blipFill>
          <a:blip r:embed="rId2"/>
          <a:stretch>
            <a:fillRect/>
          </a:stretch>
        </p:blipFill>
        <p:spPr>
          <a:xfrm>
            <a:off x="330874" y="0"/>
            <a:ext cx="4486989" cy="6138000"/>
          </a:xfrm>
          <a:prstGeom prst="rect">
            <a:avLst/>
          </a:prstGeom>
        </p:spPr>
      </p:pic>
      <p:sp>
        <p:nvSpPr>
          <p:cNvPr id="3" name="TextBox 2"/>
          <p:cNvSpPr txBox="1"/>
          <p:nvPr/>
        </p:nvSpPr>
        <p:spPr>
          <a:xfrm>
            <a:off x="5219928" y="1687353"/>
            <a:ext cx="3689489" cy="4801315"/>
          </a:xfrm>
          <a:prstGeom prst="rect">
            <a:avLst/>
          </a:prstGeom>
          <a:noFill/>
        </p:spPr>
        <p:txBody>
          <a:bodyPr wrap="square" rtlCol="0">
            <a:spAutoFit/>
          </a:bodyPr>
          <a:lstStyle/>
          <a:p>
            <a:r>
              <a:rPr lang="en-US" b="1" dirty="0"/>
              <a:t>Some of his writings:</a:t>
            </a:r>
          </a:p>
          <a:p>
            <a:endParaRPr lang="en-US" dirty="0"/>
          </a:p>
          <a:p>
            <a:r>
              <a:rPr lang="en-US" dirty="0"/>
              <a:t>On the heavens</a:t>
            </a:r>
          </a:p>
          <a:p>
            <a:r>
              <a:rPr lang="en-US" dirty="0"/>
              <a:t>On sleep and sleeplessness</a:t>
            </a:r>
          </a:p>
          <a:p>
            <a:r>
              <a:rPr lang="en-US" dirty="0"/>
              <a:t>On animals</a:t>
            </a:r>
          </a:p>
          <a:p>
            <a:r>
              <a:rPr lang="en-US" dirty="0"/>
              <a:t>On the soul</a:t>
            </a:r>
          </a:p>
          <a:p>
            <a:r>
              <a:rPr lang="en-US" dirty="0"/>
              <a:t>Virtues and vices</a:t>
            </a:r>
          </a:p>
          <a:p>
            <a:r>
              <a:rPr lang="en-US" dirty="0"/>
              <a:t>Meteorology</a:t>
            </a:r>
          </a:p>
          <a:p>
            <a:r>
              <a:rPr lang="en-US" dirty="0"/>
              <a:t>Metaphysics</a:t>
            </a:r>
          </a:p>
          <a:p>
            <a:r>
              <a:rPr lang="en-US" dirty="0"/>
              <a:t>On </a:t>
            </a:r>
            <a:r>
              <a:rPr lang="en-US" dirty="0" err="1"/>
              <a:t>Longlivity</a:t>
            </a:r>
            <a:r>
              <a:rPr lang="en-US" dirty="0"/>
              <a:t> and Shortness of Life</a:t>
            </a:r>
          </a:p>
          <a:p>
            <a:r>
              <a:rPr lang="en-US" dirty="0"/>
              <a:t>Poetics</a:t>
            </a:r>
          </a:p>
          <a:p>
            <a:r>
              <a:rPr lang="en-US" dirty="0"/>
              <a:t>Generation and Corruption</a:t>
            </a:r>
          </a:p>
          <a:p>
            <a:endParaRPr lang="en-US" dirty="0"/>
          </a:p>
          <a:p>
            <a:endParaRPr lang="en-US" dirty="0"/>
          </a:p>
          <a:p>
            <a:r>
              <a:rPr lang="en-US" dirty="0"/>
              <a:t>And many, many more …</a:t>
            </a:r>
          </a:p>
          <a:p>
            <a:endParaRPr lang="en-US" dirty="0"/>
          </a:p>
          <a:p>
            <a:endParaRPr lang="en-US" dirty="0"/>
          </a:p>
        </p:txBody>
      </p:sp>
      <p:sp>
        <p:nvSpPr>
          <p:cNvPr id="5" name="TextBox 4"/>
          <p:cNvSpPr txBox="1"/>
          <p:nvPr/>
        </p:nvSpPr>
        <p:spPr>
          <a:xfrm>
            <a:off x="1073541" y="6561305"/>
            <a:ext cx="2621230" cy="646331"/>
          </a:xfrm>
          <a:prstGeom prst="rect">
            <a:avLst/>
          </a:prstGeom>
          <a:noFill/>
        </p:spPr>
        <p:txBody>
          <a:bodyPr wrap="none" rtlCol="0">
            <a:spAutoFit/>
          </a:bodyPr>
          <a:lstStyle/>
          <a:p>
            <a:r>
              <a:rPr lang="en-US" dirty="0"/>
              <a:t>Aristotle, 384 BC – 322 BC</a:t>
            </a:r>
          </a:p>
          <a:p>
            <a:endParaRPr lang="en-US" dirty="0"/>
          </a:p>
        </p:txBody>
      </p:sp>
    </p:spTree>
    <p:extLst>
      <p:ext uri="{BB962C8B-B14F-4D97-AF65-F5344CB8AC3E}">
        <p14:creationId xmlns:p14="http://schemas.microsoft.com/office/powerpoint/2010/main" val="228453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urentius_de_Voltolina_0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885"/>
            <a:ext cx="9158829" cy="7163985"/>
          </a:xfrm>
          <a:prstGeom prst="rect">
            <a:avLst/>
          </a:prstGeom>
        </p:spPr>
      </p:pic>
    </p:spTree>
    <p:extLst>
      <p:ext uri="{BB962C8B-B14F-4D97-AF65-F5344CB8AC3E}">
        <p14:creationId xmlns:p14="http://schemas.microsoft.com/office/powerpoint/2010/main" val="847927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1478" y="2555016"/>
            <a:ext cx="6980882" cy="4247317"/>
          </a:xfrm>
          <a:prstGeom prst="rect">
            <a:avLst/>
          </a:prstGeom>
          <a:noFill/>
        </p:spPr>
        <p:txBody>
          <a:bodyPr wrap="square" rtlCol="0">
            <a:spAutoFit/>
          </a:bodyPr>
          <a:lstStyle/>
          <a:p>
            <a:endParaRPr lang="en-US" dirty="0"/>
          </a:p>
          <a:p>
            <a:r>
              <a:rPr lang="en-US" dirty="0"/>
              <a:t>							</a:t>
            </a:r>
          </a:p>
          <a:p>
            <a:r>
              <a:rPr lang="en-US" dirty="0"/>
              <a:t>							Avicenna (Latinate form of </a:t>
            </a:r>
            <a:r>
              <a:rPr lang="en-US" dirty="0" err="1"/>
              <a:t>Ibn-Sīnā</a:t>
            </a:r>
            <a:r>
              <a:rPr lang="en-US" b="1" dirty="0"/>
              <a:t>)</a:t>
            </a:r>
            <a:r>
              <a:rPr lang="en-US" dirty="0"/>
              <a:t>,  </a:t>
            </a:r>
          </a:p>
          <a:p>
            <a:r>
              <a:rPr lang="en-US" dirty="0"/>
              <a:t>										c. 980 AD – 1037 AD </a:t>
            </a:r>
          </a:p>
          <a:p>
            <a:endParaRPr lang="en-US" dirty="0"/>
          </a:p>
          <a:p>
            <a:endParaRPr lang="en-US" dirty="0"/>
          </a:p>
          <a:p>
            <a:r>
              <a:rPr lang="en-US" dirty="0"/>
              <a:t>			</a:t>
            </a:r>
          </a:p>
          <a:p>
            <a:endParaRPr lang="en-US" dirty="0"/>
          </a:p>
          <a:p>
            <a:r>
              <a:rPr lang="en-US" dirty="0"/>
              <a:t>	</a:t>
            </a:r>
          </a:p>
          <a:p>
            <a:r>
              <a:rPr lang="en-US" dirty="0"/>
              <a:t>		</a:t>
            </a:r>
          </a:p>
          <a:p>
            <a:endParaRPr lang="en-US" dirty="0"/>
          </a:p>
          <a:p>
            <a:endParaRPr lang="en-US" dirty="0"/>
          </a:p>
          <a:p>
            <a:endParaRPr lang="en-US" dirty="0"/>
          </a:p>
          <a:p>
            <a:r>
              <a:rPr lang="en-US" dirty="0"/>
              <a:t>	</a:t>
            </a:r>
            <a:r>
              <a:rPr lang="en-US" dirty="0" err="1"/>
              <a:t>Rhazes</a:t>
            </a:r>
            <a:r>
              <a:rPr lang="en-US" dirty="0"/>
              <a:t>, 854 AD – 925 AD</a:t>
            </a:r>
          </a:p>
          <a:p>
            <a:endParaRPr lang="en-US" dirty="0"/>
          </a:p>
        </p:txBody>
      </p:sp>
      <p:pic>
        <p:nvPicPr>
          <p:cNvPr id="3" name="Picture 2"/>
          <p:cNvPicPr>
            <a:picLocks noChangeAspect="1"/>
          </p:cNvPicPr>
          <p:nvPr/>
        </p:nvPicPr>
        <p:blipFill>
          <a:blip r:embed="rId2"/>
          <a:stretch>
            <a:fillRect/>
          </a:stretch>
        </p:blipFill>
        <p:spPr>
          <a:xfrm>
            <a:off x="0" y="3429000"/>
            <a:ext cx="2501900" cy="3238500"/>
          </a:xfrm>
          <a:prstGeom prst="rect">
            <a:avLst/>
          </a:prstGeom>
        </p:spPr>
      </p:pic>
      <p:pic>
        <p:nvPicPr>
          <p:cNvPr id="4" name="Picture 3"/>
          <p:cNvPicPr>
            <a:picLocks noChangeAspect="1"/>
          </p:cNvPicPr>
          <p:nvPr/>
        </p:nvPicPr>
        <p:blipFill>
          <a:blip r:embed="rId3"/>
          <a:stretch>
            <a:fillRect/>
          </a:stretch>
        </p:blipFill>
        <p:spPr>
          <a:xfrm>
            <a:off x="5778500" y="3759200"/>
            <a:ext cx="2540000" cy="3098800"/>
          </a:xfrm>
          <a:prstGeom prst="rect">
            <a:avLst/>
          </a:prstGeom>
        </p:spPr>
      </p:pic>
      <p:sp>
        <p:nvSpPr>
          <p:cNvPr id="5" name="TextBox 4"/>
          <p:cNvSpPr txBox="1"/>
          <p:nvPr/>
        </p:nvSpPr>
        <p:spPr>
          <a:xfrm>
            <a:off x="428415" y="260091"/>
            <a:ext cx="5186891" cy="2308324"/>
          </a:xfrm>
          <a:prstGeom prst="rect">
            <a:avLst/>
          </a:prstGeom>
          <a:noFill/>
        </p:spPr>
        <p:txBody>
          <a:bodyPr wrap="square" rtlCol="0">
            <a:spAutoFit/>
          </a:bodyPr>
          <a:lstStyle/>
          <a:p>
            <a:r>
              <a:rPr lang="en-US" dirty="0"/>
              <a:t>				</a:t>
            </a:r>
          </a:p>
          <a:p>
            <a:endParaRPr lang="en-US" dirty="0"/>
          </a:p>
          <a:p>
            <a:r>
              <a:rPr lang="en-US" dirty="0"/>
              <a:t>				</a:t>
            </a:r>
          </a:p>
          <a:p>
            <a:endParaRPr lang="en-US" dirty="0"/>
          </a:p>
          <a:p>
            <a:endParaRPr lang="en-US" dirty="0"/>
          </a:p>
          <a:p>
            <a:r>
              <a:rPr lang="en-US" dirty="0"/>
              <a:t>				Hippocrates of Cos, c. 460 – c. 370 BC</a:t>
            </a:r>
          </a:p>
          <a:p>
            <a:endParaRPr lang="en-US" dirty="0"/>
          </a:p>
        </p:txBody>
      </p:sp>
      <p:sp>
        <p:nvSpPr>
          <p:cNvPr id="6" name="Rectangle 5"/>
          <p:cNvSpPr/>
          <p:nvPr/>
        </p:nvSpPr>
        <p:spPr>
          <a:xfrm>
            <a:off x="4762500" y="27672"/>
            <a:ext cx="2286000" cy="923330"/>
          </a:xfrm>
          <a:prstGeom prst="rect">
            <a:avLst/>
          </a:prstGeom>
        </p:spPr>
        <p:txBody>
          <a:bodyPr>
            <a:spAutoFit/>
          </a:bodyPr>
          <a:lstStyle/>
          <a:p>
            <a:pPr lvl="0"/>
            <a:endParaRPr lang="en-US" dirty="0">
              <a:solidFill>
                <a:prstClr val="black"/>
              </a:solidFill>
            </a:endParaRPr>
          </a:p>
          <a:p>
            <a:pPr lvl="0"/>
            <a:r>
              <a:rPr lang="en-US" dirty="0">
                <a:solidFill>
                  <a:prstClr val="black"/>
                </a:solidFill>
              </a:rPr>
              <a:t>Galen of </a:t>
            </a:r>
            <a:r>
              <a:rPr lang="en-US" dirty="0" err="1">
                <a:solidFill>
                  <a:prstClr val="black"/>
                </a:solidFill>
              </a:rPr>
              <a:t>Pergamon</a:t>
            </a:r>
            <a:r>
              <a:rPr lang="en-US" dirty="0">
                <a:solidFill>
                  <a:prstClr val="black"/>
                </a:solidFill>
              </a:rPr>
              <a:t>, 130 AD – 200 AD</a:t>
            </a:r>
          </a:p>
        </p:txBody>
      </p:sp>
      <p:pic>
        <p:nvPicPr>
          <p:cNvPr id="8" name="Picture 7" descr="001a959e.124320647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80" y="674003"/>
            <a:ext cx="1835998" cy="2448007"/>
          </a:xfrm>
          <a:prstGeom prst="rect">
            <a:avLst/>
          </a:prstGeom>
        </p:spPr>
      </p:pic>
      <p:pic>
        <p:nvPicPr>
          <p:cNvPr id="9" name="Picture 8" descr="gal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219" y="260091"/>
            <a:ext cx="2052000" cy="2508998"/>
          </a:xfrm>
          <a:prstGeom prst="rect">
            <a:avLst/>
          </a:prstGeom>
        </p:spPr>
      </p:pic>
    </p:spTree>
    <p:extLst>
      <p:ext uri="{BB962C8B-B14F-4D97-AF65-F5344CB8AC3E}">
        <p14:creationId xmlns:p14="http://schemas.microsoft.com/office/powerpoint/2010/main" val="1688248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istotelian.Cosm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0976" y="1327785"/>
            <a:ext cx="5638955" cy="4247989"/>
          </a:xfrm>
          <a:prstGeom prst="rect">
            <a:avLst/>
          </a:prstGeom>
        </p:spPr>
      </p:pic>
      <p:sp>
        <p:nvSpPr>
          <p:cNvPr id="5" name="TextBox 4"/>
          <p:cNvSpPr txBox="1"/>
          <p:nvPr/>
        </p:nvSpPr>
        <p:spPr>
          <a:xfrm>
            <a:off x="3205503" y="680320"/>
            <a:ext cx="2031325" cy="369332"/>
          </a:xfrm>
          <a:prstGeom prst="rect">
            <a:avLst/>
          </a:prstGeom>
          <a:noFill/>
        </p:spPr>
        <p:txBody>
          <a:bodyPr wrap="none" rtlCol="0">
            <a:spAutoFit/>
          </a:bodyPr>
          <a:lstStyle/>
          <a:p>
            <a:r>
              <a:rPr lang="en-US" dirty="0"/>
              <a:t>Aristotelian cosmos</a:t>
            </a:r>
          </a:p>
        </p:txBody>
      </p:sp>
    </p:spTree>
    <p:extLst>
      <p:ext uri="{BB962C8B-B14F-4D97-AF65-F5344CB8AC3E}">
        <p14:creationId xmlns:p14="http://schemas.microsoft.com/office/powerpoint/2010/main" val="819894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ed7bcf0c946d355587a2eab720ac7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7658"/>
            <a:ext cx="4704538" cy="4967995"/>
          </a:xfrm>
          <a:prstGeom prst="rect">
            <a:avLst/>
          </a:prstGeom>
        </p:spPr>
      </p:pic>
      <p:pic>
        <p:nvPicPr>
          <p:cNvPr id="3" name="Picture 2" descr="img12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123" y="920992"/>
            <a:ext cx="3644900" cy="2844800"/>
          </a:xfrm>
          <a:prstGeom prst="rect">
            <a:avLst/>
          </a:prstGeom>
        </p:spPr>
      </p:pic>
    </p:spTree>
    <p:extLst>
      <p:ext uri="{BB962C8B-B14F-4D97-AF65-F5344CB8AC3E}">
        <p14:creationId xmlns:p14="http://schemas.microsoft.com/office/powerpoint/2010/main" val="31592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393" y="552854"/>
            <a:ext cx="5486400" cy="5477256"/>
          </a:xfrm>
          <a:prstGeom prst="rect">
            <a:avLst/>
          </a:prstGeom>
        </p:spPr>
      </p:pic>
      <p:sp>
        <p:nvSpPr>
          <p:cNvPr id="4" name="TextBox 3"/>
          <p:cNvSpPr txBox="1"/>
          <p:nvPr/>
        </p:nvSpPr>
        <p:spPr>
          <a:xfrm>
            <a:off x="2611294" y="6207306"/>
            <a:ext cx="5782127" cy="369332"/>
          </a:xfrm>
          <a:prstGeom prst="rect">
            <a:avLst/>
          </a:prstGeom>
          <a:noFill/>
        </p:spPr>
        <p:txBody>
          <a:bodyPr wrap="none" rtlCol="0">
            <a:spAutoFit/>
          </a:bodyPr>
          <a:lstStyle/>
          <a:p>
            <a:r>
              <a:rPr lang="en-US" dirty="0"/>
              <a:t>Micro-Macrocosm – Man as the mirror of the wider cosmos</a:t>
            </a:r>
          </a:p>
        </p:txBody>
      </p:sp>
    </p:spTree>
    <p:extLst>
      <p:ext uri="{BB962C8B-B14F-4D97-AF65-F5344CB8AC3E}">
        <p14:creationId xmlns:p14="http://schemas.microsoft.com/office/powerpoint/2010/main" val="1584332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Tree>
    <p:extLst>
      <p:ext uri="{BB962C8B-B14F-4D97-AF65-F5344CB8AC3E}">
        <p14:creationId xmlns:p14="http://schemas.microsoft.com/office/powerpoint/2010/main" val="131781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5013</TotalTime>
  <Words>756</Words>
  <Application>Microsoft Macintosh PowerPoint</Application>
  <PresentationFormat>On-screen Show (4:3)</PresentationFormat>
  <Paragraphs>85</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The Early Modern Body</vt:lpstr>
      <vt:lpstr>The Great Chain of Being, 1579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KCL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dc:creator>
  <cp:lastModifiedBy>Mann, Sophie</cp:lastModifiedBy>
  <cp:revision>34</cp:revision>
  <dcterms:created xsi:type="dcterms:W3CDTF">2018-10-05T12:06:41Z</dcterms:created>
  <dcterms:modified xsi:type="dcterms:W3CDTF">2022-10-12T07:55:20Z</dcterms:modified>
</cp:coreProperties>
</file>