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307" r:id="rId2"/>
    <p:sldId id="305" r:id="rId3"/>
    <p:sldId id="306" r:id="rId4"/>
    <p:sldId id="310" r:id="rId5"/>
    <p:sldId id="291" r:id="rId6"/>
    <p:sldId id="257" r:id="rId7"/>
    <p:sldId id="315" r:id="rId8"/>
    <p:sldId id="316" r:id="rId9"/>
    <p:sldId id="292" r:id="rId10"/>
    <p:sldId id="319" r:id="rId11"/>
    <p:sldId id="304" r:id="rId12"/>
    <p:sldId id="317" r:id="rId13"/>
    <p:sldId id="318" r:id="rId14"/>
    <p:sldId id="328" r:id="rId15"/>
    <p:sldId id="329" r:id="rId16"/>
    <p:sldId id="320" r:id="rId17"/>
    <p:sldId id="323" r:id="rId18"/>
    <p:sldId id="276" r:id="rId19"/>
    <p:sldId id="321" r:id="rId20"/>
    <p:sldId id="273" r:id="rId21"/>
    <p:sldId id="279" r:id="rId22"/>
    <p:sldId id="259" r:id="rId23"/>
    <p:sldId id="263" r:id="rId24"/>
    <p:sldId id="314" r:id="rId25"/>
    <p:sldId id="324" r:id="rId26"/>
    <p:sldId id="275" r:id="rId27"/>
    <p:sldId id="327" r:id="rId28"/>
    <p:sldId id="325" r:id="rId29"/>
    <p:sldId id="262" r:id="rId30"/>
    <p:sldId id="326" r:id="rId31"/>
  </p:sldIdLst>
  <p:sldSz cx="12192000" cy="6858000"/>
  <p:notesSz cx="6858000" cy="9144000"/>
  <p:defaultText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A8BB4A-E46F-F146-AE9A-BD518F8A70FB}" v="2" dt="2025-02-25T18:27:07.82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914"/>
    <p:restoredTop sz="94805"/>
  </p:normalViewPr>
  <p:slideViewPr>
    <p:cSldViewPr snapToGrid="0">
      <p:cViewPr varScale="1">
        <p:scale>
          <a:sx n="86" d="100"/>
          <a:sy n="86" d="100"/>
        </p:scale>
        <p:origin x="248" y="7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322895-F5C5-304D-91C5-07458820AE29}" type="datetimeFigureOut">
              <a:rPr lang="en-US" smtClean="0"/>
              <a:t>2/19/25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711607-B4A3-B545-B83D-74AF5807DDE6}" type="slidenum">
              <a:rPr lang="en-US" smtClean="0"/>
              <a:t>‹#›</a:t>
            </a:fld>
            <a:endParaRPr lang="en-US"/>
          </a:p>
        </p:txBody>
      </p:sp>
    </p:spTree>
    <p:extLst>
      <p:ext uri="{BB962C8B-B14F-4D97-AF65-F5344CB8AC3E}">
        <p14:creationId xmlns:p14="http://schemas.microsoft.com/office/powerpoint/2010/main" val="4189151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5B13CE1-349A-AB43-95D8-2E89201CC455}" type="slidenum">
              <a:rPr lang="en-US" smtClean="0"/>
              <a:pPr/>
              <a:t>24</a:t>
            </a:fld>
            <a:endParaRPr lang="en-US"/>
          </a:p>
        </p:txBody>
      </p:sp>
    </p:spTree>
    <p:extLst>
      <p:ext uri="{BB962C8B-B14F-4D97-AF65-F5344CB8AC3E}">
        <p14:creationId xmlns:p14="http://schemas.microsoft.com/office/powerpoint/2010/main" val="39908260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674A0-2B00-9006-0DB6-BEB329998B07}"/>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DK"/>
          </a:p>
        </p:txBody>
      </p:sp>
      <p:sp>
        <p:nvSpPr>
          <p:cNvPr id="3" name="Subtitle 2">
            <a:extLst>
              <a:ext uri="{FF2B5EF4-FFF2-40B4-BE49-F238E27FC236}">
                <a16:creationId xmlns:a16="http://schemas.microsoft.com/office/drawing/2014/main" id="{F233799A-DD00-84CB-8DC6-00C7795935F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DK"/>
          </a:p>
        </p:txBody>
      </p:sp>
      <p:sp>
        <p:nvSpPr>
          <p:cNvPr id="4" name="Date Placeholder 3">
            <a:extLst>
              <a:ext uri="{FF2B5EF4-FFF2-40B4-BE49-F238E27FC236}">
                <a16:creationId xmlns:a16="http://schemas.microsoft.com/office/drawing/2014/main" id="{C7C60D3A-5447-8772-F918-5A7B96FFEC45}"/>
              </a:ext>
            </a:extLst>
          </p:cNvPr>
          <p:cNvSpPr>
            <a:spLocks noGrp="1"/>
          </p:cNvSpPr>
          <p:nvPr>
            <p:ph type="dt" sz="half" idx="10"/>
          </p:nvPr>
        </p:nvSpPr>
        <p:spPr/>
        <p:txBody>
          <a:bodyPr/>
          <a:lstStyle/>
          <a:p>
            <a:fld id="{F050179D-EBBE-4A46-A9C3-4FB8745E61C0}" type="datetimeFigureOut">
              <a:rPr lang="en-DK" smtClean="0"/>
              <a:t>2/18/25</a:t>
            </a:fld>
            <a:endParaRPr lang="en-DK"/>
          </a:p>
        </p:txBody>
      </p:sp>
      <p:sp>
        <p:nvSpPr>
          <p:cNvPr id="5" name="Footer Placeholder 4">
            <a:extLst>
              <a:ext uri="{FF2B5EF4-FFF2-40B4-BE49-F238E27FC236}">
                <a16:creationId xmlns:a16="http://schemas.microsoft.com/office/drawing/2014/main" id="{C64084CE-93AE-9C6B-BB23-490B9D70C39B}"/>
              </a:ext>
            </a:extLst>
          </p:cNvPr>
          <p:cNvSpPr>
            <a:spLocks noGrp="1"/>
          </p:cNvSpPr>
          <p:nvPr>
            <p:ph type="ftr" sz="quarter" idx="11"/>
          </p:nvPr>
        </p:nvSpPr>
        <p:spPr/>
        <p:txBody>
          <a:bodyPr/>
          <a:lstStyle/>
          <a:p>
            <a:endParaRPr lang="en-DK"/>
          </a:p>
        </p:txBody>
      </p:sp>
      <p:sp>
        <p:nvSpPr>
          <p:cNvPr id="6" name="Slide Number Placeholder 5">
            <a:extLst>
              <a:ext uri="{FF2B5EF4-FFF2-40B4-BE49-F238E27FC236}">
                <a16:creationId xmlns:a16="http://schemas.microsoft.com/office/drawing/2014/main" id="{1648304A-0B62-F6A0-9E8C-FBB39A1A5CB8}"/>
              </a:ext>
            </a:extLst>
          </p:cNvPr>
          <p:cNvSpPr>
            <a:spLocks noGrp="1"/>
          </p:cNvSpPr>
          <p:nvPr>
            <p:ph type="sldNum" sz="quarter" idx="12"/>
          </p:nvPr>
        </p:nvSpPr>
        <p:spPr/>
        <p:txBody>
          <a:bodyPr/>
          <a:lstStyle/>
          <a:p>
            <a:fld id="{BA3D16EA-2E94-3B40-8038-BD63487F3F93}" type="slidenum">
              <a:rPr lang="en-DK" smtClean="0"/>
              <a:t>‹#›</a:t>
            </a:fld>
            <a:endParaRPr lang="en-DK"/>
          </a:p>
        </p:txBody>
      </p:sp>
    </p:spTree>
    <p:extLst>
      <p:ext uri="{BB962C8B-B14F-4D97-AF65-F5344CB8AC3E}">
        <p14:creationId xmlns:p14="http://schemas.microsoft.com/office/powerpoint/2010/main" val="30540566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101BFA-0426-D61F-7A79-18BC29F3BE1C}"/>
              </a:ext>
            </a:extLst>
          </p:cNvPr>
          <p:cNvSpPr>
            <a:spLocks noGrp="1"/>
          </p:cNvSpPr>
          <p:nvPr>
            <p:ph type="title"/>
          </p:nvPr>
        </p:nvSpPr>
        <p:spPr/>
        <p:txBody>
          <a:bodyPr/>
          <a:lstStyle/>
          <a:p>
            <a:r>
              <a:rPr lang="en-GB"/>
              <a:t>Click to edit Master title style</a:t>
            </a:r>
            <a:endParaRPr lang="en-DK"/>
          </a:p>
        </p:txBody>
      </p:sp>
      <p:sp>
        <p:nvSpPr>
          <p:cNvPr id="3" name="Vertical Text Placeholder 2">
            <a:extLst>
              <a:ext uri="{FF2B5EF4-FFF2-40B4-BE49-F238E27FC236}">
                <a16:creationId xmlns:a16="http://schemas.microsoft.com/office/drawing/2014/main" id="{34A39DF3-3A41-0788-32AD-64DE9DD02E0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K"/>
          </a:p>
        </p:txBody>
      </p:sp>
      <p:sp>
        <p:nvSpPr>
          <p:cNvPr id="4" name="Date Placeholder 3">
            <a:extLst>
              <a:ext uri="{FF2B5EF4-FFF2-40B4-BE49-F238E27FC236}">
                <a16:creationId xmlns:a16="http://schemas.microsoft.com/office/drawing/2014/main" id="{2DDB50F3-7485-17EB-C482-3BB435E68F5D}"/>
              </a:ext>
            </a:extLst>
          </p:cNvPr>
          <p:cNvSpPr>
            <a:spLocks noGrp="1"/>
          </p:cNvSpPr>
          <p:nvPr>
            <p:ph type="dt" sz="half" idx="10"/>
          </p:nvPr>
        </p:nvSpPr>
        <p:spPr/>
        <p:txBody>
          <a:bodyPr/>
          <a:lstStyle/>
          <a:p>
            <a:fld id="{F050179D-EBBE-4A46-A9C3-4FB8745E61C0}" type="datetimeFigureOut">
              <a:rPr lang="en-DK" smtClean="0"/>
              <a:t>2/18/25</a:t>
            </a:fld>
            <a:endParaRPr lang="en-DK"/>
          </a:p>
        </p:txBody>
      </p:sp>
      <p:sp>
        <p:nvSpPr>
          <p:cNvPr id="5" name="Footer Placeholder 4">
            <a:extLst>
              <a:ext uri="{FF2B5EF4-FFF2-40B4-BE49-F238E27FC236}">
                <a16:creationId xmlns:a16="http://schemas.microsoft.com/office/drawing/2014/main" id="{2D90DD92-2B2F-6C96-E5E9-A8472AFEA8D6}"/>
              </a:ext>
            </a:extLst>
          </p:cNvPr>
          <p:cNvSpPr>
            <a:spLocks noGrp="1"/>
          </p:cNvSpPr>
          <p:nvPr>
            <p:ph type="ftr" sz="quarter" idx="11"/>
          </p:nvPr>
        </p:nvSpPr>
        <p:spPr/>
        <p:txBody>
          <a:bodyPr/>
          <a:lstStyle/>
          <a:p>
            <a:endParaRPr lang="en-DK"/>
          </a:p>
        </p:txBody>
      </p:sp>
      <p:sp>
        <p:nvSpPr>
          <p:cNvPr id="6" name="Slide Number Placeholder 5">
            <a:extLst>
              <a:ext uri="{FF2B5EF4-FFF2-40B4-BE49-F238E27FC236}">
                <a16:creationId xmlns:a16="http://schemas.microsoft.com/office/drawing/2014/main" id="{E944B97E-2487-5C43-46C2-0E6D18AC5D53}"/>
              </a:ext>
            </a:extLst>
          </p:cNvPr>
          <p:cNvSpPr>
            <a:spLocks noGrp="1"/>
          </p:cNvSpPr>
          <p:nvPr>
            <p:ph type="sldNum" sz="quarter" idx="12"/>
          </p:nvPr>
        </p:nvSpPr>
        <p:spPr/>
        <p:txBody>
          <a:bodyPr/>
          <a:lstStyle/>
          <a:p>
            <a:fld id="{BA3D16EA-2E94-3B40-8038-BD63487F3F93}" type="slidenum">
              <a:rPr lang="en-DK" smtClean="0"/>
              <a:t>‹#›</a:t>
            </a:fld>
            <a:endParaRPr lang="en-DK"/>
          </a:p>
        </p:txBody>
      </p:sp>
    </p:spTree>
    <p:extLst>
      <p:ext uri="{BB962C8B-B14F-4D97-AF65-F5344CB8AC3E}">
        <p14:creationId xmlns:p14="http://schemas.microsoft.com/office/powerpoint/2010/main" val="1026502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BB4A49-88BD-0D47-C629-86408A4F3AD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DK"/>
          </a:p>
        </p:txBody>
      </p:sp>
      <p:sp>
        <p:nvSpPr>
          <p:cNvPr id="3" name="Vertical Text Placeholder 2">
            <a:extLst>
              <a:ext uri="{FF2B5EF4-FFF2-40B4-BE49-F238E27FC236}">
                <a16:creationId xmlns:a16="http://schemas.microsoft.com/office/drawing/2014/main" id="{1EB71AC1-4B0E-DFA8-EE57-56D6C2EA21F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K"/>
          </a:p>
        </p:txBody>
      </p:sp>
      <p:sp>
        <p:nvSpPr>
          <p:cNvPr id="4" name="Date Placeholder 3">
            <a:extLst>
              <a:ext uri="{FF2B5EF4-FFF2-40B4-BE49-F238E27FC236}">
                <a16:creationId xmlns:a16="http://schemas.microsoft.com/office/drawing/2014/main" id="{6921FCB5-017D-BB52-8A08-5E892B6B48D5}"/>
              </a:ext>
            </a:extLst>
          </p:cNvPr>
          <p:cNvSpPr>
            <a:spLocks noGrp="1"/>
          </p:cNvSpPr>
          <p:nvPr>
            <p:ph type="dt" sz="half" idx="10"/>
          </p:nvPr>
        </p:nvSpPr>
        <p:spPr/>
        <p:txBody>
          <a:bodyPr/>
          <a:lstStyle/>
          <a:p>
            <a:fld id="{F050179D-EBBE-4A46-A9C3-4FB8745E61C0}" type="datetimeFigureOut">
              <a:rPr lang="en-DK" smtClean="0"/>
              <a:t>2/18/25</a:t>
            </a:fld>
            <a:endParaRPr lang="en-DK"/>
          </a:p>
        </p:txBody>
      </p:sp>
      <p:sp>
        <p:nvSpPr>
          <p:cNvPr id="5" name="Footer Placeholder 4">
            <a:extLst>
              <a:ext uri="{FF2B5EF4-FFF2-40B4-BE49-F238E27FC236}">
                <a16:creationId xmlns:a16="http://schemas.microsoft.com/office/drawing/2014/main" id="{9AD6A13E-04BA-7E30-93D1-27511867ECF0}"/>
              </a:ext>
            </a:extLst>
          </p:cNvPr>
          <p:cNvSpPr>
            <a:spLocks noGrp="1"/>
          </p:cNvSpPr>
          <p:nvPr>
            <p:ph type="ftr" sz="quarter" idx="11"/>
          </p:nvPr>
        </p:nvSpPr>
        <p:spPr/>
        <p:txBody>
          <a:bodyPr/>
          <a:lstStyle/>
          <a:p>
            <a:endParaRPr lang="en-DK"/>
          </a:p>
        </p:txBody>
      </p:sp>
      <p:sp>
        <p:nvSpPr>
          <p:cNvPr id="6" name="Slide Number Placeholder 5">
            <a:extLst>
              <a:ext uri="{FF2B5EF4-FFF2-40B4-BE49-F238E27FC236}">
                <a16:creationId xmlns:a16="http://schemas.microsoft.com/office/drawing/2014/main" id="{4FD6CCA4-45C6-80F4-3E67-DC6BCC26EB5C}"/>
              </a:ext>
            </a:extLst>
          </p:cNvPr>
          <p:cNvSpPr>
            <a:spLocks noGrp="1"/>
          </p:cNvSpPr>
          <p:nvPr>
            <p:ph type="sldNum" sz="quarter" idx="12"/>
          </p:nvPr>
        </p:nvSpPr>
        <p:spPr/>
        <p:txBody>
          <a:bodyPr/>
          <a:lstStyle/>
          <a:p>
            <a:fld id="{BA3D16EA-2E94-3B40-8038-BD63487F3F93}" type="slidenum">
              <a:rPr lang="en-DK" smtClean="0"/>
              <a:t>‹#›</a:t>
            </a:fld>
            <a:endParaRPr lang="en-DK"/>
          </a:p>
        </p:txBody>
      </p:sp>
    </p:spTree>
    <p:extLst>
      <p:ext uri="{BB962C8B-B14F-4D97-AF65-F5344CB8AC3E}">
        <p14:creationId xmlns:p14="http://schemas.microsoft.com/office/powerpoint/2010/main" val="1396438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6FDF3-2356-0162-8E84-C667DB29ACB1}"/>
              </a:ext>
            </a:extLst>
          </p:cNvPr>
          <p:cNvSpPr>
            <a:spLocks noGrp="1"/>
          </p:cNvSpPr>
          <p:nvPr>
            <p:ph type="title"/>
          </p:nvPr>
        </p:nvSpPr>
        <p:spPr/>
        <p:txBody>
          <a:bodyPr/>
          <a:lstStyle/>
          <a:p>
            <a:r>
              <a:rPr lang="en-GB"/>
              <a:t>Click to edit Master title style</a:t>
            </a:r>
            <a:endParaRPr lang="en-DK"/>
          </a:p>
        </p:txBody>
      </p:sp>
      <p:sp>
        <p:nvSpPr>
          <p:cNvPr id="3" name="Content Placeholder 2">
            <a:extLst>
              <a:ext uri="{FF2B5EF4-FFF2-40B4-BE49-F238E27FC236}">
                <a16:creationId xmlns:a16="http://schemas.microsoft.com/office/drawing/2014/main" id="{BF780411-1D06-7275-F6FF-D4A85BD943E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K"/>
          </a:p>
        </p:txBody>
      </p:sp>
      <p:sp>
        <p:nvSpPr>
          <p:cNvPr id="4" name="Date Placeholder 3">
            <a:extLst>
              <a:ext uri="{FF2B5EF4-FFF2-40B4-BE49-F238E27FC236}">
                <a16:creationId xmlns:a16="http://schemas.microsoft.com/office/drawing/2014/main" id="{70CEE844-D9D3-745B-E082-3D2275B74DBC}"/>
              </a:ext>
            </a:extLst>
          </p:cNvPr>
          <p:cNvSpPr>
            <a:spLocks noGrp="1"/>
          </p:cNvSpPr>
          <p:nvPr>
            <p:ph type="dt" sz="half" idx="10"/>
          </p:nvPr>
        </p:nvSpPr>
        <p:spPr/>
        <p:txBody>
          <a:bodyPr/>
          <a:lstStyle/>
          <a:p>
            <a:fld id="{F050179D-EBBE-4A46-A9C3-4FB8745E61C0}" type="datetimeFigureOut">
              <a:rPr lang="en-DK" smtClean="0"/>
              <a:t>2/18/25</a:t>
            </a:fld>
            <a:endParaRPr lang="en-DK"/>
          </a:p>
        </p:txBody>
      </p:sp>
      <p:sp>
        <p:nvSpPr>
          <p:cNvPr id="5" name="Footer Placeholder 4">
            <a:extLst>
              <a:ext uri="{FF2B5EF4-FFF2-40B4-BE49-F238E27FC236}">
                <a16:creationId xmlns:a16="http://schemas.microsoft.com/office/drawing/2014/main" id="{886B253F-DD98-6DC4-EC1B-B9D0A68005D5}"/>
              </a:ext>
            </a:extLst>
          </p:cNvPr>
          <p:cNvSpPr>
            <a:spLocks noGrp="1"/>
          </p:cNvSpPr>
          <p:nvPr>
            <p:ph type="ftr" sz="quarter" idx="11"/>
          </p:nvPr>
        </p:nvSpPr>
        <p:spPr/>
        <p:txBody>
          <a:bodyPr/>
          <a:lstStyle/>
          <a:p>
            <a:endParaRPr lang="en-DK"/>
          </a:p>
        </p:txBody>
      </p:sp>
      <p:sp>
        <p:nvSpPr>
          <p:cNvPr id="6" name="Slide Number Placeholder 5">
            <a:extLst>
              <a:ext uri="{FF2B5EF4-FFF2-40B4-BE49-F238E27FC236}">
                <a16:creationId xmlns:a16="http://schemas.microsoft.com/office/drawing/2014/main" id="{15F3E030-DBC4-E220-F32A-2E64283BC69D}"/>
              </a:ext>
            </a:extLst>
          </p:cNvPr>
          <p:cNvSpPr>
            <a:spLocks noGrp="1"/>
          </p:cNvSpPr>
          <p:nvPr>
            <p:ph type="sldNum" sz="quarter" idx="12"/>
          </p:nvPr>
        </p:nvSpPr>
        <p:spPr/>
        <p:txBody>
          <a:bodyPr/>
          <a:lstStyle/>
          <a:p>
            <a:fld id="{BA3D16EA-2E94-3B40-8038-BD63487F3F93}" type="slidenum">
              <a:rPr lang="en-DK" smtClean="0"/>
              <a:t>‹#›</a:t>
            </a:fld>
            <a:endParaRPr lang="en-DK"/>
          </a:p>
        </p:txBody>
      </p:sp>
    </p:spTree>
    <p:extLst>
      <p:ext uri="{BB962C8B-B14F-4D97-AF65-F5344CB8AC3E}">
        <p14:creationId xmlns:p14="http://schemas.microsoft.com/office/powerpoint/2010/main" val="1538199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53668F-612C-D5C9-0536-FE110E670D4B}"/>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DK"/>
          </a:p>
        </p:txBody>
      </p:sp>
      <p:sp>
        <p:nvSpPr>
          <p:cNvPr id="3" name="Text Placeholder 2">
            <a:extLst>
              <a:ext uri="{FF2B5EF4-FFF2-40B4-BE49-F238E27FC236}">
                <a16:creationId xmlns:a16="http://schemas.microsoft.com/office/drawing/2014/main" id="{B1142F95-FE51-6031-FFC4-2903F3C9416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DE2F5EE-D90C-00FF-4597-A30E9CA66A9D}"/>
              </a:ext>
            </a:extLst>
          </p:cNvPr>
          <p:cNvSpPr>
            <a:spLocks noGrp="1"/>
          </p:cNvSpPr>
          <p:nvPr>
            <p:ph type="dt" sz="half" idx="10"/>
          </p:nvPr>
        </p:nvSpPr>
        <p:spPr/>
        <p:txBody>
          <a:bodyPr/>
          <a:lstStyle/>
          <a:p>
            <a:fld id="{F050179D-EBBE-4A46-A9C3-4FB8745E61C0}" type="datetimeFigureOut">
              <a:rPr lang="en-DK" smtClean="0"/>
              <a:t>2/18/25</a:t>
            </a:fld>
            <a:endParaRPr lang="en-DK"/>
          </a:p>
        </p:txBody>
      </p:sp>
      <p:sp>
        <p:nvSpPr>
          <p:cNvPr id="5" name="Footer Placeholder 4">
            <a:extLst>
              <a:ext uri="{FF2B5EF4-FFF2-40B4-BE49-F238E27FC236}">
                <a16:creationId xmlns:a16="http://schemas.microsoft.com/office/drawing/2014/main" id="{02C8B43E-4BAB-D09B-57B3-216583FF86B1}"/>
              </a:ext>
            </a:extLst>
          </p:cNvPr>
          <p:cNvSpPr>
            <a:spLocks noGrp="1"/>
          </p:cNvSpPr>
          <p:nvPr>
            <p:ph type="ftr" sz="quarter" idx="11"/>
          </p:nvPr>
        </p:nvSpPr>
        <p:spPr/>
        <p:txBody>
          <a:bodyPr/>
          <a:lstStyle/>
          <a:p>
            <a:endParaRPr lang="en-DK"/>
          </a:p>
        </p:txBody>
      </p:sp>
      <p:sp>
        <p:nvSpPr>
          <p:cNvPr id="6" name="Slide Number Placeholder 5">
            <a:extLst>
              <a:ext uri="{FF2B5EF4-FFF2-40B4-BE49-F238E27FC236}">
                <a16:creationId xmlns:a16="http://schemas.microsoft.com/office/drawing/2014/main" id="{AE339F0F-3510-113F-1502-C9081F380F17}"/>
              </a:ext>
            </a:extLst>
          </p:cNvPr>
          <p:cNvSpPr>
            <a:spLocks noGrp="1"/>
          </p:cNvSpPr>
          <p:nvPr>
            <p:ph type="sldNum" sz="quarter" idx="12"/>
          </p:nvPr>
        </p:nvSpPr>
        <p:spPr/>
        <p:txBody>
          <a:bodyPr/>
          <a:lstStyle/>
          <a:p>
            <a:fld id="{BA3D16EA-2E94-3B40-8038-BD63487F3F93}" type="slidenum">
              <a:rPr lang="en-DK" smtClean="0"/>
              <a:t>‹#›</a:t>
            </a:fld>
            <a:endParaRPr lang="en-DK"/>
          </a:p>
        </p:txBody>
      </p:sp>
    </p:spTree>
    <p:extLst>
      <p:ext uri="{BB962C8B-B14F-4D97-AF65-F5344CB8AC3E}">
        <p14:creationId xmlns:p14="http://schemas.microsoft.com/office/powerpoint/2010/main" val="38353487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E70BEC-115A-1DA5-0E3A-445EC497671A}"/>
              </a:ext>
            </a:extLst>
          </p:cNvPr>
          <p:cNvSpPr>
            <a:spLocks noGrp="1"/>
          </p:cNvSpPr>
          <p:nvPr>
            <p:ph type="title"/>
          </p:nvPr>
        </p:nvSpPr>
        <p:spPr/>
        <p:txBody>
          <a:bodyPr/>
          <a:lstStyle/>
          <a:p>
            <a:r>
              <a:rPr lang="en-GB"/>
              <a:t>Click to edit Master title style</a:t>
            </a:r>
            <a:endParaRPr lang="en-DK"/>
          </a:p>
        </p:txBody>
      </p:sp>
      <p:sp>
        <p:nvSpPr>
          <p:cNvPr id="3" name="Content Placeholder 2">
            <a:extLst>
              <a:ext uri="{FF2B5EF4-FFF2-40B4-BE49-F238E27FC236}">
                <a16:creationId xmlns:a16="http://schemas.microsoft.com/office/drawing/2014/main" id="{B980C6AF-C241-ECB9-DA9C-15A8C372489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K"/>
          </a:p>
        </p:txBody>
      </p:sp>
      <p:sp>
        <p:nvSpPr>
          <p:cNvPr id="4" name="Content Placeholder 3">
            <a:extLst>
              <a:ext uri="{FF2B5EF4-FFF2-40B4-BE49-F238E27FC236}">
                <a16:creationId xmlns:a16="http://schemas.microsoft.com/office/drawing/2014/main" id="{B1E5C98F-CBDD-1EE4-D729-E4260849519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K"/>
          </a:p>
        </p:txBody>
      </p:sp>
      <p:sp>
        <p:nvSpPr>
          <p:cNvPr id="5" name="Date Placeholder 4">
            <a:extLst>
              <a:ext uri="{FF2B5EF4-FFF2-40B4-BE49-F238E27FC236}">
                <a16:creationId xmlns:a16="http://schemas.microsoft.com/office/drawing/2014/main" id="{B4A8088F-F114-40F3-B47D-92D7FFE14A91}"/>
              </a:ext>
            </a:extLst>
          </p:cNvPr>
          <p:cNvSpPr>
            <a:spLocks noGrp="1"/>
          </p:cNvSpPr>
          <p:nvPr>
            <p:ph type="dt" sz="half" idx="10"/>
          </p:nvPr>
        </p:nvSpPr>
        <p:spPr/>
        <p:txBody>
          <a:bodyPr/>
          <a:lstStyle/>
          <a:p>
            <a:fld id="{F050179D-EBBE-4A46-A9C3-4FB8745E61C0}" type="datetimeFigureOut">
              <a:rPr lang="en-DK" smtClean="0"/>
              <a:t>2/18/25</a:t>
            </a:fld>
            <a:endParaRPr lang="en-DK"/>
          </a:p>
        </p:txBody>
      </p:sp>
      <p:sp>
        <p:nvSpPr>
          <p:cNvPr id="6" name="Footer Placeholder 5">
            <a:extLst>
              <a:ext uri="{FF2B5EF4-FFF2-40B4-BE49-F238E27FC236}">
                <a16:creationId xmlns:a16="http://schemas.microsoft.com/office/drawing/2014/main" id="{4FCAAEC0-0E2E-9F70-1D47-69B1783C3E10}"/>
              </a:ext>
            </a:extLst>
          </p:cNvPr>
          <p:cNvSpPr>
            <a:spLocks noGrp="1"/>
          </p:cNvSpPr>
          <p:nvPr>
            <p:ph type="ftr" sz="quarter" idx="11"/>
          </p:nvPr>
        </p:nvSpPr>
        <p:spPr/>
        <p:txBody>
          <a:bodyPr/>
          <a:lstStyle/>
          <a:p>
            <a:endParaRPr lang="en-DK"/>
          </a:p>
        </p:txBody>
      </p:sp>
      <p:sp>
        <p:nvSpPr>
          <p:cNvPr id="7" name="Slide Number Placeholder 6">
            <a:extLst>
              <a:ext uri="{FF2B5EF4-FFF2-40B4-BE49-F238E27FC236}">
                <a16:creationId xmlns:a16="http://schemas.microsoft.com/office/drawing/2014/main" id="{3AE0AFEA-7BCC-BC39-271A-45C34D3D0D75}"/>
              </a:ext>
            </a:extLst>
          </p:cNvPr>
          <p:cNvSpPr>
            <a:spLocks noGrp="1"/>
          </p:cNvSpPr>
          <p:nvPr>
            <p:ph type="sldNum" sz="quarter" idx="12"/>
          </p:nvPr>
        </p:nvSpPr>
        <p:spPr/>
        <p:txBody>
          <a:bodyPr/>
          <a:lstStyle/>
          <a:p>
            <a:fld id="{BA3D16EA-2E94-3B40-8038-BD63487F3F93}" type="slidenum">
              <a:rPr lang="en-DK" smtClean="0"/>
              <a:t>‹#›</a:t>
            </a:fld>
            <a:endParaRPr lang="en-DK"/>
          </a:p>
        </p:txBody>
      </p:sp>
    </p:spTree>
    <p:extLst>
      <p:ext uri="{BB962C8B-B14F-4D97-AF65-F5344CB8AC3E}">
        <p14:creationId xmlns:p14="http://schemas.microsoft.com/office/powerpoint/2010/main" val="84068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113C4-25F0-BA4C-B2EB-293857C28BA6}"/>
              </a:ext>
            </a:extLst>
          </p:cNvPr>
          <p:cNvSpPr>
            <a:spLocks noGrp="1"/>
          </p:cNvSpPr>
          <p:nvPr>
            <p:ph type="title"/>
          </p:nvPr>
        </p:nvSpPr>
        <p:spPr>
          <a:xfrm>
            <a:off x="839788" y="365125"/>
            <a:ext cx="10515600" cy="1325563"/>
          </a:xfrm>
        </p:spPr>
        <p:txBody>
          <a:bodyPr/>
          <a:lstStyle/>
          <a:p>
            <a:r>
              <a:rPr lang="en-GB"/>
              <a:t>Click to edit Master title style</a:t>
            </a:r>
            <a:endParaRPr lang="en-DK"/>
          </a:p>
        </p:txBody>
      </p:sp>
      <p:sp>
        <p:nvSpPr>
          <p:cNvPr id="3" name="Text Placeholder 2">
            <a:extLst>
              <a:ext uri="{FF2B5EF4-FFF2-40B4-BE49-F238E27FC236}">
                <a16:creationId xmlns:a16="http://schemas.microsoft.com/office/drawing/2014/main" id="{E5738552-17D2-F8F1-810C-6EB1B25AA4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D8F610B-0B7D-B408-440A-BF6FE93C92A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K"/>
          </a:p>
        </p:txBody>
      </p:sp>
      <p:sp>
        <p:nvSpPr>
          <p:cNvPr id="5" name="Text Placeholder 4">
            <a:extLst>
              <a:ext uri="{FF2B5EF4-FFF2-40B4-BE49-F238E27FC236}">
                <a16:creationId xmlns:a16="http://schemas.microsoft.com/office/drawing/2014/main" id="{076B600E-1895-F825-5F8F-471DC9ADA1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FF0D92C-B72C-7DB4-6D00-A7739641A6A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K"/>
          </a:p>
        </p:txBody>
      </p:sp>
      <p:sp>
        <p:nvSpPr>
          <p:cNvPr id="7" name="Date Placeholder 6">
            <a:extLst>
              <a:ext uri="{FF2B5EF4-FFF2-40B4-BE49-F238E27FC236}">
                <a16:creationId xmlns:a16="http://schemas.microsoft.com/office/drawing/2014/main" id="{0C6AFAA5-E44A-72C6-3961-3FE3B9121220}"/>
              </a:ext>
            </a:extLst>
          </p:cNvPr>
          <p:cNvSpPr>
            <a:spLocks noGrp="1"/>
          </p:cNvSpPr>
          <p:nvPr>
            <p:ph type="dt" sz="half" idx="10"/>
          </p:nvPr>
        </p:nvSpPr>
        <p:spPr/>
        <p:txBody>
          <a:bodyPr/>
          <a:lstStyle/>
          <a:p>
            <a:fld id="{F050179D-EBBE-4A46-A9C3-4FB8745E61C0}" type="datetimeFigureOut">
              <a:rPr lang="en-DK" smtClean="0"/>
              <a:t>2/18/25</a:t>
            </a:fld>
            <a:endParaRPr lang="en-DK"/>
          </a:p>
        </p:txBody>
      </p:sp>
      <p:sp>
        <p:nvSpPr>
          <p:cNvPr id="8" name="Footer Placeholder 7">
            <a:extLst>
              <a:ext uri="{FF2B5EF4-FFF2-40B4-BE49-F238E27FC236}">
                <a16:creationId xmlns:a16="http://schemas.microsoft.com/office/drawing/2014/main" id="{EDB2E480-1506-EA50-E047-C0F5419F200C}"/>
              </a:ext>
            </a:extLst>
          </p:cNvPr>
          <p:cNvSpPr>
            <a:spLocks noGrp="1"/>
          </p:cNvSpPr>
          <p:nvPr>
            <p:ph type="ftr" sz="quarter" idx="11"/>
          </p:nvPr>
        </p:nvSpPr>
        <p:spPr/>
        <p:txBody>
          <a:bodyPr/>
          <a:lstStyle/>
          <a:p>
            <a:endParaRPr lang="en-DK"/>
          </a:p>
        </p:txBody>
      </p:sp>
      <p:sp>
        <p:nvSpPr>
          <p:cNvPr id="9" name="Slide Number Placeholder 8">
            <a:extLst>
              <a:ext uri="{FF2B5EF4-FFF2-40B4-BE49-F238E27FC236}">
                <a16:creationId xmlns:a16="http://schemas.microsoft.com/office/drawing/2014/main" id="{B7F5B534-58A5-66C6-8AD4-18BCAD9A4793}"/>
              </a:ext>
            </a:extLst>
          </p:cNvPr>
          <p:cNvSpPr>
            <a:spLocks noGrp="1"/>
          </p:cNvSpPr>
          <p:nvPr>
            <p:ph type="sldNum" sz="quarter" idx="12"/>
          </p:nvPr>
        </p:nvSpPr>
        <p:spPr/>
        <p:txBody>
          <a:bodyPr/>
          <a:lstStyle/>
          <a:p>
            <a:fld id="{BA3D16EA-2E94-3B40-8038-BD63487F3F93}" type="slidenum">
              <a:rPr lang="en-DK" smtClean="0"/>
              <a:t>‹#›</a:t>
            </a:fld>
            <a:endParaRPr lang="en-DK"/>
          </a:p>
        </p:txBody>
      </p:sp>
    </p:spTree>
    <p:extLst>
      <p:ext uri="{BB962C8B-B14F-4D97-AF65-F5344CB8AC3E}">
        <p14:creationId xmlns:p14="http://schemas.microsoft.com/office/powerpoint/2010/main" val="2521380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8755ED-DBA5-3AE9-5D58-602B8942E16D}"/>
              </a:ext>
            </a:extLst>
          </p:cNvPr>
          <p:cNvSpPr>
            <a:spLocks noGrp="1"/>
          </p:cNvSpPr>
          <p:nvPr>
            <p:ph type="title"/>
          </p:nvPr>
        </p:nvSpPr>
        <p:spPr/>
        <p:txBody>
          <a:bodyPr/>
          <a:lstStyle/>
          <a:p>
            <a:r>
              <a:rPr lang="en-GB"/>
              <a:t>Click to edit Master title style</a:t>
            </a:r>
            <a:endParaRPr lang="en-DK"/>
          </a:p>
        </p:txBody>
      </p:sp>
      <p:sp>
        <p:nvSpPr>
          <p:cNvPr id="3" name="Date Placeholder 2">
            <a:extLst>
              <a:ext uri="{FF2B5EF4-FFF2-40B4-BE49-F238E27FC236}">
                <a16:creationId xmlns:a16="http://schemas.microsoft.com/office/drawing/2014/main" id="{17AB30D0-CFBB-3A8A-47C9-D92410CE11AD}"/>
              </a:ext>
            </a:extLst>
          </p:cNvPr>
          <p:cNvSpPr>
            <a:spLocks noGrp="1"/>
          </p:cNvSpPr>
          <p:nvPr>
            <p:ph type="dt" sz="half" idx="10"/>
          </p:nvPr>
        </p:nvSpPr>
        <p:spPr/>
        <p:txBody>
          <a:bodyPr/>
          <a:lstStyle/>
          <a:p>
            <a:fld id="{F050179D-EBBE-4A46-A9C3-4FB8745E61C0}" type="datetimeFigureOut">
              <a:rPr lang="en-DK" smtClean="0"/>
              <a:t>2/18/25</a:t>
            </a:fld>
            <a:endParaRPr lang="en-DK"/>
          </a:p>
        </p:txBody>
      </p:sp>
      <p:sp>
        <p:nvSpPr>
          <p:cNvPr id="4" name="Footer Placeholder 3">
            <a:extLst>
              <a:ext uri="{FF2B5EF4-FFF2-40B4-BE49-F238E27FC236}">
                <a16:creationId xmlns:a16="http://schemas.microsoft.com/office/drawing/2014/main" id="{0910E1F0-1531-6116-8B92-3A70B3E7C7DF}"/>
              </a:ext>
            </a:extLst>
          </p:cNvPr>
          <p:cNvSpPr>
            <a:spLocks noGrp="1"/>
          </p:cNvSpPr>
          <p:nvPr>
            <p:ph type="ftr" sz="quarter" idx="11"/>
          </p:nvPr>
        </p:nvSpPr>
        <p:spPr/>
        <p:txBody>
          <a:bodyPr/>
          <a:lstStyle/>
          <a:p>
            <a:endParaRPr lang="en-DK"/>
          </a:p>
        </p:txBody>
      </p:sp>
      <p:sp>
        <p:nvSpPr>
          <p:cNvPr id="5" name="Slide Number Placeholder 4">
            <a:extLst>
              <a:ext uri="{FF2B5EF4-FFF2-40B4-BE49-F238E27FC236}">
                <a16:creationId xmlns:a16="http://schemas.microsoft.com/office/drawing/2014/main" id="{0A81177D-96BE-E298-FC6F-FDD566E12BE4}"/>
              </a:ext>
            </a:extLst>
          </p:cNvPr>
          <p:cNvSpPr>
            <a:spLocks noGrp="1"/>
          </p:cNvSpPr>
          <p:nvPr>
            <p:ph type="sldNum" sz="quarter" idx="12"/>
          </p:nvPr>
        </p:nvSpPr>
        <p:spPr/>
        <p:txBody>
          <a:bodyPr/>
          <a:lstStyle/>
          <a:p>
            <a:fld id="{BA3D16EA-2E94-3B40-8038-BD63487F3F93}" type="slidenum">
              <a:rPr lang="en-DK" smtClean="0"/>
              <a:t>‹#›</a:t>
            </a:fld>
            <a:endParaRPr lang="en-DK"/>
          </a:p>
        </p:txBody>
      </p:sp>
    </p:spTree>
    <p:extLst>
      <p:ext uri="{BB962C8B-B14F-4D97-AF65-F5344CB8AC3E}">
        <p14:creationId xmlns:p14="http://schemas.microsoft.com/office/powerpoint/2010/main" val="35206616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7C4F18-41AE-D43E-355D-C490B20D2C66}"/>
              </a:ext>
            </a:extLst>
          </p:cNvPr>
          <p:cNvSpPr>
            <a:spLocks noGrp="1"/>
          </p:cNvSpPr>
          <p:nvPr>
            <p:ph type="dt" sz="half" idx="10"/>
          </p:nvPr>
        </p:nvSpPr>
        <p:spPr/>
        <p:txBody>
          <a:bodyPr/>
          <a:lstStyle/>
          <a:p>
            <a:fld id="{F050179D-EBBE-4A46-A9C3-4FB8745E61C0}" type="datetimeFigureOut">
              <a:rPr lang="en-DK" smtClean="0"/>
              <a:t>2/18/25</a:t>
            </a:fld>
            <a:endParaRPr lang="en-DK"/>
          </a:p>
        </p:txBody>
      </p:sp>
      <p:sp>
        <p:nvSpPr>
          <p:cNvPr id="3" name="Footer Placeholder 2">
            <a:extLst>
              <a:ext uri="{FF2B5EF4-FFF2-40B4-BE49-F238E27FC236}">
                <a16:creationId xmlns:a16="http://schemas.microsoft.com/office/drawing/2014/main" id="{401A855B-A17F-0899-531A-5370A6F1692C}"/>
              </a:ext>
            </a:extLst>
          </p:cNvPr>
          <p:cNvSpPr>
            <a:spLocks noGrp="1"/>
          </p:cNvSpPr>
          <p:nvPr>
            <p:ph type="ftr" sz="quarter" idx="11"/>
          </p:nvPr>
        </p:nvSpPr>
        <p:spPr/>
        <p:txBody>
          <a:bodyPr/>
          <a:lstStyle/>
          <a:p>
            <a:endParaRPr lang="en-DK"/>
          </a:p>
        </p:txBody>
      </p:sp>
      <p:sp>
        <p:nvSpPr>
          <p:cNvPr id="4" name="Slide Number Placeholder 3">
            <a:extLst>
              <a:ext uri="{FF2B5EF4-FFF2-40B4-BE49-F238E27FC236}">
                <a16:creationId xmlns:a16="http://schemas.microsoft.com/office/drawing/2014/main" id="{9CA26554-771F-8849-2EF6-D4BDE08D3FE8}"/>
              </a:ext>
            </a:extLst>
          </p:cNvPr>
          <p:cNvSpPr>
            <a:spLocks noGrp="1"/>
          </p:cNvSpPr>
          <p:nvPr>
            <p:ph type="sldNum" sz="quarter" idx="12"/>
          </p:nvPr>
        </p:nvSpPr>
        <p:spPr/>
        <p:txBody>
          <a:bodyPr/>
          <a:lstStyle/>
          <a:p>
            <a:fld id="{BA3D16EA-2E94-3B40-8038-BD63487F3F93}" type="slidenum">
              <a:rPr lang="en-DK" smtClean="0"/>
              <a:t>‹#›</a:t>
            </a:fld>
            <a:endParaRPr lang="en-DK"/>
          </a:p>
        </p:txBody>
      </p:sp>
    </p:spTree>
    <p:extLst>
      <p:ext uri="{BB962C8B-B14F-4D97-AF65-F5344CB8AC3E}">
        <p14:creationId xmlns:p14="http://schemas.microsoft.com/office/powerpoint/2010/main" val="115933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E57038-75B8-A9EF-1BE8-41F8B350D15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DK"/>
          </a:p>
        </p:txBody>
      </p:sp>
      <p:sp>
        <p:nvSpPr>
          <p:cNvPr id="3" name="Content Placeholder 2">
            <a:extLst>
              <a:ext uri="{FF2B5EF4-FFF2-40B4-BE49-F238E27FC236}">
                <a16:creationId xmlns:a16="http://schemas.microsoft.com/office/drawing/2014/main" id="{1FB277D8-D7FB-6F87-7023-869F40D631A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K"/>
          </a:p>
        </p:txBody>
      </p:sp>
      <p:sp>
        <p:nvSpPr>
          <p:cNvPr id="4" name="Text Placeholder 3">
            <a:extLst>
              <a:ext uri="{FF2B5EF4-FFF2-40B4-BE49-F238E27FC236}">
                <a16:creationId xmlns:a16="http://schemas.microsoft.com/office/drawing/2014/main" id="{2A0A291F-6407-1510-5911-01B3AF7EB8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0603781-85B0-BCB0-AE7F-6C45DC8EEC88}"/>
              </a:ext>
            </a:extLst>
          </p:cNvPr>
          <p:cNvSpPr>
            <a:spLocks noGrp="1"/>
          </p:cNvSpPr>
          <p:nvPr>
            <p:ph type="dt" sz="half" idx="10"/>
          </p:nvPr>
        </p:nvSpPr>
        <p:spPr/>
        <p:txBody>
          <a:bodyPr/>
          <a:lstStyle/>
          <a:p>
            <a:fld id="{F050179D-EBBE-4A46-A9C3-4FB8745E61C0}" type="datetimeFigureOut">
              <a:rPr lang="en-DK" smtClean="0"/>
              <a:t>2/18/25</a:t>
            </a:fld>
            <a:endParaRPr lang="en-DK"/>
          </a:p>
        </p:txBody>
      </p:sp>
      <p:sp>
        <p:nvSpPr>
          <p:cNvPr id="6" name="Footer Placeholder 5">
            <a:extLst>
              <a:ext uri="{FF2B5EF4-FFF2-40B4-BE49-F238E27FC236}">
                <a16:creationId xmlns:a16="http://schemas.microsoft.com/office/drawing/2014/main" id="{6D68BE88-239B-0198-E579-B523E1967146}"/>
              </a:ext>
            </a:extLst>
          </p:cNvPr>
          <p:cNvSpPr>
            <a:spLocks noGrp="1"/>
          </p:cNvSpPr>
          <p:nvPr>
            <p:ph type="ftr" sz="quarter" idx="11"/>
          </p:nvPr>
        </p:nvSpPr>
        <p:spPr/>
        <p:txBody>
          <a:bodyPr/>
          <a:lstStyle/>
          <a:p>
            <a:endParaRPr lang="en-DK"/>
          </a:p>
        </p:txBody>
      </p:sp>
      <p:sp>
        <p:nvSpPr>
          <p:cNvPr id="7" name="Slide Number Placeholder 6">
            <a:extLst>
              <a:ext uri="{FF2B5EF4-FFF2-40B4-BE49-F238E27FC236}">
                <a16:creationId xmlns:a16="http://schemas.microsoft.com/office/drawing/2014/main" id="{7FC70015-701F-4A9C-6C65-BFB8F0812D82}"/>
              </a:ext>
            </a:extLst>
          </p:cNvPr>
          <p:cNvSpPr>
            <a:spLocks noGrp="1"/>
          </p:cNvSpPr>
          <p:nvPr>
            <p:ph type="sldNum" sz="quarter" idx="12"/>
          </p:nvPr>
        </p:nvSpPr>
        <p:spPr/>
        <p:txBody>
          <a:bodyPr/>
          <a:lstStyle/>
          <a:p>
            <a:fld id="{BA3D16EA-2E94-3B40-8038-BD63487F3F93}" type="slidenum">
              <a:rPr lang="en-DK" smtClean="0"/>
              <a:t>‹#›</a:t>
            </a:fld>
            <a:endParaRPr lang="en-DK"/>
          </a:p>
        </p:txBody>
      </p:sp>
    </p:spTree>
    <p:extLst>
      <p:ext uri="{BB962C8B-B14F-4D97-AF65-F5344CB8AC3E}">
        <p14:creationId xmlns:p14="http://schemas.microsoft.com/office/powerpoint/2010/main" val="8796719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42349D-8A5C-5965-33C6-D75D0D63FE1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DK"/>
          </a:p>
        </p:txBody>
      </p:sp>
      <p:sp>
        <p:nvSpPr>
          <p:cNvPr id="3" name="Picture Placeholder 2">
            <a:extLst>
              <a:ext uri="{FF2B5EF4-FFF2-40B4-BE49-F238E27FC236}">
                <a16:creationId xmlns:a16="http://schemas.microsoft.com/office/drawing/2014/main" id="{85F6B226-949A-62FA-8F8D-36EA9E6D196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DK"/>
          </a:p>
        </p:txBody>
      </p:sp>
      <p:sp>
        <p:nvSpPr>
          <p:cNvPr id="4" name="Text Placeholder 3">
            <a:extLst>
              <a:ext uri="{FF2B5EF4-FFF2-40B4-BE49-F238E27FC236}">
                <a16:creationId xmlns:a16="http://schemas.microsoft.com/office/drawing/2014/main" id="{78730A3A-96AF-D416-1095-F0148BF28D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2330664-59B6-2480-CFC5-73EAC6F7D454}"/>
              </a:ext>
            </a:extLst>
          </p:cNvPr>
          <p:cNvSpPr>
            <a:spLocks noGrp="1"/>
          </p:cNvSpPr>
          <p:nvPr>
            <p:ph type="dt" sz="half" idx="10"/>
          </p:nvPr>
        </p:nvSpPr>
        <p:spPr/>
        <p:txBody>
          <a:bodyPr/>
          <a:lstStyle/>
          <a:p>
            <a:fld id="{F050179D-EBBE-4A46-A9C3-4FB8745E61C0}" type="datetimeFigureOut">
              <a:rPr lang="en-DK" smtClean="0"/>
              <a:t>2/18/25</a:t>
            </a:fld>
            <a:endParaRPr lang="en-DK"/>
          </a:p>
        </p:txBody>
      </p:sp>
      <p:sp>
        <p:nvSpPr>
          <p:cNvPr id="6" name="Footer Placeholder 5">
            <a:extLst>
              <a:ext uri="{FF2B5EF4-FFF2-40B4-BE49-F238E27FC236}">
                <a16:creationId xmlns:a16="http://schemas.microsoft.com/office/drawing/2014/main" id="{B9365B1E-FD97-32EC-2ADF-43BC1636F1A6}"/>
              </a:ext>
            </a:extLst>
          </p:cNvPr>
          <p:cNvSpPr>
            <a:spLocks noGrp="1"/>
          </p:cNvSpPr>
          <p:nvPr>
            <p:ph type="ftr" sz="quarter" idx="11"/>
          </p:nvPr>
        </p:nvSpPr>
        <p:spPr/>
        <p:txBody>
          <a:bodyPr/>
          <a:lstStyle/>
          <a:p>
            <a:endParaRPr lang="en-DK"/>
          </a:p>
        </p:txBody>
      </p:sp>
      <p:sp>
        <p:nvSpPr>
          <p:cNvPr id="7" name="Slide Number Placeholder 6">
            <a:extLst>
              <a:ext uri="{FF2B5EF4-FFF2-40B4-BE49-F238E27FC236}">
                <a16:creationId xmlns:a16="http://schemas.microsoft.com/office/drawing/2014/main" id="{C1981D9F-0E1C-4E77-6083-CA09A26628D9}"/>
              </a:ext>
            </a:extLst>
          </p:cNvPr>
          <p:cNvSpPr>
            <a:spLocks noGrp="1"/>
          </p:cNvSpPr>
          <p:nvPr>
            <p:ph type="sldNum" sz="quarter" idx="12"/>
          </p:nvPr>
        </p:nvSpPr>
        <p:spPr/>
        <p:txBody>
          <a:bodyPr/>
          <a:lstStyle/>
          <a:p>
            <a:fld id="{BA3D16EA-2E94-3B40-8038-BD63487F3F93}" type="slidenum">
              <a:rPr lang="en-DK" smtClean="0"/>
              <a:t>‹#›</a:t>
            </a:fld>
            <a:endParaRPr lang="en-DK"/>
          </a:p>
        </p:txBody>
      </p:sp>
    </p:spTree>
    <p:extLst>
      <p:ext uri="{BB962C8B-B14F-4D97-AF65-F5344CB8AC3E}">
        <p14:creationId xmlns:p14="http://schemas.microsoft.com/office/powerpoint/2010/main" val="3541162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0503E09-58D2-A1B1-E1C4-87E85CAE6B2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DK"/>
          </a:p>
        </p:txBody>
      </p:sp>
      <p:sp>
        <p:nvSpPr>
          <p:cNvPr id="3" name="Text Placeholder 2">
            <a:extLst>
              <a:ext uri="{FF2B5EF4-FFF2-40B4-BE49-F238E27FC236}">
                <a16:creationId xmlns:a16="http://schemas.microsoft.com/office/drawing/2014/main" id="{39E7D17C-6A83-D6AB-CBF1-91ADF15EF71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K"/>
          </a:p>
        </p:txBody>
      </p:sp>
      <p:sp>
        <p:nvSpPr>
          <p:cNvPr id="4" name="Date Placeholder 3">
            <a:extLst>
              <a:ext uri="{FF2B5EF4-FFF2-40B4-BE49-F238E27FC236}">
                <a16:creationId xmlns:a16="http://schemas.microsoft.com/office/drawing/2014/main" id="{DDAAE7EE-7588-CEDA-9CFB-E3666221F9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050179D-EBBE-4A46-A9C3-4FB8745E61C0}" type="datetimeFigureOut">
              <a:rPr lang="en-DK" smtClean="0"/>
              <a:t>2/18/25</a:t>
            </a:fld>
            <a:endParaRPr lang="en-DK"/>
          </a:p>
        </p:txBody>
      </p:sp>
      <p:sp>
        <p:nvSpPr>
          <p:cNvPr id="5" name="Footer Placeholder 4">
            <a:extLst>
              <a:ext uri="{FF2B5EF4-FFF2-40B4-BE49-F238E27FC236}">
                <a16:creationId xmlns:a16="http://schemas.microsoft.com/office/drawing/2014/main" id="{2658EFD5-C7D6-B9B0-3701-07A01C39E4D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DK"/>
          </a:p>
        </p:txBody>
      </p:sp>
      <p:sp>
        <p:nvSpPr>
          <p:cNvPr id="6" name="Slide Number Placeholder 5">
            <a:extLst>
              <a:ext uri="{FF2B5EF4-FFF2-40B4-BE49-F238E27FC236}">
                <a16:creationId xmlns:a16="http://schemas.microsoft.com/office/drawing/2014/main" id="{863795B3-8466-21EF-49BB-AE38986A41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A3D16EA-2E94-3B40-8038-BD63487F3F93}" type="slidenum">
              <a:rPr lang="en-DK" smtClean="0"/>
              <a:t>‹#›</a:t>
            </a:fld>
            <a:endParaRPr lang="en-DK"/>
          </a:p>
        </p:txBody>
      </p:sp>
    </p:spTree>
    <p:extLst>
      <p:ext uri="{BB962C8B-B14F-4D97-AF65-F5344CB8AC3E}">
        <p14:creationId xmlns:p14="http://schemas.microsoft.com/office/powerpoint/2010/main" val="5646549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hyperlink" Target="https://www.deutsche-digitale-bibliothek.de/item/SDFYZAWA7R277PGNHXHULFYIUN4RPCKD" TargetMode="External"/><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 Id="rId4" Type="http://schemas.openxmlformats.org/officeDocument/2006/relationships/image" Target="../media/image46.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22.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2.xml"/><Relationship Id="rId4" Type="http://schemas.openxmlformats.org/officeDocument/2006/relationships/image" Target="../media/image58.jpeg"/></Relationships>
</file>

<file path=ppt/slides/_rels/slide24.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jpeg"/><Relationship Id="rId4" Type="http://schemas.openxmlformats.org/officeDocument/2006/relationships/image" Target="../media/image60.jpeg"/></Relationships>
</file>

<file path=ppt/slides/_rels/slide25.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27.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 Id="rId5" Type="http://schemas.openxmlformats.org/officeDocument/2006/relationships/image" Target="../media/image73.png"/><Relationship Id="rId4" Type="http://schemas.openxmlformats.org/officeDocument/2006/relationships/image" Target="../media/image72.png"/></Relationships>
</file>

<file path=ppt/slides/_rels/slide2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ollections.library.yale.edu/catalog?f%5Bproject_identifier_tesi%5D%5B%5D=57&amp;q=&amp;search_field=all_fields" TargetMode="Externa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13F6A6A-372A-0C77-150E-BF929B402558}"/>
              </a:ext>
            </a:extLst>
          </p:cNvPr>
          <p:cNvSpPr>
            <a:spLocks/>
          </p:cNvSpPr>
          <p:nvPr/>
        </p:nvSpPr>
        <p:spPr>
          <a:xfrm>
            <a:off x="6417734" y="833436"/>
            <a:ext cx="5540904" cy="3109913"/>
          </a:xfrm>
          <a:prstGeom prst="rect">
            <a:avLst/>
          </a:prstGeom>
        </p:spPr>
        <p:txBody>
          <a:bodyPr vert="horz" lIns="91440" tIns="45720" rIns="91440" bIns="45720" rtlCol="0" anchor="b">
            <a:normAutofit/>
          </a:bodyPr>
          <a:lstStyle/>
          <a:p>
            <a:pPr>
              <a:lnSpc>
                <a:spcPct val="90000"/>
              </a:lnSpc>
              <a:spcBef>
                <a:spcPct val="0"/>
              </a:spcBef>
              <a:spcAft>
                <a:spcPts val="600"/>
              </a:spcAft>
            </a:pPr>
            <a:r>
              <a:rPr lang="en-GB" sz="4400" dirty="0">
                <a:solidFill>
                  <a:srgbClr val="000000"/>
                </a:solidFill>
                <a:latin typeface="Aptos" panose="020B0004020202020204" pitchFamily="34" charset="0"/>
                <a:ea typeface="Times New Roman" panose="02020603050405020304" pitchFamily="18" charset="0"/>
                <a:cs typeface="Arial" panose="020B0604020202020204" pitchFamily="34" charset="0"/>
              </a:rPr>
              <a:t>Film and Medicine</a:t>
            </a:r>
            <a:endParaRPr lang="en-DK" sz="4400" dirty="0">
              <a:effectLst/>
              <a:latin typeface="Times New Roman" panose="02020603050405020304" pitchFamily="18" charset="0"/>
              <a:ea typeface="Times New Roman" panose="02020603050405020304" pitchFamily="18" charset="0"/>
            </a:endParaRPr>
          </a:p>
          <a:p>
            <a:pPr>
              <a:lnSpc>
                <a:spcPct val="90000"/>
              </a:lnSpc>
              <a:spcBef>
                <a:spcPct val="0"/>
              </a:spcBef>
              <a:spcAft>
                <a:spcPts val="600"/>
              </a:spcAft>
            </a:pPr>
            <a:endParaRPr lang="en-US" sz="4400" dirty="0">
              <a:latin typeface="+mj-lt"/>
              <a:ea typeface="+mj-ea"/>
              <a:cs typeface="+mj-cs"/>
            </a:endParaRPr>
          </a:p>
          <a:p>
            <a:pPr>
              <a:lnSpc>
                <a:spcPct val="90000"/>
              </a:lnSpc>
              <a:spcBef>
                <a:spcPct val="0"/>
              </a:spcBef>
              <a:spcAft>
                <a:spcPts val="600"/>
              </a:spcAft>
            </a:pPr>
            <a:endParaRPr lang="en-US" sz="3100" dirty="0">
              <a:latin typeface="+mj-lt"/>
              <a:ea typeface="+mj-ea"/>
              <a:cs typeface="+mj-cs"/>
            </a:endParaRPr>
          </a:p>
        </p:txBody>
      </p:sp>
      <p:pic>
        <p:nvPicPr>
          <p:cNvPr id="9" name="Picture 8" descr="A black and white image of a person with veins&#10;&#10;Description automatically generated">
            <a:extLst>
              <a:ext uri="{FF2B5EF4-FFF2-40B4-BE49-F238E27FC236}">
                <a16:creationId xmlns:a16="http://schemas.microsoft.com/office/drawing/2014/main" id="{01D163A5-ED48-FE2C-C05C-BBB2F6907B7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p:spPr>
      </p:pic>
      <p:sp>
        <p:nvSpPr>
          <p:cNvPr id="5" name="TextBox 4">
            <a:extLst>
              <a:ext uri="{FF2B5EF4-FFF2-40B4-BE49-F238E27FC236}">
                <a16:creationId xmlns:a16="http://schemas.microsoft.com/office/drawing/2014/main" id="{8715391F-71C3-B983-F17D-D8BCA839FF7C}"/>
              </a:ext>
            </a:extLst>
          </p:cNvPr>
          <p:cNvSpPr txBox="1"/>
          <p:nvPr/>
        </p:nvSpPr>
        <p:spPr>
          <a:xfrm>
            <a:off x="6417734" y="2986087"/>
            <a:ext cx="5291663" cy="3752849"/>
          </a:xfrm>
          <a:prstGeom prst="rect">
            <a:avLst/>
          </a:prstGeom>
        </p:spPr>
        <p:txBody>
          <a:bodyPr vert="horz" lIns="91440" tIns="45720" rIns="91440" bIns="45720" rtlCol="0">
            <a:normAutofit/>
          </a:bodyPr>
          <a:lstStyle/>
          <a:p>
            <a:pPr>
              <a:lnSpc>
                <a:spcPct val="90000"/>
              </a:lnSpc>
              <a:spcAft>
                <a:spcPts val="600"/>
              </a:spcAft>
            </a:pPr>
            <a:r>
              <a:rPr lang="en-US" dirty="0"/>
              <a:t>Dr Anna Toropova</a:t>
            </a:r>
          </a:p>
          <a:p>
            <a:pPr>
              <a:lnSpc>
                <a:spcPct val="90000"/>
              </a:lnSpc>
              <a:spcAft>
                <a:spcPts val="600"/>
              </a:spcAft>
            </a:pPr>
            <a:r>
              <a:rPr lang="en-US" dirty="0"/>
              <a:t>Anna.Toropova.1@warwick.ac.uk</a:t>
            </a:r>
          </a:p>
        </p:txBody>
      </p:sp>
    </p:spTree>
    <p:extLst>
      <p:ext uri="{BB962C8B-B14F-4D97-AF65-F5344CB8AC3E}">
        <p14:creationId xmlns:p14="http://schemas.microsoft.com/office/powerpoint/2010/main" val="802996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C50B6E-4358-517F-C0E0-EC19C5604C26}"/>
              </a:ext>
            </a:extLst>
          </p:cNvPr>
          <p:cNvSpPr>
            <a:spLocks noGrp="1"/>
          </p:cNvSpPr>
          <p:nvPr>
            <p:ph type="title"/>
          </p:nvPr>
        </p:nvSpPr>
        <p:spPr/>
        <p:txBody>
          <a:bodyPr>
            <a:normAutofit/>
          </a:bodyPr>
          <a:lstStyle/>
          <a:p>
            <a:r>
              <a:rPr lang="en-DK" sz="3600" dirty="0"/>
              <a:t>Gheorghe Marinescu</a:t>
            </a:r>
          </a:p>
        </p:txBody>
      </p:sp>
      <p:pic>
        <p:nvPicPr>
          <p:cNvPr id="6" name="Content Placeholder 5" descr="A black screen with white text&#10;&#10;Description automatically generated">
            <a:extLst>
              <a:ext uri="{FF2B5EF4-FFF2-40B4-BE49-F238E27FC236}">
                <a16:creationId xmlns:a16="http://schemas.microsoft.com/office/drawing/2014/main" id="{929AC7CF-6D60-7706-DEA8-6FA96927ED1E}"/>
              </a:ext>
            </a:extLst>
          </p:cNvPr>
          <p:cNvPicPr>
            <a:picLocks noGrp="1" noChangeAspect="1"/>
          </p:cNvPicPr>
          <p:nvPr>
            <p:ph idx="1"/>
          </p:nvPr>
        </p:nvPicPr>
        <p:blipFill>
          <a:blip r:embed="rId2"/>
          <a:stretch>
            <a:fillRect/>
          </a:stretch>
        </p:blipFill>
        <p:spPr>
          <a:xfrm>
            <a:off x="2826550" y="1369226"/>
            <a:ext cx="6424130" cy="4807737"/>
          </a:xfrm>
        </p:spPr>
      </p:pic>
      <p:sp>
        <p:nvSpPr>
          <p:cNvPr id="4" name="TextBox 3">
            <a:extLst>
              <a:ext uri="{FF2B5EF4-FFF2-40B4-BE49-F238E27FC236}">
                <a16:creationId xmlns:a16="http://schemas.microsoft.com/office/drawing/2014/main" id="{90E3A711-F60F-6F39-8252-B040267FA2E6}"/>
              </a:ext>
            </a:extLst>
          </p:cNvPr>
          <p:cNvSpPr txBox="1"/>
          <p:nvPr/>
        </p:nvSpPr>
        <p:spPr>
          <a:xfrm>
            <a:off x="2826550" y="6211669"/>
            <a:ext cx="6093500" cy="646331"/>
          </a:xfrm>
          <a:prstGeom prst="rect">
            <a:avLst/>
          </a:prstGeom>
          <a:noFill/>
        </p:spPr>
        <p:txBody>
          <a:bodyPr wrap="square">
            <a:spAutoFit/>
          </a:bodyPr>
          <a:lstStyle/>
          <a:p>
            <a:r>
              <a:rPr lang="en-GB" sz="1800" i="1" dirty="0">
                <a:solidFill>
                  <a:srgbClr val="000000"/>
                </a:solidFill>
                <a:effectLst/>
                <a:latin typeface="Aptos" panose="020B0004020202020204" pitchFamily="34" charset="0"/>
                <a:ea typeface="Aptos" panose="020B0004020202020204" pitchFamily="34" charset="0"/>
                <a:cs typeface="Arial" panose="020B0604020202020204" pitchFamily="34" charset="0"/>
              </a:rPr>
              <a:t>Movement Disorders Caused by Organic </a:t>
            </a:r>
            <a:r>
              <a:rPr lang="en-GB" sz="1800" i="1" dirty="0" err="1">
                <a:solidFill>
                  <a:srgbClr val="000000"/>
                </a:solidFill>
                <a:effectLst/>
                <a:latin typeface="Aptos" panose="020B0004020202020204" pitchFamily="34" charset="0"/>
                <a:ea typeface="Aptos" panose="020B0004020202020204" pitchFamily="34" charset="0"/>
                <a:cs typeface="Arial" panose="020B0604020202020204" pitchFamily="34" charset="0"/>
              </a:rPr>
              <a:t>Hemiplegy</a:t>
            </a:r>
            <a:r>
              <a:rPr lang="en-GB" sz="1800" i="1" kern="1800" dirty="0">
                <a:solidFill>
                  <a:srgbClr val="1A1A1A"/>
                </a:solidFill>
                <a:effectLst/>
                <a:latin typeface="Aptos" panose="020B0004020202020204" pitchFamily="34" charset="0"/>
                <a:ea typeface="Times New Roman" panose="02020603050405020304" pitchFamily="18" charset="0"/>
                <a:cs typeface="Times New Roman" panose="02020603050405020304" pitchFamily="18" charset="0"/>
              </a:rPr>
              <a:t> </a:t>
            </a:r>
            <a:r>
              <a:rPr lang="en-GB" sz="1800" kern="1800" dirty="0">
                <a:solidFill>
                  <a:srgbClr val="1A1A1A"/>
                </a:solidFill>
                <a:effectLst/>
                <a:latin typeface="Aptos" panose="020B0004020202020204" pitchFamily="34" charset="0"/>
                <a:ea typeface="Times New Roman" panose="02020603050405020304" pitchFamily="18" charset="0"/>
                <a:cs typeface="Times New Roman" panose="02020603050405020304" pitchFamily="18" charset="0"/>
              </a:rPr>
              <a:t>(c. 1898)</a:t>
            </a:r>
            <a:r>
              <a:rPr lang="en-GB" dirty="0">
                <a:effectLst/>
              </a:rPr>
              <a:t> </a:t>
            </a:r>
            <a:endParaRPr lang="en-US" dirty="0"/>
          </a:p>
        </p:txBody>
      </p:sp>
    </p:spTree>
    <p:extLst>
      <p:ext uri="{BB962C8B-B14F-4D97-AF65-F5344CB8AC3E}">
        <p14:creationId xmlns:p14="http://schemas.microsoft.com/office/powerpoint/2010/main" val="40875152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0011A-0A40-8440-2924-A5D08359DA96}"/>
              </a:ext>
            </a:extLst>
          </p:cNvPr>
          <p:cNvSpPr>
            <a:spLocks noGrp="1"/>
          </p:cNvSpPr>
          <p:nvPr>
            <p:ph type="title"/>
          </p:nvPr>
        </p:nvSpPr>
        <p:spPr>
          <a:xfrm>
            <a:off x="301860" y="508000"/>
            <a:ext cx="9007240" cy="1325563"/>
          </a:xfrm>
        </p:spPr>
        <p:txBody>
          <a:bodyPr>
            <a:normAutofit fontScale="90000"/>
          </a:bodyPr>
          <a:lstStyle/>
          <a:p>
            <a:r>
              <a:rPr lang="en-GB" sz="4000" dirty="0">
                <a:effectLst/>
                <a:latin typeface="Aptos" panose="020B0004020202020204" pitchFamily="34" charset="0"/>
                <a:ea typeface="Aptos" panose="020B0004020202020204" pitchFamily="34" charset="0"/>
                <a:cs typeface="Times New Roman" panose="02020603050405020304" pitchFamily="18" charset="0"/>
              </a:rPr>
              <a:t>The Body out of Control: </a:t>
            </a:r>
            <a:br>
              <a:rPr lang="en-GB" sz="3600" dirty="0">
                <a:effectLst/>
                <a:latin typeface="Aptos" panose="020B0004020202020204" pitchFamily="34" charset="0"/>
                <a:ea typeface="Aptos" panose="020B0004020202020204" pitchFamily="34" charset="0"/>
                <a:cs typeface="Times New Roman" panose="02020603050405020304" pitchFamily="18" charset="0"/>
              </a:rPr>
            </a:br>
            <a:r>
              <a:rPr lang="en-GB" sz="3600" dirty="0">
                <a:effectLst/>
                <a:latin typeface="Aptos" panose="020B0004020202020204" pitchFamily="34" charset="0"/>
                <a:ea typeface="Aptos" panose="020B0004020202020204" pitchFamily="34" charset="0"/>
                <a:cs typeface="Times New Roman" panose="02020603050405020304" pitchFamily="18" charset="0"/>
              </a:rPr>
              <a:t>The Epilepsy Biographs of </a:t>
            </a:r>
            <a:r>
              <a:rPr lang="en-GB" sz="3200" dirty="0">
                <a:effectLst/>
                <a:latin typeface="Aptos" panose="020B0004020202020204" pitchFamily="34" charset="0"/>
                <a:ea typeface="Aptos" panose="020B0004020202020204" pitchFamily="34" charset="0"/>
                <a:cs typeface="Times New Roman" panose="02020603050405020304" pitchFamily="18" charset="0"/>
              </a:rPr>
              <a:t>Walter Greenough Chase and William </a:t>
            </a:r>
            <a:r>
              <a:rPr lang="en-GB" sz="3200" dirty="0" err="1">
                <a:effectLst/>
                <a:latin typeface="Aptos" panose="020B0004020202020204" pitchFamily="34" charset="0"/>
                <a:ea typeface="Aptos" panose="020B0004020202020204" pitchFamily="34" charset="0"/>
                <a:cs typeface="Times New Roman" panose="02020603050405020304" pitchFamily="18" charset="0"/>
              </a:rPr>
              <a:t>Spratling</a:t>
            </a:r>
            <a:endParaRPr lang="en-DK" sz="3200" dirty="0"/>
          </a:p>
        </p:txBody>
      </p:sp>
      <p:pic>
        <p:nvPicPr>
          <p:cNvPr id="6" name="Content Placeholder 5" descr="A person lying on the ground&#10;&#10;Description automatically generated">
            <a:extLst>
              <a:ext uri="{FF2B5EF4-FFF2-40B4-BE49-F238E27FC236}">
                <a16:creationId xmlns:a16="http://schemas.microsoft.com/office/drawing/2014/main" id="{EEAE6588-19A1-C5FB-FBA4-D4989B4CE850}"/>
              </a:ext>
            </a:extLst>
          </p:cNvPr>
          <p:cNvPicPr>
            <a:picLocks noGrp="1" noChangeAspect="1"/>
          </p:cNvPicPr>
          <p:nvPr>
            <p:ph idx="1"/>
          </p:nvPr>
        </p:nvPicPr>
        <p:blipFill>
          <a:blip r:embed="rId2"/>
          <a:stretch>
            <a:fillRect/>
          </a:stretch>
        </p:blipFill>
        <p:spPr>
          <a:xfrm>
            <a:off x="2882900" y="2276905"/>
            <a:ext cx="6426200" cy="3568700"/>
          </a:xfrm>
        </p:spPr>
      </p:pic>
      <p:sp>
        <p:nvSpPr>
          <p:cNvPr id="4" name="TextBox 3">
            <a:extLst>
              <a:ext uri="{FF2B5EF4-FFF2-40B4-BE49-F238E27FC236}">
                <a16:creationId xmlns:a16="http://schemas.microsoft.com/office/drawing/2014/main" id="{77C06BB4-9899-EFBB-6D77-AF2BD8C07379}"/>
              </a:ext>
            </a:extLst>
          </p:cNvPr>
          <p:cNvSpPr txBox="1"/>
          <p:nvPr/>
        </p:nvSpPr>
        <p:spPr>
          <a:xfrm>
            <a:off x="678306" y="6104281"/>
            <a:ext cx="6093500" cy="369332"/>
          </a:xfrm>
          <a:prstGeom prst="rect">
            <a:avLst/>
          </a:prstGeom>
          <a:noFill/>
        </p:spPr>
        <p:txBody>
          <a:bodyPr wrap="square">
            <a:spAutoFit/>
          </a:bodyPr>
          <a:lstStyle/>
          <a:p>
            <a:r>
              <a:rPr lang="en-GB" sz="1800" i="1" dirty="0">
                <a:solidFill>
                  <a:srgbClr val="000000"/>
                </a:solidFill>
                <a:effectLst/>
                <a:latin typeface="Aptos" panose="020B0004020202020204" pitchFamily="34" charset="0"/>
                <a:ea typeface="Aptos" panose="020B0004020202020204" pitchFamily="34" charset="0"/>
                <a:cs typeface="Arial" panose="020B0604020202020204" pitchFamily="34" charset="0"/>
              </a:rPr>
              <a:t>Epileptic Seizure Nos 1-9</a:t>
            </a:r>
            <a:r>
              <a:rPr lang="en-GB" sz="1800" dirty="0">
                <a:solidFill>
                  <a:srgbClr val="000000"/>
                </a:solidFill>
                <a:effectLst/>
                <a:latin typeface="Aptos" panose="020B0004020202020204" pitchFamily="34" charset="0"/>
                <a:ea typeface="Aptos" panose="020B0004020202020204" pitchFamily="34" charset="0"/>
                <a:cs typeface="Arial" panose="020B0604020202020204" pitchFamily="34" charset="0"/>
              </a:rPr>
              <a:t> (Walter G. Chase, 1905)</a:t>
            </a:r>
            <a:r>
              <a:rPr lang="en-GB" dirty="0">
                <a:effectLst/>
              </a:rPr>
              <a:t> </a:t>
            </a:r>
            <a:endParaRPr lang="en-US" dirty="0"/>
          </a:p>
        </p:txBody>
      </p:sp>
    </p:spTree>
    <p:extLst>
      <p:ext uri="{BB962C8B-B14F-4D97-AF65-F5344CB8AC3E}">
        <p14:creationId xmlns:p14="http://schemas.microsoft.com/office/powerpoint/2010/main" val="2718276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B3BE4-5ACC-F605-8FF7-9F4A5735F93B}"/>
              </a:ext>
            </a:extLst>
          </p:cNvPr>
          <p:cNvSpPr>
            <a:spLocks noGrp="1"/>
          </p:cNvSpPr>
          <p:nvPr>
            <p:ph type="title"/>
          </p:nvPr>
        </p:nvSpPr>
        <p:spPr>
          <a:xfrm>
            <a:off x="695325" y="379413"/>
            <a:ext cx="10515600" cy="1325563"/>
          </a:xfrm>
        </p:spPr>
        <p:txBody>
          <a:bodyPr>
            <a:normAutofit/>
          </a:bodyPr>
          <a:lstStyle/>
          <a:p>
            <a:r>
              <a:rPr lang="en-GB" sz="3600" b="0" i="0" dirty="0">
                <a:solidFill>
                  <a:srgbClr val="000000"/>
                </a:solidFill>
                <a:effectLst/>
                <a:highlight>
                  <a:srgbClr val="FFFFFF"/>
                </a:highlight>
              </a:rPr>
              <a:t>Arthur Van </a:t>
            </a:r>
            <a:r>
              <a:rPr lang="en-GB" sz="3600" b="0" i="0" dirty="0" err="1">
                <a:solidFill>
                  <a:srgbClr val="000000"/>
                </a:solidFill>
                <a:effectLst/>
                <a:highlight>
                  <a:srgbClr val="FFFFFF"/>
                </a:highlight>
              </a:rPr>
              <a:t>Gehuchten</a:t>
            </a:r>
            <a:endParaRPr lang="en-DK" sz="3600" dirty="0"/>
          </a:p>
        </p:txBody>
      </p:sp>
      <p:sp>
        <p:nvSpPr>
          <p:cNvPr id="3" name="Content Placeholder 2">
            <a:extLst>
              <a:ext uri="{FF2B5EF4-FFF2-40B4-BE49-F238E27FC236}">
                <a16:creationId xmlns:a16="http://schemas.microsoft.com/office/drawing/2014/main" id="{5886A2AD-8E67-AA45-E37E-A4125FFA3DC8}"/>
              </a:ext>
            </a:extLst>
          </p:cNvPr>
          <p:cNvSpPr>
            <a:spLocks noGrp="1"/>
          </p:cNvSpPr>
          <p:nvPr>
            <p:ph idx="1"/>
          </p:nvPr>
        </p:nvSpPr>
        <p:spPr>
          <a:xfrm>
            <a:off x="314794" y="5964245"/>
            <a:ext cx="11877206" cy="641973"/>
          </a:xfrm>
        </p:spPr>
        <p:txBody>
          <a:bodyPr>
            <a:normAutofit fontScale="62500" lnSpcReduction="20000"/>
          </a:bodyPr>
          <a:lstStyle/>
          <a:p>
            <a:r>
              <a:rPr lang="en-GB" sz="2900" kern="100" dirty="0">
                <a:ea typeface="Aptos" panose="020B0004020202020204" pitchFamily="34" charset="0"/>
                <a:cs typeface="Times New Roman" panose="02020603050405020304" pitchFamily="18" charset="0"/>
              </a:rPr>
              <a:t> ‘</a:t>
            </a:r>
            <a:r>
              <a:rPr lang="en-GB" sz="2900" kern="100" dirty="0">
                <a:effectLst/>
                <a:ea typeface="Aptos" panose="020B0004020202020204" pitchFamily="34" charset="0"/>
                <a:cs typeface="Times New Roman" panose="02020603050405020304" pitchFamily="18" charset="0"/>
              </a:rPr>
              <a:t>We  observed  a  typical  case  of  saluting  chorea  in  a young girl of 15. Each movement consisted of a flexion of the left knee and a swinging forward and backward of the trunk over the lower limbs’, </a:t>
            </a:r>
            <a:r>
              <a:rPr lang="en-GB" sz="2900" i="1" dirty="0">
                <a:effectLst/>
                <a:ea typeface="Aptos" panose="020B0004020202020204" pitchFamily="34" charset="0"/>
                <a:cs typeface="Times New Roman" panose="02020603050405020304" pitchFamily="18" charset="0"/>
              </a:rPr>
              <a:t>Les Maladies </a:t>
            </a:r>
            <a:r>
              <a:rPr lang="en-GB" sz="2900" i="1" dirty="0" err="1">
                <a:effectLst/>
                <a:ea typeface="Aptos" panose="020B0004020202020204" pitchFamily="34" charset="0"/>
                <a:cs typeface="Times New Roman" panose="02020603050405020304" pitchFamily="18" charset="0"/>
              </a:rPr>
              <a:t>nerveuses</a:t>
            </a:r>
            <a:r>
              <a:rPr lang="en-DK" sz="2900" dirty="0">
                <a:effectLst/>
              </a:rPr>
              <a:t> (1920)</a:t>
            </a:r>
            <a:endParaRPr lang="en-DK" sz="2900" kern="100" dirty="0">
              <a:effectLst/>
              <a:ea typeface="Aptos" panose="020B0004020202020204" pitchFamily="34" charset="0"/>
              <a:cs typeface="Times New Roman" panose="02020603050405020304" pitchFamily="18" charset="0"/>
            </a:endParaRPr>
          </a:p>
          <a:p>
            <a:endParaRPr lang="en-DK" dirty="0"/>
          </a:p>
        </p:txBody>
      </p:sp>
      <p:pic>
        <p:nvPicPr>
          <p:cNvPr id="6" name="Picture 5" descr="A child running in a black and white photo&#10;&#10;AI-generated content may be incorrect.">
            <a:extLst>
              <a:ext uri="{FF2B5EF4-FFF2-40B4-BE49-F238E27FC236}">
                <a16:creationId xmlns:a16="http://schemas.microsoft.com/office/drawing/2014/main" id="{84B4CA89-9C59-FE59-0E51-E6C6FCACD63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5402" y="2017130"/>
            <a:ext cx="5235744" cy="3634961"/>
          </a:xfrm>
          <a:prstGeom prst="rect">
            <a:avLst/>
          </a:prstGeom>
        </p:spPr>
      </p:pic>
      <p:pic>
        <p:nvPicPr>
          <p:cNvPr id="8" name="Picture 7" descr="A child in a bathing suit&#10;&#10;AI-generated content may be incorrect.">
            <a:extLst>
              <a:ext uri="{FF2B5EF4-FFF2-40B4-BE49-F238E27FC236}">
                <a16:creationId xmlns:a16="http://schemas.microsoft.com/office/drawing/2014/main" id="{1800B1DD-89F6-DBD8-8444-8FB587DF5BB2}"/>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139988" y="1980880"/>
            <a:ext cx="5496610" cy="3707462"/>
          </a:xfrm>
          <a:prstGeom prst="rect">
            <a:avLst/>
          </a:prstGeom>
        </p:spPr>
      </p:pic>
      <p:sp>
        <p:nvSpPr>
          <p:cNvPr id="9" name="TextBox 8">
            <a:extLst>
              <a:ext uri="{FF2B5EF4-FFF2-40B4-BE49-F238E27FC236}">
                <a16:creationId xmlns:a16="http://schemas.microsoft.com/office/drawing/2014/main" id="{0CAEBB86-1D71-A6CA-62B4-701EF204B937}"/>
              </a:ext>
            </a:extLst>
          </p:cNvPr>
          <p:cNvSpPr txBox="1"/>
          <p:nvPr/>
        </p:nvSpPr>
        <p:spPr>
          <a:xfrm>
            <a:off x="555402" y="1455471"/>
            <a:ext cx="8748478" cy="461665"/>
          </a:xfrm>
          <a:prstGeom prst="rect">
            <a:avLst/>
          </a:prstGeom>
          <a:noFill/>
        </p:spPr>
        <p:txBody>
          <a:bodyPr wrap="square" rtlCol="0">
            <a:spAutoFit/>
          </a:bodyPr>
          <a:lstStyle/>
          <a:p>
            <a:r>
              <a:rPr lang="en-US" sz="2400" dirty="0"/>
              <a:t>Films of female patients diagnoses with ‘hysterical chorea’</a:t>
            </a:r>
          </a:p>
        </p:txBody>
      </p:sp>
    </p:spTree>
    <p:extLst>
      <p:ext uri="{BB962C8B-B14F-4D97-AF65-F5344CB8AC3E}">
        <p14:creationId xmlns:p14="http://schemas.microsoft.com/office/powerpoint/2010/main" val="42155350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95FA9-D249-75DC-6CD3-3646BEC8BA77}"/>
              </a:ext>
            </a:extLst>
          </p:cNvPr>
          <p:cNvSpPr>
            <a:spLocks noGrp="1"/>
          </p:cNvSpPr>
          <p:nvPr>
            <p:ph type="title"/>
          </p:nvPr>
        </p:nvSpPr>
        <p:spPr>
          <a:xfrm>
            <a:off x="564239" y="290174"/>
            <a:ext cx="10515600" cy="1325563"/>
          </a:xfrm>
        </p:spPr>
        <p:txBody>
          <a:bodyPr>
            <a:normAutofit/>
          </a:bodyPr>
          <a:lstStyle/>
          <a:p>
            <a:r>
              <a:rPr lang="en-DK" sz="3600" dirty="0">
                <a:latin typeface="+mn-lt"/>
              </a:rPr>
              <a:t>Vincenzo Neri</a:t>
            </a:r>
          </a:p>
        </p:txBody>
      </p:sp>
      <p:pic>
        <p:nvPicPr>
          <p:cNvPr id="5" name="Content Placeholder 4" descr="A person holding a person's shirt&#10;&#10;Description automatically generated">
            <a:extLst>
              <a:ext uri="{FF2B5EF4-FFF2-40B4-BE49-F238E27FC236}">
                <a16:creationId xmlns:a16="http://schemas.microsoft.com/office/drawing/2014/main" id="{DE22A404-A88A-BC5C-AB29-F836574A2F60}"/>
              </a:ext>
            </a:extLst>
          </p:cNvPr>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425173" y="1426213"/>
            <a:ext cx="5396866" cy="4005574"/>
          </a:xfrm>
        </p:spPr>
      </p:pic>
      <p:pic>
        <p:nvPicPr>
          <p:cNvPr id="7" name="Picture 6" descr="A person standing next to another person&#10;&#10;Description automatically generated">
            <a:extLst>
              <a:ext uri="{FF2B5EF4-FFF2-40B4-BE49-F238E27FC236}">
                <a16:creationId xmlns:a16="http://schemas.microsoft.com/office/drawing/2014/main" id="{6685F5D7-8994-3078-708A-61ACE5E5B46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35066" y="1447337"/>
            <a:ext cx="5465232" cy="4005574"/>
          </a:xfrm>
          <a:prstGeom prst="rect">
            <a:avLst/>
          </a:prstGeom>
        </p:spPr>
      </p:pic>
      <p:sp>
        <p:nvSpPr>
          <p:cNvPr id="4" name="TextBox 3">
            <a:extLst>
              <a:ext uri="{FF2B5EF4-FFF2-40B4-BE49-F238E27FC236}">
                <a16:creationId xmlns:a16="http://schemas.microsoft.com/office/drawing/2014/main" id="{B84F00EE-7E2B-6EBD-0740-911EA0FA2F8A}"/>
              </a:ext>
            </a:extLst>
          </p:cNvPr>
          <p:cNvSpPr txBox="1"/>
          <p:nvPr/>
        </p:nvSpPr>
        <p:spPr>
          <a:xfrm>
            <a:off x="425173" y="5710747"/>
            <a:ext cx="6093500" cy="465705"/>
          </a:xfrm>
          <a:prstGeom prst="rect">
            <a:avLst/>
          </a:prstGeom>
          <a:noFill/>
        </p:spPr>
        <p:txBody>
          <a:bodyPr wrap="square">
            <a:spAutoFit/>
          </a:bodyPr>
          <a:lstStyle/>
          <a:p>
            <a:pPr>
              <a:lnSpc>
                <a:spcPct val="150000"/>
              </a:lnSpc>
            </a:pPr>
            <a:r>
              <a:rPr lang="en-GB" sz="1800" dirty="0">
                <a:solidFill>
                  <a:srgbClr val="000000"/>
                </a:solidFill>
                <a:effectLst/>
                <a:latin typeface="Aptos" panose="020B0004020202020204" pitchFamily="34" charset="0"/>
                <a:ea typeface="Times New Roman" panose="02020603050405020304" pitchFamily="18" charset="0"/>
                <a:cs typeface="Arial" panose="020B0604020202020204" pitchFamily="34" charset="0"/>
              </a:rPr>
              <a:t>Medical film collection of Vincenzo Neri (1908-1928)</a:t>
            </a:r>
            <a:endParaRPr lang="en-GB"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58315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980+ 19th Century Doctor Stock Photos, Pictures &amp; Royalty-Free Images -  iStock">
            <a:extLst>
              <a:ext uri="{FF2B5EF4-FFF2-40B4-BE49-F238E27FC236}">
                <a16:creationId xmlns:a16="http://schemas.microsoft.com/office/drawing/2014/main" id="{213F60BD-A5BA-1E39-E405-C2431A823879}"/>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33" name="Rectangle 103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832D4B8-C3AF-9620-B12B-0AEEA2429196}"/>
              </a:ext>
            </a:extLst>
          </p:cNvPr>
          <p:cNvSpPr>
            <a:spLocks noGrp="1"/>
          </p:cNvSpPr>
          <p:nvPr>
            <p:ph type="title"/>
          </p:nvPr>
        </p:nvSpPr>
        <p:spPr>
          <a:xfrm>
            <a:off x="611258" y="182563"/>
            <a:ext cx="3822189" cy="1418705"/>
          </a:xfrm>
        </p:spPr>
        <p:txBody>
          <a:bodyPr>
            <a:normAutofit/>
          </a:bodyPr>
          <a:lstStyle/>
          <a:p>
            <a:r>
              <a:rPr lang="en-US" sz="3600" dirty="0"/>
              <a:t>The Promise of Film for the Researcher</a:t>
            </a:r>
          </a:p>
        </p:txBody>
      </p:sp>
      <p:sp>
        <p:nvSpPr>
          <p:cNvPr id="3" name="Content Placeholder 2">
            <a:extLst>
              <a:ext uri="{FF2B5EF4-FFF2-40B4-BE49-F238E27FC236}">
                <a16:creationId xmlns:a16="http://schemas.microsoft.com/office/drawing/2014/main" id="{843D1695-DF7C-269C-7542-65498BECE237}"/>
              </a:ext>
            </a:extLst>
          </p:cNvPr>
          <p:cNvSpPr>
            <a:spLocks noGrp="1"/>
          </p:cNvSpPr>
          <p:nvPr>
            <p:ph idx="1"/>
          </p:nvPr>
        </p:nvSpPr>
        <p:spPr>
          <a:xfrm>
            <a:off x="344774" y="1783830"/>
            <a:ext cx="5171606" cy="5074159"/>
          </a:xfrm>
        </p:spPr>
        <p:txBody>
          <a:bodyPr>
            <a:normAutofit lnSpcReduction="10000"/>
          </a:bodyPr>
          <a:lstStyle/>
          <a:p>
            <a:pPr>
              <a:spcAft>
                <a:spcPts val="800"/>
              </a:spcAft>
            </a:pPr>
            <a:r>
              <a:rPr lang="en-GB" sz="2200" dirty="0">
                <a:effectLst/>
                <a:latin typeface="Aptos" panose="020B0004020202020204" pitchFamily="34" charset="0"/>
                <a:ea typeface="Aptos" panose="020B0004020202020204" pitchFamily="34" charset="0"/>
                <a:cs typeface="Arial" panose="020B0604020202020204" pitchFamily="34" charset="0"/>
              </a:rPr>
              <a:t>Allows the capture, fixation, </a:t>
            </a:r>
            <a:r>
              <a:rPr lang="en-GB" sz="2200" dirty="0">
                <a:latin typeface="Aptos" panose="020B0004020202020204" pitchFamily="34" charset="0"/>
                <a:ea typeface="Aptos" panose="020B0004020202020204" pitchFamily="34" charset="0"/>
                <a:cs typeface="Arial" panose="020B0604020202020204" pitchFamily="34" charset="0"/>
              </a:rPr>
              <a:t>and detailed study </a:t>
            </a:r>
            <a:r>
              <a:rPr lang="en-GB" sz="2200" dirty="0">
                <a:effectLst/>
                <a:latin typeface="Aptos" panose="020B0004020202020204" pitchFamily="34" charset="0"/>
                <a:ea typeface="Aptos" panose="020B0004020202020204" pitchFamily="34" charset="0"/>
                <a:cs typeface="Arial" panose="020B0604020202020204" pitchFamily="34" charset="0"/>
              </a:rPr>
              <a:t>of the functions of the human body</a:t>
            </a:r>
            <a:r>
              <a:rPr lang="en-GB" sz="2200" dirty="0">
                <a:effectLst/>
              </a:rPr>
              <a:t> </a:t>
            </a:r>
            <a:endParaRPr lang="en-GB" sz="2200" kern="100" dirty="0">
              <a:latin typeface="Aptos" panose="020B0004020202020204" pitchFamily="34" charset="0"/>
              <a:cs typeface="Arial" panose="020B0604020202020204" pitchFamily="34" charset="0"/>
            </a:endParaRPr>
          </a:p>
          <a:p>
            <a:pPr>
              <a:spcAft>
                <a:spcPts val="800"/>
              </a:spcAft>
            </a:pPr>
            <a:r>
              <a:rPr lang="en-GB" sz="2200" kern="100" dirty="0">
                <a:effectLst/>
                <a:latin typeface="Aptos" panose="020B0004020202020204" pitchFamily="34" charset="0"/>
                <a:ea typeface="Aptos" panose="020B0004020202020204" pitchFamily="34" charset="0"/>
                <a:cs typeface="Arial" panose="020B0604020202020204" pitchFamily="34" charset="0"/>
              </a:rPr>
              <a:t>Substitute for li</a:t>
            </a:r>
            <a:r>
              <a:rPr lang="en-GB" sz="2200" kern="100" dirty="0">
                <a:latin typeface="Aptos" panose="020B0004020202020204" pitchFamily="34" charset="0"/>
                <a:ea typeface="Aptos" panose="020B0004020202020204" pitchFamily="34" charset="0"/>
                <a:cs typeface="Arial" panose="020B0604020202020204" pitchFamily="34" charset="0"/>
              </a:rPr>
              <a:t>ve demonstration in medical training:</a:t>
            </a:r>
            <a:endParaRPr lang="en-GB" sz="2200" kern="100" dirty="0">
              <a:effectLst/>
              <a:latin typeface="Aptos" panose="020B0004020202020204" pitchFamily="34" charset="0"/>
              <a:ea typeface="Aptos" panose="020B0004020202020204" pitchFamily="34" charset="0"/>
              <a:cs typeface="Arial" panose="020B0604020202020204" pitchFamily="34" charset="0"/>
            </a:endParaRPr>
          </a:p>
          <a:p>
            <a:pPr>
              <a:spcAft>
                <a:spcPts val="800"/>
              </a:spcAft>
            </a:pPr>
            <a:r>
              <a:rPr lang="en-GB" sz="2200" kern="100" dirty="0">
                <a:effectLst/>
                <a:latin typeface="Aptos" panose="020B0004020202020204" pitchFamily="34" charset="0"/>
                <a:ea typeface="Aptos" panose="020B0004020202020204" pitchFamily="34" charset="0"/>
                <a:cs typeface="Arial" panose="020B0604020202020204" pitchFamily="34" charset="0"/>
              </a:rPr>
              <a:t>‘How often does it happen to the professor that a patient fails during a lecture, that a manic suddenly changes his mood, a catatonic suddenly fails to perform his stereotyped movements […] Once the filming is done, the pictures are available for reproduction at any moment. Film is always “in the mood”. There are no failures’</a:t>
            </a:r>
            <a:r>
              <a:rPr lang="en-GB" sz="2200" kern="100" dirty="0">
                <a:latin typeface="Aptos" panose="020B0004020202020204" pitchFamily="34" charset="0"/>
                <a:ea typeface="Aptos" panose="020B0004020202020204" pitchFamily="34" charset="0"/>
                <a:cs typeface="Arial" panose="020B0604020202020204" pitchFamily="34" charset="0"/>
              </a:rPr>
              <a:t>, </a:t>
            </a:r>
            <a:r>
              <a:rPr lang="en-GB" sz="2200" kern="100" dirty="0">
                <a:effectLst/>
                <a:latin typeface="Aptos" panose="020B0004020202020204" pitchFamily="34" charset="0"/>
                <a:ea typeface="Aptos" panose="020B0004020202020204" pitchFamily="34" charset="0"/>
                <a:cs typeface="Arial" panose="020B0604020202020204" pitchFamily="34" charset="0"/>
              </a:rPr>
              <a:t>Hans Hennes (1910)</a:t>
            </a:r>
          </a:p>
          <a:p>
            <a:pPr>
              <a:spcAft>
                <a:spcPts val="800"/>
              </a:spcAft>
            </a:pPr>
            <a:endParaRPr lang="en-GB" sz="1400" kern="100" dirty="0">
              <a:effectLst/>
              <a:latin typeface="Aptos" panose="020B0004020202020204" pitchFamily="34" charset="0"/>
              <a:ea typeface="Aptos" panose="020B0004020202020204" pitchFamily="34" charset="0"/>
              <a:cs typeface="Arial" panose="020B0604020202020204" pitchFamily="34" charset="0"/>
            </a:endParaRPr>
          </a:p>
          <a:p>
            <a:endParaRPr lang="en-US" sz="1400" dirty="0"/>
          </a:p>
        </p:txBody>
      </p:sp>
    </p:spTree>
    <p:extLst>
      <p:ext uri="{BB962C8B-B14F-4D97-AF65-F5344CB8AC3E}">
        <p14:creationId xmlns:p14="http://schemas.microsoft.com/office/powerpoint/2010/main" val="4204238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09C509D2-0C1A-47B8-89C1-D3AB17D452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9AEF5D4-6527-BE45-A57F-16970F6CE91E}"/>
              </a:ext>
            </a:extLst>
          </p:cNvPr>
          <p:cNvSpPr>
            <a:spLocks noGrp="1"/>
          </p:cNvSpPr>
          <p:nvPr>
            <p:ph type="title"/>
          </p:nvPr>
        </p:nvSpPr>
        <p:spPr>
          <a:xfrm>
            <a:off x="6485626" y="160653"/>
            <a:ext cx="5406855" cy="1672499"/>
          </a:xfrm>
        </p:spPr>
        <p:txBody>
          <a:bodyPr>
            <a:normAutofit/>
          </a:bodyPr>
          <a:lstStyle/>
          <a:p>
            <a:r>
              <a:rPr lang="en-US" sz="3600" dirty="0"/>
              <a:t>Experiments with and on Film</a:t>
            </a:r>
          </a:p>
        </p:txBody>
      </p:sp>
      <p:pic>
        <p:nvPicPr>
          <p:cNvPr id="7" name="Picture 6" descr="A close up of a dandelion&#10;&#10;AI-generated content may be incorrect.">
            <a:extLst>
              <a:ext uri="{FF2B5EF4-FFF2-40B4-BE49-F238E27FC236}">
                <a16:creationId xmlns:a16="http://schemas.microsoft.com/office/drawing/2014/main" id="{A5F6E15E-D58F-90F4-A397-EDBD8A5F77DA}"/>
              </a:ext>
            </a:extLst>
          </p:cNvPr>
          <p:cNvPicPr>
            <a:picLocks noChangeAspect="1"/>
          </p:cNvPicPr>
          <p:nvPr/>
        </p:nvPicPr>
        <p:blipFill>
          <a:blip r:embed="rId2" cstate="screen">
            <a:extLst>
              <a:ext uri="{28A0092B-C50C-407E-A947-70E740481C1C}">
                <a14:useLocalDpi xmlns:a14="http://schemas.microsoft.com/office/drawing/2010/main"/>
              </a:ext>
            </a:extLst>
          </a:blip>
          <a:srcRect b="-1"/>
          <a:stretch/>
        </p:blipFill>
        <p:spPr>
          <a:xfrm>
            <a:off x="-4642" y="10"/>
            <a:ext cx="3006061" cy="3339639"/>
          </a:xfrm>
          <a:prstGeom prst="rect">
            <a:avLst/>
          </a:prstGeom>
        </p:spPr>
      </p:pic>
      <p:pic>
        <p:nvPicPr>
          <p:cNvPr id="5" name="Picture 4" descr="A close-up of a flower&#10;&#10;AI-generated content may be incorrect.">
            <a:extLst>
              <a:ext uri="{FF2B5EF4-FFF2-40B4-BE49-F238E27FC236}">
                <a16:creationId xmlns:a16="http://schemas.microsoft.com/office/drawing/2014/main" id="{70026CAA-F44F-6C94-5A3C-EC48C79449B5}"/>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3198068" y="10"/>
            <a:ext cx="2991088" cy="3339639"/>
          </a:xfrm>
          <a:prstGeom prst="rect">
            <a:avLst/>
          </a:prstGeom>
        </p:spPr>
      </p:pic>
      <p:pic>
        <p:nvPicPr>
          <p:cNvPr id="9" name="Picture 8" descr="A dandelion flower with a black background&#10;&#10;AI-generated content may be incorrect.">
            <a:extLst>
              <a:ext uri="{FF2B5EF4-FFF2-40B4-BE49-F238E27FC236}">
                <a16:creationId xmlns:a16="http://schemas.microsoft.com/office/drawing/2014/main" id="{AD285B97-5654-53F0-BFBC-C593EC2EE4C2}"/>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3048" y="3429645"/>
            <a:ext cx="6186107" cy="3428345"/>
          </a:xfrm>
          <a:prstGeom prst="rect">
            <a:avLst/>
          </a:prstGeom>
        </p:spPr>
      </p:pic>
      <p:sp>
        <p:nvSpPr>
          <p:cNvPr id="3" name="Content Placeholder 2">
            <a:extLst>
              <a:ext uri="{FF2B5EF4-FFF2-40B4-BE49-F238E27FC236}">
                <a16:creationId xmlns:a16="http://schemas.microsoft.com/office/drawing/2014/main" id="{DF2CB5F0-B1D5-E83A-9583-11FE610FA683}"/>
              </a:ext>
            </a:extLst>
          </p:cNvPr>
          <p:cNvSpPr>
            <a:spLocks noGrp="1"/>
          </p:cNvSpPr>
          <p:nvPr>
            <p:ph idx="1"/>
          </p:nvPr>
        </p:nvSpPr>
        <p:spPr>
          <a:xfrm>
            <a:off x="6485626" y="1833152"/>
            <a:ext cx="5406855" cy="1000098"/>
          </a:xfrm>
        </p:spPr>
        <p:txBody>
          <a:bodyPr>
            <a:normAutofit/>
          </a:bodyPr>
          <a:lstStyle/>
          <a:p>
            <a:r>
              <a:rPr lang="en-US" sz="2000" dirty="0"/>
              <a:t>Time-lapse Photography</a:t>
            </a:r>
          </a:p>
          <a:p>
            <a:r>
              <a:rPr lang="en-US" sz="2000" dirty="0"/>
              <a:t>Microcinematography</a:t>
            </a:r>
          </a:p>
        </p:txBody>
      </p:sp>
      <p:sp>
        <p:nvSpPr>
          <p:cNvPr id="11" name="TextBox 10">
            <a:extLst>
              <a:ext uri="{FF2B5EF4-FFF2-40B4-BE49-F238E27FC236}">
                <a16:creationId xmlns:a16="http://schemas.microsoft.com/office/drawing/2014/main" id="{E7D1EDE2-0E4C-A151-5337-FBA2E35B9ECE}"/>
              </a:ext>
            </a:extLst>
          </p:cNvPr>
          <p:cNvSpPr txBox="1"/>
          <p:nvPr/>
        </p:nvSpPr>
        <p:spPr>
          <a:xfrm>
            <a:off x="6322102" y="5881033"/>
            <a:ext cx="6108490" cy="816314"/>
          </a:xfrm>
          <a:prstGeom prst="rect">
            <a:avLst/>
          </a:prstGeom>
          <a:noFill/>
        </p:spPr>
        <p:txBody>
          <a:bodyPr wrap="square">
            <a:spAutoFit/>
          </a:bodyPr>
          <a:lstStyle/>
          <a:p>
            <a:pPr>
              <a:lnSpc>
                <a:spcPct val="115000"/>
              </a:lnSpc>
              <a:spcAft>
                <a:spcPts val="800"/>
              </a:spcAft>
            </a:pPr>
            <a:r>
              <a:rPr lang="en-GB" sz="1800" kern="100" dirty="0">
                <a:solidFill>
                  <a:srgbClr val="000000"/>
                </a:solidFill>
                <a:effectLst/>
                <a:latin typeface="Aptos" panose="020B0004020202020204" pitchFamily="34" charset="0"/>
                <a:ea typeface="Yu Gothic Light" panose="020B0300000000000000" pitchFamily="34" charset="-128"/>
                <a:cs typeface="Calibri" panose="020F0502020204030204" pitchFamily="34" charset="0"/>
              </a:rPr>
              <a:t>Jean </a:t>
            </a:r>
            <a:r>
              <a:rPr lang="en-GB" sz="1800" kern="100" dirty="0" err="1">
                <a:solidFill>
                  <a:srgbClr val="000000"/>
                </a:solidFill>
                <a:effectLst/>
                <a:latin typeface="Aptos" panose="020B0004020202020204" pitchFamily="34" charset="0"/>
                <a:ea typeface="Yu Gothic Light" panose="020B0300000000000000" pitchFamily="34" charset="-128"/>
                <a:cs typeface="Calibri" panose="020F0502020204030204" pitchFamily="34" charset="0"/>
              </a:rPr>
              <a:t>Comandon</a:t>
            </a:r>
            <a:r>
              <a:rPr lang="en-GB" sz="1800" kern="100" dirty="0">
                <a:solidFill>
                  <a:srgbClr val="000000"/>
                </a:solidFill>
                <a:effectLst/>
                <a:latin typeface="Aptos" panose="020B0004020202020204" pitchFamily="34" charset="0"/>
                <a:ea typeface="Yu Gothic Light" panose="020B0300000000000000" pitchFamily="34" charset="-128"/>
                <a:cs typeface="Calibri" panose="020F0502020204030204" pitchFamily="34" charset="0"/>
              </a:rPr>
              <a:t>, </a:t>
            </a:r>
            <a:r>
              <a:rPr lang="en-GB" sz="1800" i="1" kern="100" dirty="0">
                <a:solidFill>
                  <a:srgbClr val="000000"/>
                </a:solidFill>
                <a:effectLst/>
                <a:latin typeface="Aptos" panose="020B0004020202020204" pitchFamily="34" charset="0"/>
                <a:ea typeface="Yu Gothic Light" panose="020B0300000000000000" pitchFamily="34" charset="-128"/>
                <a:cs typeface="Calibri" panose="020F0502020204030204" pitchFamily="34" charset="0"/>
              </a:rPr>
              <a:t>The Growth of Plants</a:t>
            </a:r>
            <a:r>
              <a:rPr lang="en-GB" i="1" kern="100" dirty="0">
                <a:solidFill>
                  <a:srgbClr val="000000"/>
                </a:solidFill>
                <a:latin typeface="Aptos" panose="020B0004020202020204" pitchFamily="34" charset="0"/>
                <a:ea typeface="Yu Gothic Light" panose="020B0300000000000000" pitchFamily="34" charset="-128"/>
                <a:cs typeface="Calibri" panose="020F0502020204030204" pitchFamily="34" charset="0"/>
              </a:rPr>
              <a:t> </a:t>
            </a:r>
            <a:r>
              <a:rPr lang="en-GB" kern="100" dirty="0">
                <a:solidFill>
                  <a:srgbClr val="000000"/>
                </a:solidFill>
                <a:latin typeface="Aptos" panose="020B0004020202020204" pitchFamily="34" charset="0"/>
                <a:ea typeface="Yu Gothic Light" panose="020B0300000000000000" pitchFamily="34" charset="-128"/>
                <a:cs typeface="Calibri" panose="020F0502020204030204" pitchFamily="34" charset="0"/>
              </a:rPr>
              <a:t>(</a:t>
            </a:r>
            <a:r>
              <a:rPr lang="en-GB" sz="1800" kern="100" dirty="0">
                <a:solidFill>
                  <a:srgbClr val="000000"/>
                </a:solidFill>
                <a:effectLst/>
                <a:latin typeface="Aptos" panose="020B0004020202020204" pitchFamily="34" charset="0"/>
                <a:ea typeface="Yu Gothic Light" panose="020B0300000000000000" pitchFamily="34" charset="-128"/>
                <a:cs typeface="Calibri" panose="020F0502020204030204" pitchFamily="34" charset="0"/>
              </a:rPr>
              <a:t>1929)</a:t>
            </a:r>
          </a:p>
          <a:p>
            <a:pPr>
              <a:lnSpc>
                <a:spcPct val="115000"/>
              </a:lnSpc>
              <a:spcAft>
                <a:spcPts val="800"/>
              </a:spcAft>
            </a:pPr>
            <a:r>
              <a:rPr lang="en-GB" kern="100" dirty="0">
                <a:solidFill>
                  <a:srgbClr val="000000"/>
                </a:solidFill>
                <a:latin typeface="Aptos" panose="020B0004020202020204" pitchFamily="34" charset="0"/>
                <a:ea typeface="Yu Gothic Light" panose="020B0300000000000000" pitchFamily="34" charset="-128"/>
                <a:cs typeface="Calibri" panose="020F0502020204030204" pitchFamily="34" charset="0"/>
              </a:rPr>
              <a:t>Jean </a:t>
            </a:r>
            <a:r>
              <a:rPr lang="en-GB" kern="100" dirty="0" err="1">
                <a:solidFill>
                  <a:srgbClr val="000000"/>
                </a:solidFill>
                <a:latin typeface="Aptos" panose="020B0004020202020204" pitchFamily="34" charset="0"/>
                <a:ea typeface="Yu Gothic Light" panose="020B0300000000000000" pitchFamily="34" charset="-128"/>
                <a:cs typeface="Calibri" panose="020F0502020204030204" pitchFamily="34" charset="0"/>
              </a:rPr>
              <a:t>Comandon</a:t>
            </a:r>
            <a:r>
              <a:rPr lang="en-GB" kern="100" dirty="0">
                <a:solidFill>
                  <a:srgbClr val="000000"/>
                </a:solidFill>
                <a:latin typeface="Aptos" panose="020B0004020202020204" pitchFamily="34" charset="0"/>
                <a:ea typeface="Yu Gothic Light" panose="020B0300000000000000" pitchFamily="34" charset="-128"/>
                <a:cs typeface="Calibri" panose="020F0502020204030204" pitchFamily="34" charset="0"/>
              </a:rPr>
              <a:t>, </a:t>
            </a:r>
            <a:r>
              <a:rPr lang="en-GB" i="1" kern="100" dirty="0">
                <a:solidFill>
                  <a:srgbClr val="000000"/>
                </a:solidFill>
                <a:latin typeface="Aptos" panose="020B0004020202020204" pitchFamily="34" charset="0"/>
                <a:ea typeface="Yu Gothic Light" panose="020B0300000000000000" pitchFamily="34" charset="-128"/>
                <a:cs typeface="Calibri" panose="020F0502020204030204" pitchFamily="34" charset="0"/>
              </a:rPr>
              <a:t>Syphilis </a:t>
            </a:r>
            <a:r>
              <a:rPr lang="en-GB" i="1" kern="100" dirty="0" err="1">
                <a:solidFill>
                  <a:srgbClr val="000000"/>
                </a:solidFill>
                <a:latin typeface="Aptos" panose="020B0004020202020204" pitchFamily="34" charset="0"/>
                <a:ea typeface="Yu Gothic Light" panose="020B0300000000000000" pitchFamily="34" charset="-128"/>
                <a:cs typeface="Calibri" panose="020F0502020204030204" pitchFamily="34" charset="0"/>
              </a:rPr>
              <a:t>Spirochaeta</a:t>
            </a:r>
            <a:r>
              <a:rPr lang="en-GB" i="1" kern="100" dirty="0">
                <a:solidFill>
                  <a:srgbClr val="000000"/>
                </a:solidFill>
                <a:latin typeface="Aptos" panose="020B0004020202020204" pitchFamily="34" charset="0"/>
                <a:ea typeface="Yu Gothic Light" panose="020B0300000000000000" pitchFamily="34" charset="-128"/>
                <a:cs typeface="Calibri" panose="020F0502020204030204" pitchFamily="34" charset="0"/>
              </a:rPr>
              <a:t> Pallida </a:t>
            </a:r>
            <a:r>
              <a:rPr lang="en-GB" kern="100" dirty="0">
                <a:solidFill>
                  <a:srgbClr val="000000"/>
                </a:solidFill>
                <a:latin typeface="Aptos" panose="020B0004020202020204" pitchFamily="34" charset="0"/>
                <a:ea typeface="Yu Gothic Light" panose="020B0300000000000000" pitchFamily="34" charset="-128"/>
                <a:cs typeface="Calibri" panose="020F0502020204030204" pitchFamily="34" charset="0"/>
              </a:rPr>
              <a:t>(1909)</a:t>
            </a:r>
            <a:endParaRPr lang="en-GB" sz="1800" kern="100" dirty="0">
              <a:effectLst/>
              <a:latin typeface="Aptos" panose="020B0004020202020204" pitchFamily="34" charset="0"/>
              <a:ea typeface="Aptos" panose="020B0004020202020204" pitchFamily="34" charset="0"/>
              <a:cs typeface="Arial" panose="020B0604020202020204" pitchFamily="34" charset="0"/>
            </a:endParaRPr>
          </a:p>
        </p:txBody>
      </p:sp>
      <p:pic>
        <p:nvPicPr>
          <p:cNvPr id="17" name="Picture 16" descr="A group of white circles in space&#10;&#10;AI-generated content may be incorrect.">
            <a:extLst>
              <a:ext uri="{FF2B5EF4-FFF2-40B4-BE49-F238E27FC236}">
                <a16:creationId xmlns:a16="http://schemas.microsoft.com/office/drawing/2014/main" id="{90A0D946-B5F7-9DF7-F25D-E44AF771158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35798" y="2727929"/>
            <a:ext cx="3906509" cy="2992451"/>
          </a:xfrm>
          <a:prstGeom prst="rect">
            <a:avLst/>
          </a:prstGeom>
        </p:spPr>
      </p:pic>
    </p:spTree>
    <p:extLst>
      <p:ext uri="{BB962C8B-B14F-4D97-AF65-F5344CB8AC3E}">
        <p14:creationId xmlns:p14="http://schemas.microsoft.com/office/powerpoint/2010/main" val="28975076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FB84F-E043-76E7-0F0D-EB4235C01ECC}"/>
              </a:ext>
            </a:extLst>
          </p:cNvPr>
          <p:cNvSpPr>
            <a:spLocks noGrp="1"/>
          </p:cNvSpPr>
          <p:nvPr>
            <p:ph type="title"/>
          </p:nvPr>
        </p:nvSpPr>
        <p:spPr>
          <a:xfrm>
            <a:off x="558640" y="365124"/>
            <a:ext cx="10515600" cy="1325563"/>
          </a:xfrm>
        </p:spPr>
        <p:txBody>
          <a:bodyPr/>
          <a:lstStyle/>
          <a:p>
            <a:r>
              <a:rPr lang="en-GB" sz="3600" kern="100" dirty="0">
                <a:effectLst/>
                <a:latin typeface="Aptos" panose="020B0004020202020204" pitchFamily="34" charset="0"/>
                <a:ea typeface="Aptos" panose="020B0004020202020204" pitchFamily="34" charset="0"/>
                <a:cs typeface="Times New Roman" panose="02020603050405020304" pitchFamily="18" charset="0"/>
              </a:rPr>
              <a:t>Medical Cinematography during WWI</a:t>
            </a:r>
            <a:br>
              <a:rPr lang="en-DK" sz="4400" kern="100" dirty="0">
                <a:effectLst/>
                <a:latin typeface="Aptos" panose="020B0004020202020204" pitchFamily="34" charset="0"/>
                <a:ea typeface="Aptos" panose="020B0004020202020204" pitchFamily="34" charset="0"/>
                <a:cs typeface="Times New Roman" panose="02020603050405020304" pitchFamily="18" charset="0"/>
              </a:rPr>
            </a:br>
            <a:endParaRPr lang="en-DK" dirty="0"/>
          </a:p>
        </p:txBody>
      </p:sp>
      <p:sp>
        <p:nvSpPr>
          <p:cNvPr id="3" name="Content Placeholder 2">
            <a:extLst>
              <a:ext uri="{FF2B5EF4-FFF2-40B4-BE49-F238E27FC236}">
                <a16:creationId xmlns:a16="http://schemas.microsoft.com/office/drawing/2014/main" id="{0AA1E35A-02B2-EC29-61C3-06E267204887}"/>
              </a:ext>
            </a:extLst>
          </p:cNvPr>
          <p:cNvSpPr>
            <a:spLocks noGrp="1"/>
          </p:cNvSpPr>
          <p:nvPr>
            <p:ph idx="1"/>
          </p:nvPr>
        </p:nvSpPr>
        <p:spPr>
          <a:xfrm>
            <a:off x="558640" y="1431924"/>
            <a:ext cx="10354199" cy="517525"/>
          </a:xfrm>
        </p:spPr>
        <p:txBody>
          <a:bodyPr>
            <a:noAutofit/>
          </a:bodyPr>
          <a:lstStyle/>
          <a:p>
            <a:r>
              <a:rPr lang="en-DK" sz="2200" dirty="0">
                <a:solidFill>
                  <a:srgbClr val="333333"/>
                </a:solidFill>
                <a:effectLst/>
                <a:highlight>
                  <a:srgbClr val="FFFFFF"/>
                </a:highlight>
                <a:ea typeface="Aptos" panose="020B0004020202020204" pitchFamily="34" charset="0"/>
                <a:cs typeface="Times New Roman" panose="02020603050405020304" pitchFamily="18" charset="0"/>
              </a:rPr>
              <a:t>Max Nonne, </a:t>
            </a:r>
            <a:r>
              <a:rPr lang="en-DK" sz="2200" i="1" dirty="0">
                <a:solidFill>
                  <a:srgbClr val="333333"/>
                </a:solidFill>
                <a:effectLst/>
                <a:highlight>
                  <a:srgbClr val="FFFFFF"/>
                </a:highlight>
                <a:ea typeface="Aptos" panose="020B0004020202020204" pitchFamily="34" charset="0"/>
                <a:cs typeface="Times New Roman" panose="02020603050405020304" pitchFamily="18" charset="0"/>
              </a:rPr>
              <a:t>Funktionell-motorische Reiz- und Lähmungs-zustände und deren Heilung durch Suggestion in Hypnose</a:t>
            </a:r>
            <a:r>
              <a:rPr lang="en-DK" sz="2200" i="1" dirty="0">
                <a:effectLst/>
              </a:rPr>
              <a:t> </a:t>
            </a:r>
            <a:r>
              <a:rPr lang="en-DK" sz="2200" dirty="0">
                <a:effectLst/>
              </a:rPr>
              <a:t>(1917)</a:t>
            </a:r>
            <a:endParaRPr lang="en-DK" sz="2200" dirty="0"/>
          </a:p>
        </p:txBody>
      </p:sp>
      <p:pic>
        <p:nvPicPr>
          <p:cNvPr id="5" name="Picture 4" descr="A person in a white robe&#10;&#10;Description automatically generated">
            <a:extLst>
              <a:ext uri="{FF2B5EF4-FFF2-40B4-BE49-F238E27FC236}">
                <a16:creationId xmlns:a16="http://schemas.microsoft.com/office/drawing/2014/main" id="{F254C036-2C6C-FB2C-8534-7CA8CA18F90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75562" y="2216491"/>
            <a:ext cx="4978240" cy="3658757"/>
          </a:xfrm>
          <a:prstGeom prst="rect">
            <a:avLst/>
          </a:prstGeom>
        </p:spPr>
      </p:pic>
      <p:pic>
        <p:nvPicPr>
          <p:cNvPr id="7" name="Picture 6" descr="A person in underwear standing in front of a black background&#10;&#10;Description automatically generated">
            <a:extLst>
              <a:ext uri="{FF2B5EF4-FFF2-40B4-BE49-F238E27FC236}">
                <a16:creationId xmlns:a16="http://schemas.microsoft.com/office/drawing/2014/main" id="{659EC036-0DD8-FBC0-ED4B-53968C60BC4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2216491"/>
            <a:ext cx="4978240" cy="3647955"/>
          </a:xfrm>
          <a:prstGeom prst="rect">
            <a:avLst/>
          </a:prstGeom>
        </p:spPr>
      </p:pic>
      <p:sp>
        <p:nvSpPr>
          <p:cNvPr id="9" name="TextBox 8">
            <a:extLst>
              <a:ext uri="{FF2B5EF4-FFF2-40B4-BE49-F238E27FC236}">
                <a16:creationId xmlns:a16="http://schemas.microsoft.com/office/drawing/2014/main" id="{AD96CC4B-12FD-06CB-58B3-D3129ADECF37}"/>
              </a:ext>
            </a:extLst>
          </p:cNvPr>
          <p:cNvSpPr txBox="1"/>
          <p:nvPr/>
        </p:nvSpPr>
        <p:spPr>
          <a:xfrm>
            <a:off x="838200" y="6077886"/>
            <a:ext cx="8908256" cy="646331"/>
          </a:xfrm>
          <a:prstGeom prst="rect">
            <a:avLst/>
          </a:prstGeom>
          <a:noFill/>
        </p:spPr>
        <p:txBody>
          <a:bodyPr wrap="square">
            <a:spAutoFit/>
          </a:bodyPr>
          <a:lstStyle/>
          <a:p>
            <a:r>
              <a:rPr lang="en-DK" dirty="0"/>
              <a:t>https://www.deutsche-digitale-bibliothek.de/item/SDFYZAWA7R277PGNHXHULFYIUN4RPCKD</a:t>
            </a:r>
          </a:p>
        </p:txBody>
      </p:sp>
    </p:spTree>
    <p:extLst>
      <p:ext uri="{BB962C8B-B14F-4D97-AF65-F5344CB8AC3E}">
        <p14:creationId xmlns:p14="http://schemas.microsoft.com/office/powerpoint/2010/main" val="30713712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2CAF64-8E58-ADA0-A75D-9372B5F72568}"/>
              </a:ext>
            </a:extLst>
          </p:cNvPr>
          <p:cNvSpPr>
            <a:spLocks noGrp="1"/>
          </p:cNvSpPr>
          <p:nvPr>
            <p:ph type="title"/>
          </p:nvPr>
        </p:nvSpPr>
        <p:spPr/>
        <p:txBody>
          <a:bodyPr/>
          <a:lstStyle/>
          <a:p>
            <a:endParaRPr lang="en-US"/>
          </a:p>
        </p:txBody>
      </p:sp>
      <p:pic>
        <p:nvPicPr>
          <p:cNvPr id="5" name="Content Placeholder 4" descr="A person walking with crutches in a room&#10;&#10;AI-generated content may be incorrect.">
            <a:extLst>
              <a:ext uri="{FF2B5EF4-FFF2-40B4-BE49-F238E27FC236}">
                <a16:creationId xmlns:a16="http://schemas.microsoft.com/office/drawing/2014/main" id="{440E4F1D-642B-A9D7-069C-B06D4D643CAC}"/>
              </a:ext>
            </a:extLst>
          </p:cNvPr>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1276641" y="298270"/>
            <a:ext cx="3576721" cy="2678588"/>
          </a:xfrm>
        </p:spPr>
      </p:pic>
      <p:pic>
        <p:nvPicPr>
          <p:cNvPr id="7" name="Picture 6" descr="A group of men running in a hallway&#10;&#10;AI-generated content may be incorrect.">
            <a:extLst>
              <a:ext uri="{FF2B5EF4-FFF2-40B4-BE49-F238E27FC236}">
                <a16:creationId xmlns:a16="http://schemas.microsoft.com/office/drawing/2014/main" id="{620E1BDA-1056-80B3-4878-3913BE18AAF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6641" y="3875188"/>
            <a:ext cx="3556010" cy="2678967"/>
          </a:xfrm>
          <a:prstGeom prst="rect">
            <a:avLst/>
          </a:prstGeom>
        </p:spPr>
      </p:pic>
      <p:pic>
        <p:nvPicPr>
          <p:cNvPr id="8" name="Picture 7" descr="A person in a wheelchair with a nurse touching his hand&#10;&#10;Description automatically generated">
            <a:extLst>
              <a:ext uri="{FF2B5EF4-FFF2-40B4-BE49-F238E27FC236}">
                <a16:creationId xmlns:a16="http://schemas.microsoft.com/office/drawing/2014/main" id="{068237B4-E9F3-7A26-FBEB-3A36D91BA36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338640" y="365125"/>
            <a:ext cx="3481234" cy="2590413"/>
          </a:xfrm>
          <a:prstGeom prst="rect">
            <a:avLst/>
          </a:prstGeom>
        </p:spPr>
      </p:pic>
      <p:sp>
        <p:nvSpPr>
          <p:cNvPr id="10" name="TextBox 9">
            <a:extLst>
              <a:ext uri="{FF2B5EF4-FFF2-40B4-BE49-F238E27FC236}">
                <a16:creationId xmlns:a16="http://schemas.microsoft.com/office/drawing/2014/main" id="{EBE2E74D-E061-15F4-423A-4B5D544BA864}"/>
              </a:ext>
            </a:extLst>
          </p:cNvPr>
          <p:cNvSpPr txBox="1"/>
          <p:nvPr/>
        </p:nvSpPr>
        <p:spPr>
          <a:xfrm>
            <a:off x="6674707" y="2986637"/>
            <a:ext cx="6100996" cy="646331"/>
          </a:xfrm>
          <a:prstGeom prst="rect">
            <a:avLst/>
          </a:prstGeom>
          <a:noFill/>
        </p:spPr>
        <p:txBody>
          <a:bodyPr wrap="square">
            <a:spAutoFit/>
          </a:bodyPr>
          <a:lstStyle/>
          <a:p>
            <a:r>
              <a:rPr lang="en-GB" sz="1800" i="1" dirty="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War Neuroses</a:t>
            </a:r>
            <a:r>
              <a:rPr lang="en-GB" sz="1800" dirty="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 (Arthur Hurst, 1917): </a:t>
            </a:r>
            <a:endParaRPr lang="en-GB" sz="1800" dirty="0">
              <a:effectLst/>
              <a:latin typeface="Times New Roman" panose="02020603050405020304" pitchFamily="18" charset="0"/>
              <a:ea typeface="Times New Roman" panose="02020603050405020304" pitchFamily="18" charset="0"/>
            </a:endParaRPr>
          </a:p>
          <a:p>
            <a:r>
              <a:rPr lang="en-GB" sz="1800" u="sng" dirty="0">
                <a:solidFill>
                  <a:srgbClr val="467886"/>
                </a:solidFill>
                <a:effectLst/>
                <a:latin typeface="Aptos" panose="020B0004020202020204" pitchFamily="34" charset="0"/>
                <a:ea typeface="Times New Roman" panose="02020603050405020304" pitchFamily="18" charset="0"/>
                <a:cs typeface="Calibri" panose="020F0502020204030204" pitchFamily="34" charset="0"/>
                <a:hlinkClick r:id="rId5"/>
              </a:rPr>
              <a:t>https://wellcomecollection.org/works/p5993re4</a:t>
            </a:r>
            <a:endParaRPr lang="en-GB" sz="1800" dirty="0">
              <a:effectLst/>
              <a:latin typeface="Times New Roman" panose="02020603050405020304" pitchFamily="18" charset="0"/>
              <a:ea typeface="Times New Roman" panose="02020603050405020304" pitchFamily="18" charset="0"/>
            </a:endParaRPr>
          </a:p>
        </p:txBody>
      </p:sp>
      <p:pic>
        <p:nvPicPr>
          <p:cNvPr id="14" name="Picture 13" descr="A person standing on steps with his hands behind his head&#10;&#10;AI-generated content may be incorrect.">
            <a:extLst>
              <a:ext uri="{FF2B5EF4-FFF2-40B4-BE49-F238E27FC236}">
                <a16:creationId xmlns:a16="http://schemas.microsoft.com/office/drawing/2014/main" id="{32A62E8C-56FA-E750-B386-16824161217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195016" y="3875188"/>
            <a:ext cx="3768479" cy="2830025"/>
          </a:xfrm>
          <a:prstGeom prst="rect">
            <a:avLst/>
          </a:prstGeom>
        </p:spPr>
      </p:pic>
      <p:sp>
        <p:nvSpPr>
          <p:cNvPr id="16" name="TextBox 15">
            <a:extLst>
              <a:ext uri="{FF2B5EF4-FFF2-40B4-BE49-F238E27FC236}">
                <a16:creationId xmlns:a16="http://schemas.microsoft.com/office/drawing/2014/main" id="{9A52A523-DD5E-4946-E000-F35F97DCD8F3}"/>
              </a:ext>
            </a:extLst>
          </p:cNvPr>
          <p:cNvSpPr txBox="1"/>
          <p:nvPr/>
        </p:nvSpPr>
        <p:spPr>
          <a:xfrm>
            <a:off x="176473" y="3020251"/>
            <a:ext cx="6273382" cy="646331"/>
          </a:xfrm>
          <a:prstGeom prst="rect">
            <a:avLst/>
          </a:prstGeom>
          <a:noFill/>
        </p:spPr>
        <p:txBody>
          <a:bodyPr wrap="square">
            <a:spAutoFit/>
          </a:bodyPr>
          <a:lstStyle/>
          <a:p>
            <a:r>
              <a:rPr lang="en-GB" sz="1800" i="1" dirty="0">
                <a:solidFill>
                  <a:srgbClr val="000000"/>
                </a:solidFill>
                <a:effectLst/>
                <a:latin typeface="Aptos" panose="020B0004020202020204" pitchFamily="34" charset="0"/>
                <a:ea typeface="Aptos" panose="020B0004020202020204" pitchFamily="34" charset="0"/>
                <a:cs typeface="Calibri" panose="020F0502020204030204" pitchFamily="34" charset="0"/>
              </a:rPr>
              <a:t>Les</a:t>
            </a:r>
            <a:r>
              <a:rPr lang="en-GB" sz="1800" dirty="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 </a:t>
            </a:r>
            <a:r>
              <a:rPr lang="en-GB" sz="1800" i="1" dirty="0" err="1">
                <a:solidFill>
                  <a:srgbClr val="000000"/>
                </a:solidFill>
                <a:effectLst/>
                <a:latin typeface="Aptos" panose="020B0004020202020204" pitchFamily="34" charset="0"/>
                <a:ea typeface="Times New Roman" panose="02020603050405020304" pitchFamily="18" charset="0"/>
                <a:cs typeface="Calibri" panose="020F0502020204030204" pitchFamily="34" charset="0"/>
              </a:rPr>
              <a:t>progrès</a:t>
            </a:r>
            <a:r>
              <a:rPr lang="en-GB" sz="1800" dirty="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 </a:t>
            </a:r>
            <a:r>
              <a:rPr lang="en-GB" sz="1800" i="1" dirty="0">
                <a:solidFill>
                  <a:srgbClr val="000000"/>
                </a:solidFill>
                <a:effectLst/>
                <a:latin typeface="Aptos" panose="020B0004020202020204" pitchFamily="34" charset="0"/>
                <a:ea typeface="Aptos" panose="020B0004020202020204" pitchFamily="34" charset="0"/>
                <a:cs typeface="Calibri" panose="020F0502020204030204" pitchFamily="34" charset="0"/>
              </a:rPr>
              <a:t>de la</a:t>
            </a:r>
            <a:r>
              <a:rPr lang="en-GB" sz="1800" i="1" dirty="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 science française</a:t>
            </a:r>
            <a:r>
              <a:rPr lang="en-GB" sz="1800" dirty="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 </a:t>
            </a:r>
            <a:r>
              <a:rPr lang="en-GB" sz="1800" i="1" dirty="0">
                <a:solidFill>
                  <a:srgbClr val="000000"/>
                </a:solidFill>
                <a:effectLst/>
                <a:latin typeface="Aptos" panose="020B0004020202020204" pitchFamily="34" charset="0"/>
                <a:ea typeface="Aptos" panose="020B0004020202020204" pitchFamily="34" charset="0"/>
                <a:cs typeface="Calibri" panose="020F0502020204030204" pitchFamily="34" charset="0"/>
              </a:rPr>
              <a:t>au</a:t>
            </a:r>
            <a:r>
              <a:rPr lang="en-GB" sz="1800" i="1" dirty="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 profit</a:t>
            </a:r>
            <a:r>
              <a:rPr lang="en-GB" sz="1800" dirty="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 </a:t>
            </a:r>
            <a:r>
              <a:rPr lang="en-GB" sz="1800" i="1" dirty="0">
                <a:solidFill>
                  <a:srgbClr val="000000"/>
                </a:solidFill>
                <a:effectLst/>
                <a:latin typeface="Aptos" panose="020B0004020202020204" pitchFamily="34" charset="0"/>
                <a:ea typeface="Aptos" panose="020B0004020202020204" pitchFamily="34" charset="0"/>
                <a:cs typeface="Calibri" panose="020F0502020204030204" pitchFamily="34" charset="0"/>
              </a:rPr>
              <a:t>des</a:t>
            </a:r>
            <a:r>
              <a:rPr lang="en-GB" sz="1800" i="1" dirty="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 </a:t>
            </a:r>
            <a:r>
              <a:rPr lang="en-GB" sz="1800" i="1" dirty="0" err="1">
                <a:solidFill>
                  <a:srgbClr val="000000"/>
                </a:solidFill>
                <a:effectLst/>
                <a:latin typeface="Aptos" panose="020B0004020202020204" pitchFamily="34" charset="0"/>
                <a:ea typeface="Times New Roman" panose="02020603050405020304" pitchFamily="18" charset="0"/>
                <a:cs typeface="Calibri" panose="020F0502020204030204" pitchFamily="34" charset="0"/>
              </a:rPr>
              <a:t>victimes</a:t>
            </a:r>
            <a:r>
              <a:rPr lang="en-GB" sz="1800" dirty="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 </a:t>
            </a:r>
            <a:r>
              <a:rPr lang="en-GB" sz="1800" i="1" dirty="0">
                <a:solidFill>
                  <a:srgbClr val="000000"/>
                </a:solidFill>
                <a:effectLst/>
                <a:latin typeface="Aptos" panose="020B0004020202020204" pitchFamily="34" charset="0"/>
                <a:ea typeface="Aptos" panose="020B0004020202020204" pitchFamily="34" charset="0"/>
                <a:cs typeface="Calibri" panose="020F0502020204030204" pitchFamily="34" charset="0"/>
              </a:rPr>
              <a:t>de la</a:t>
            </a:r>
            <a:r>
              <a:rPr lang="en-GB" sz="1800" dirty="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 </a:t>
            </a:r>
            <a:r>
              <a:rPr lang="en-GB" sz="1800" i="1" dirty="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guerre</a:t>
            </a:r>
            <a:r>
              <a:rPr lang="en-GB" sz="1800" dirty="0">
                <a:solidFill>
                  <a:srgbClr val="000000"/>
                </a:solidFill>
                <a:effectLst/>
                <a:latin typeface="Aptos" panose="020B0004020202020204" pitchFamily="34" charset="0"/>
                <a:ea typeface="Aptos" panose="020B0004020202020204" pitchFamily="34" charset="0"/>
                <a:cs typeface="Calibri" panose="020F0502020204030204" pitchFamily="34" charset="0"/>
              </a:rPr>
              <a:t>, </a:t>
            </a:r>
            <a:r>
              <a:rPr lang="en-GB" sz="1800" i="1" dirty="0" err="1">
                <a:solidFill>
                  <a:srgbClr val="000000"/>
                </a:solidFill>
                <a:effectLst/>
                <a:latin typeface="Aptos" panose="020B0004020202020204" pitchFamily="34" charset="0"/>
                <a:ea typeface="Aptos" panose="020B0004020202020204" pitchFamily="34" charset="0"/>
                <a:cs typeface="Calibri" panose="020F0502020204030204" pitchFamily="34" charset="0"/>
              </a:rPr>
              <a:t>une</a:t>
            </a:r>
            <a:r>
              <a:rPr lang="en-GB" sz="1800" dirty="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 </a:t>
            </a:r>
            <a:r>
              <a:rPr lang="en-GB" sz="1800" i="1" dirty="0" err="1">
                <a:solidFill>
                  <a:srgbClr val="000000"/>
                </a:solidFill>
                <a:effectLst/>
                <a:latin typeface="Aptos" panose="020B0004020202020204" pitchFamily="34" charset="0"/>
                <a:ea typeface="Times New Roman" panose="02020603050405020304" pitchFamily="18" charset="0"/>
                <a:cs typeface="Calibri" panose="020F0502020204030204" pitchFamily="34" charset="0"/>
              </a:rPr>
              <a:t>grande</a:t>
            </a:r>
            <a:r>
              <a:rPr lang="en-GB" sz="1800" i="1" dirty="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 </a:t>
            </a:r>
            <a:r>
              <a:rPr lang="en-GB" sz="1800" i="1" dirty="0" err="1">
                <a:solidFill>
                  <a:srgbClr val="000000"/>
                </a:solidFill>
                <a:effectLst/>
                <a:latin typeface="Aptos" panose="020B0004020202020204" pitchFamily="34" charset="0"/>
                <a:ea typeface="Times New Roman" panose="02020603050405020304" pitchFamily="18" charset="0"/>
                <a:cs typeface="Calibri" panose="020F0502020204030204" pitchFamily="34" charset="0"/>
              </a:rPr>
              <a:t>découverte</a:t>
            </a:r>
            <a:r>
              <a:rPr lang="en-GB" sz="1800" dirty="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 </a:t>
            </a:r>
            <a:r>
              <a:rPr lang="en-GB" sz="1800" i="1" dirty="0">
                <a:solidFill>
                  <a:srgbClr val="000000"/>
                </a:solidFill>
                <a:effectLst/>
                <a:latin typeface="Aptos" panose="020B0004020202020204" pitchFamily="34" charset="0"/>
                <a:ea typeface="Aptos" panose="020B0004020202020204" pitchFamily="34" charset="0"/>
                <a:cs typeface="Calibri" panose="020F0502020204030204" pitchFamily="34" charset="0"/>
              </a:rPr>
              <a:t>du</a:t>
            </a:r>
            <a:r>
              <a:rPr lang="en-GB" sz="1800" i="1" dirty="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 </a:t>
            </a:r>
            <a:r>
              <a:rPr lang="en-GB" sz="1800" i="1" dirty="0" err="1">
                <a:solidFill>
                  <a:srgbClr val="000000"/>
                </a:solidFill>
                <a:effectLst/>
                <a:latin typeface="Aptos" panose="020B0004020202020204" pitchFamily="34" charset="0"/>
                <a:ea typeface="Times New Roman" panose="02020603050405020304" pitchFamily="18" charset="0"/>
                <a:cs typeface="Calibri" panose="020F0502020204030204" pitchFamily="34" charset="0"/>
              </a:rPr>
              <a:t>docteur</a:t>
            </a:r>
            <a:r>
              <a:rPr lang="en-GB" sz="1800" i="1" dirty="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 Vincent</a:t>
            </a:r>
            <a:r>
              <a:rPr lang="en-GB" sz="1800" dirty="0">
                <a:solidFill>
                  <a:srgbClr val="000000"/>
                </a:solidFill>
                <a:effectLst/>
                <a:latin typeface="Aptos" panose="020B0004020202020204" pitchFamily="34" charset="0"/>
                <a:ea typeface="Aptos" panose="020B0004020202020204" pitchFamily="34" charset="0"/>
                <a:cs typeface="Calibri" panose="020F0502020204030204" pitchFamily="34" charset="0"/>
              </a:rPr>
              <a:t> (1916)</a:t>
            </a:r>
            <a:r>
              <a:rPr lang="en-GB" dirty="0">
                <a:effectLst/>
              </a:rPr>
              <a:t> </a:t>
            </a:r>
            <a:endParaRPr lang="en-US" dirty="0"/>
          </a:p>
        </p:txBody>
      </p:sp>
    </p:spTree>
    <p:extLst>
      <p:ext uri="{BB962C8B-B14F-4D97-AF65-F5344CB8AC3E}">
        <p14:creationId xmlns:p14="http://schemas.microsoft.com/office/powerpoint/2010/main" val="11622994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E13BE-9875-80E6-EA26-E4A5F35C1407}"/>
              </a:ext>
            </a:extLst>
          </p:cNvPr>
          <p:cNvSpPr>
            <a:spLocks noGrp="1"/>
          </p:cNvSpPr>
          <p:nvPr>
            <p:ph type="title"/>
          </p:nvPr>
        </p:nvSpPr>
        <p:spPr>
          <a:xfrm>
            <a:off x="752432" y="545571"/>
            <a:ext cx="10196469" cy="1325563"/>
          </a:xfrm>
        </p:spPr>
        <p:txBody>
          <a:bodyPr>
            <a:normAutofit/>
          </a:bodyPr>
          <a:lstStyle/>
          <a:p>
            <a:r>
              <a:rPr lang="en-DK" sz="3600" dirty="0"/>
              <a:t>Arnold Gesell’s Photographic Dome at the Yale Psycho-Clinic</a:t>
            </a:r>
          </a:p>
        </p:txBody>
      </p:sp>
      <p:pic>
        <p:nvPicPr>
          <p:cNvPr id="1026" name="Picture 2" descr="Dr. Arnold Gesell (C) studying baby at Yale's child psychology lab. (Photo by Carl Mydans/The LIFE Picture Collection © Meredith Corporation)">
            <a:extLst>
              <a:ext uri="{FF2B5EF4-FFF2-40B4-BE49-F238E27FC236}">
                <a16:creationId xmlns:a16="http://schemas.microsoft.com/office/drawing/2014/main" id="{5D0C8804-2F90-3CC2-D712-A640D6B173C6}"/>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bwMode="auto">
          <a:xfrm>
            <a:off x="600988" y="1978944"/>
            <a:ext cx="4889914" cy="398236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342B4639-3054-4767-E75C-A62398D3398D}"/>
              </a:ext>
            </a:extLst>
          </p:cNvPr>
          <p:cNvPicPr>
            <a:picLocks noChangeAspect="1"/>
          </p:cNvPicPr>
          <p:nvPr/>
        </p:nvPicPr>
        <p:blipFill>
          <a:blip r:embed="rId3"/>
          <a:stretch>
            <a:fillRect/>
          </a:stretch>
        </p:blipFill>
        <p:spPr>
          <a:xfrm>
            <a:off x="1681162" y="0"/>
            <a:ext cx="8688307" cy="242888"/>
          </a:xfrm>
          <a:prstGeom prst="rect">
            <a:avLst/>
          </a:prstGeom>
        </p:spPr>
      </p:pic>
      <p:sp>
        <p:nvSpPr>
          <p:cNvPr id="5" name="TextBox 4">
            <a:extLst>
              <a:ext uri="{FF2B5EF4-FFF2-40B4-BE49-F238E27FC236}">
                <a16:creationId xmlns:a16="http://schemas.microsoft.com/office/drawing/2014/main" id="{952EE8D8-42BF-4545-460B-11A00C3EB65D}"/>
              </a:ext>
            </a:extLst>
          </p:cNvPr>
          <p:cNvSpPr txBox="1"/>
          <p:nvPr/>
        </p:nvSpPr>
        <p:spPr>
          <a:xfrm>
            <a:off x="5792624" y="1871134"/>
            <a:ext cx="6399376" cy="4458400"/>
          </a:xfrm>
          <a:prstGeom prst="rect">
            <a:avLst/>
          </a:prstGeom>
          <a:noFill/>
        </p:spPr>
        <p:txBody>
          <a:bodyPr wrap="square">
            <a:spAutoFit/>
          </a:bodyPr>
          <a:lstStyle/>
          <a:p>
            <a:pPr>
              <a:lnSpc>
                <a:spcPct val="115000"/>
              </a:lnSpc>
              <a:spcAft>
                <a:spcPts val="800"/>
              </a:spcAft>
            </a:pPr>
            <a:r>
              <a:rPr lang="en-US" sz="2200" kern="100" dirty="0">
                <a:effectLst/>
                <a:latin typeface="Aptos" panose="020B0004020202020204" pitchFamily="34" charset="0"/>
                <a:ea typeface="Aptos" panose="020B0004020202020204" pitchFamily="34" charset="0"/>
                <a:cs typeface="Arial" panose="020B0604020202020204" pitchFamily="34" charset="0"/>
              </a:rPr>
              <a:t>‘The camera has become an almost universal servant of science. In some domains the photographic lens has literally supplanted the human eye…’</a:t>
            </a:r>
            <a:endParaRPr lang="en-GB" sz="2200" kern="100" dirty="0">
              <a:effectLst/>
              <a:latin typeface="Aptos" panose="020B0004020202020204" pitchFamily="34" charset="0"/>
              <a:ea typeface="Aptos" panose="020B0004020202020204" pitchFamily="34" charset="0"/>
              <a:cs typeface="Arial" panose="020B0604020202020204" pitchFamily="34" charset="0"/>
            </a:endParaRPr>
          </a:p>
          <a:p>
            <a:pPr>
              <a:lnSpc>
                <a:spcPct val="115000"/>
              </a:lnSpc>
              <a:spcAft>
                <a:spcPts val="800"/>
              </a:spcAft>
            </a:pPr>
            <a:r>
              <a:rPr lang="en-US" sz="2200" kern="100" dirty="0">
                <a:effectLst/>
                <a:latin typeface="Aptos" panose="020B0004020202020204" pitchFamily="34" charset="0"/>
                <a:ea typeface="Aptos" panose="020B0004020202020204" pitchFamily="34" charset="0"/>
                <a:cs typeface="Arial" panose="020B0604020202020204" pitchFamily="34" charset="0"/>
              </a:rPr>
              <a:t>‘the camera is in a sense, mightier than the psychological eye</a:t>
            </a:r>
            <a:r>
              <a:rPr lang="en-US" sz="2200" kern="100" dirty="0">
                <a:latin typeface="Aptos" panose="020B0004020202020204" pitchFamily="34" charset="0"/>
                <a:ea typeface="Aptos" panose="020B0004020202020204" pitchFamily="34" charset="0"/>
                <a:cs typeface="Arial" panose="020B0604020202020204" pitchFamily="34" charset="0"/>
              </a:rPr>
              <a:t>.</a:t>
            </a:r>
            <a:r>
              <a:rPr lang="en-US" sz="2200" kern="100" dirty="0">
                <a:effectLst/>
                <a:latin typeface="Aptos" panose="020B0004020202020204" pitchFamily="34" charset="0"/>
                <a:ea typeface="Aptos" panose="020B0004020202020204" pitchFamily="34" charset="0"/>
                <a:cs typeface="Arial" panose="020B0604020202020204" pitchFamily="34" charset="0"/>
              </a:rPr>
              <a:t> The living eye can see but it cannot record. This is just what the camera can do for us. It can supply aeriated optical records – records which do not fade with time nor warp with prejudice, but which perpetuate with impartial fidelity the configuration of the original event’. </a:t>
            </a:r>
            <a:endParaRPr lang="en-GB" sz="2200" kern="100" dirty="0">
              <a:effectLst/>
              <a:latin typeface="Aptos" panose="020B0004020202020204" pitchFamily="34" charset="0"/>
              <a:ea typeface="Aptos" panose="020B0004020202020204" pitchFamily="34" charset="0"/>
              <a:cs typeface="Arial" panose="020B0604020202020204" pitchFamily="34" charset="0"/>
            </a:endParaRPr>
          </a:p>
        </p:txBody>
      </p:sp>
    </p:spTree>
    <p:extLst>
      <p:ext uri="{BB962C8B-B14F-4D97-AF65-F5344CB8AC3E}">
        <p14:creationId xmlns:p14="http://schemas.microsoft.com/office/powerpoint/2010/main" val="10415015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CAFC26-0AED-78E2-725E-7D36F72BCE60}"/>
              </a:ext>
            </a:extLst>
          </p:cNvPr>
          <p:cNvSpPr>
            <a:spLocks noGrp="1"/>
          </p:cNvSpPr>
          <p:nvPr>
            <p:ph type="title"/>
          </p:nvPr>
        </p:nvSpPr>
        <p:spPr/>
        <p:txBody>
          <a:bodyPr/>
          <a:lstStyle/>
          <a:p>
            <a:endParaRPr lang="en-DK"/>
          </a:p>
        </p:txBody>
      </p:sp>
      <p:pic>
        <p:nvPicPr>
          <p:cNvPr id="5" name="Content Placeholder 4" descr="A group of people standing in front of a dome&#10;&#10;Description automatically generated">
            <a:extLst>
              <a:ext uri="{FF2B5EF4-FFF2-40B4-BE49-F238E27FC236}">
                <a16:creationId xmlns:a16="http://schemas.microsoft.com/office/drawing/2014/main" id="{C26FDD55-9AC8-7BE7-67F2-8DA99A2B3CC5}"/>
              </a:ext>
            </a:extLst>
          </p:cNvPr>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657928" y="1027906"/>
            <a:ext cx="5636400" cy="4673184"/>
          </a:xfrm>
        </p:spPr>
      </p:pic>
      <p:pic>
        <p:nvPicPr>
          <p:cNvPr id="7" name="Picture 6" descr="A book of a person in a cage&#10;&#10;Description automatically generated with medium confidence">
            <a:extLst>
              <a:ext uri="{FF2B5EF4-FFF2-40B4-BE49-F238E27FC236}">
                <a16:creationId xmlns:a16="http://schemas.microsoft.com/office/drawing/2014/main" id="{D1F981B5-1817-3319-D18C-EC6256E5731F}"/>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rot="5400000">
            <a:off x="7800662" y="-460401"/>
            <a:ext cx="3072983" cy="4302177"/>
          </a:xfrm>
          <a:prstGeom prst="rect">
            <a:avLst/>
          </a:prstGeom>
        </p:spPr>
      </p:pic>
      <p:pic>
        <p:nvPicPr>
          <p:cNvPr id="3" name="Picture 2" descr="A page of a book with pictures of a baby&#10;&#10;Description automatically generated">
            <a:extLst>
              <a:ext uri="{FF2B5EF4-FFF2-40B4-BE49-F238E27FC236}">
                <a16:creationId xmlns:a16="http://schemas.microsoft.com/office/drawing/2014/main" id="{43DA0107-396C-7E9B-2C1B-BEDC72BFB9E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5400000">
            <a:off x="7629932" y="3030963"/>
            <a:ext cx="3506103" cy="4302177"/>
          </a:xfrm>
          <a:prstGeom prst="rect">
            <a:avLst/>
          </a:prstGeom>
        </p:spPr>
      </p:pic>
    </p:spTree>
    <p:extLst>
      <p:ext uri="{BB962C8B-B14F-4D97-AF65-F5344CB8AC3E}">
        <p14:creationId xmlns:p14="http://schemas.microsoft.com/office/powerpoint/2010/main" val="6786764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8203E4E-7888-3ABB-05B4-D25BCFD1D8B2}"/>
              </a:ext>
            </a:extLst>
          </p:cNvPr>
          <p:cNvSpPr txBox="1"/>
          <p:nvPr/>
        </p:nvSpPr>
        <p:spPr>
          <a:xfrm>
            <a:off x="628650" y="514350"/>
            <a:ext cx="9086850" cy="1200329"/>
          </a:xfrm>
          <a:prstGeom prst="rect">
            <a:avLst/>
          </a:prstGeom>
          <a:noFill/>
        </p:spPr>
        <p:txBody>
          <a:bodyPr wrap="square" rtlCol="0">
            <a:spAutoFit/>
          </a:bodyPr>
          <a:lstStyle/>
          <a:p>
            <a:r>
              <a:rPr lang="en-DK" sz="3600"/>
              <a:t>Hugh W. Diamond: The ‘Father of Psychiatric Photography’</a:t>
            </a:r>
            <a:endParaRPr lang="en-DK" sz="3600" dirty="0"/>
          </a:p>
        </p:txBody>
      </p:sp>
      <p:pic>
        <p:nvPicPr>
          <p:cNvPr id="3082" name="Picture 10" descr="Hugh Welch Diamond — Wikipédia">
            <a:extLst>
              <a:ext uri="{FF2B5EF4-FFF2-40B4-BE49-F238E27FC236}">
                <a16:creationId xmlns:a16="http://schemas.microsoft.com/office/drawing/2014/main" id="{442BC2F4-7157-FD39-9BC0-08B03D61B1FB}"/>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479567" y="1775268"/>
            <a:ext cx="2355217" cy="3182726"/>
          </a:xfrm>
          <a:prstGeom prst="rect">
            <a:avLst/>
          </a:prstGeom>
          <a:noFill/>
          <a:extLst>
            <a:ext uri="{909E8E84-426E-40DD-AFC4-6F175D3DCCD1}">
              <a14:hiddenFill xmlns:a14="http://schemas.microsoft.com/office/drawing/2010/main">
                <a:solidFill>
                  <a:srgbClr val="FFFFFF"/>
                </a:solidFill>
              </a14:hiddenFill>
            </a:ext>
          </a:extLst>
        </p:spPr>
      </p:pic>
      <p:pic>
        <p:nvPicPr>
          <p:cNvPr id="3" name="Content Placeholder 4" descr="An old person in a hat and dress&#10;&#10;Description automatically generated">
            <a:extLst>
              <a:ext uri="{FF2B5EF4-FFF2-40B4-BE49-F238E27FC236}">
                <a16:creationId xmlns:a16="http://schemas.microsoft.com/office/drawing/2014/main" id="{4ABF5EA0-7E01-4FE0-5357-C13A48DA878A}"/>
              </a:ext>
            </a:extLst>
          </p:cNvPr>
          <p:cNvPicPr>
            <a:picLocks noGrp="1" noChangeAspect="1"/>
          </p:cNvPicPr>
          <p:nvPr>
            <p:ph idx="1"/>
          </p:nvPr>
        </p:nvPicPr>
        <p:blipFill rotWithShape="1">
          <a:blip r:embed="rId3" cstate="screen">
            <a:extLst>
              <a:ext uri="{28A0092B-C50C-407E-A947-70E740481C1C}">
                <a14:useLocalDpi xmlns:a14="http://schemas.microsoft.com/office/drawing/2010/main"/>
              </a:ext>
            </a:extLst>
          </a:blip>
          <a:srcRect/>
          <a:stretch/>
        </p:blipFill>
        <p:spPr>
          <a:xfrm>
            <a:off x="682294" y="1714678"/>
            <a:ext cx="2853799" cy="3283316"/>
          </a:xfrm>
        </p:spPr>
      </p:pic>
      <p:pic>
        <p:nvPicPr>
          <p:cNvPr id="5" name="Content Placeholder 4" descr="A person in a dress with a cross on her head&#10;&#10;Description automatically generated">
            <a:extLst>
              <a:ext uri="{FF2B5EF4-FFF2-40B4-BE49-F238E27FC236}">
                <a16:creationId xmlns:a16="http://schemas.microsoft.com/office/drawing/2014/main" id="{ADA3E431-69CD-C97E-650D-7E91A5B2FD9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536093" y="1714677"/>
            <a:ext cx="2444892" cy="3303908"/>
          </a:xfrm>
          <a:prstGeom prst="rect">
            <a:avLst/>
          </a:prstGeom>
        </p:spPr>
      </p:pic>
      <p:pic>
        <p:nvPicPr>
          <p:cNvPr id="7" name="Content Placeholder 4" descr="A person sitting in a chair&#10;&#10;Description automatically generated">
            <a:extLst>
              <a:ext uri="{FF2B5EF4-FFF2-40B4-BE49-F238E27FC236}">
                <a16:creationId xmlns:a16="http://schemas.microsoft.com/office/drawing/2014/main" id="{915864E9-6A97-29E8-1BE1-A75E5541F757}"/>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344007" y="1709815"/>
            <a:ext cx="2238750" cy="3293044"/>
          </a:xfrm>
          <a:prstGeom prst="rect">
            <a:avLst/>
          </a:prstGeom>
        </p:spPr>
      </p:pic>
      <p:sp>
        <p:nvSpPr>
          <p:cNvPr id="6" name="TextBox 5">
            <a:extLst>
              <a:ext uri="{FF2B5EF4-FFF2-40B4-BE49-F238E27FC236}">
                <a16:creationId xmlns:a16="http://schemas.microsoft.com/office/drawing/2014/main" id="{1146AD15-7AFB-D218-D23B-B48B06B965CB}"/>
              </a:ext>
            </a:extLst>
          </p:cNvPr>
          <p:cNvSpPr txBox="1"/>
          <p:nvPr/>
        </p:nvSpPr>
        <p:spPr>
          <a:xfrm>
            <a:off x="87230" y="5105249"/>
            <a:ext cx="11787510" cy="2339102"/>
          </a:xfrm>
          <a:prstGeom prst="rect">
            <a:avLst/>
          </a:prstGeom>
          <a:noFill/>
        </p:spPr>
        <p:txBody>
          <a:bodyPr wrap="square">
            <a:spAutoFit/>
          </a:bodyPr>
          <a:lstStyle/>
          <a:p>
            <a:pPr algn="just"/>
            <a:r>
              <a:rPr lang="en-GB" sz="2200" dirty="0"/>
              <a:t>‘</a:t>
            </a:r>
            <a:r>
              <a:rPr lang="en-DK" sz="2200"/>
              <a:t>The Photographer, on the other hand, needs in many cases no aid from any language of his own, but prefers rather to listen, with the picture before him, to the silent but telling language of nature– It is unnecessary for him to use the vague terms which denote a difference in the degree of mental suffering</a:t>
            </a:r>
            <a:r>
              <a:rPr lang="en-GB" sz="2200" dirty="0"/>
              <a:t> […]</a:t>
            </a:r>
            <a:r>
              <a:rPr lang="en-DK" sz="2200"/>
              <a:t> </a:t>
            </a:r>
            <a:r>
              <a:rPr lang="en-DK" sz="2200" b="1"/>
              <a:t>the picture speaks for itself</a:t>
            </a:r>
            <a:r>
              <a:rPr lang="en-DK" sz="2200"/>
              <a:t> with the most marked pression</a:t>
            </a:r>
            <a:r>
              <a:rPr lang="en-GB" sz="2200" dirty="0"/>
              <a:t>’, </a:t>
            </a:r>
            <a:r>
              <a:rPr lang="en-GB" sz="2400" kern="100" dirty="0">
                <a:solidFill>
                  <a:srgbClr val="000000"/>
                </a:solidFill>
                <a:latin typeface="Aptos" panose="020B0004020202020204" pitchFamily="34" charset="0"/>
                <a:cs typeface="Times New Roman" panose="02020603050405020304" pitchFamily="18" charset="0"/>
              </a:rPr>
              <a:t>Diamond</a:t>
            </a:r>
            <a:r>
              <a:rPr lang="en-GB" sz="2200" dirty="0"/>
              <a:t> (1856)</a:t>
            </a:r>
          </a:p>
          <a:p>
            <a:pPr algn="just"/>
            <a:br>
              <a:rPr lang="en-DK" sz="1200" kern="100">
                <a:effectLst/>
                <a:latin typeface="Aptos" panose="020B0004020202020204" pitchFamily="34" charset="0"/>
                <a:ea typeface="Aptos" panose="020B0004020202020204" pitchFamily="34" charset="0"/>
                <a:cs typeface="Times New Roman" panose="02020603050405020304" pitchFamily="18" charset="0"/>
              </a:rPr>
            </a:br>
            <a:endParaRPr lang="en-DK" sz="2200" dirty="0"/>
          </a:p>
        </p:txBody>
      </p:sp>
    </p:spTree>
    <p:extLst>
      <p:ext uri="{BB962C8B-B14F-4D97-AF65-F5344CB8AC3E}">
        <p14:creationId xmlns:p14="http://schemas.microsoft.com/office/powerpoint/2010/main" val="6863864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7BFDD-4051-A0D3-016A-8FCA23F93FB6}"/>
              </a:ext>
            </a:extLst>
          </p:cNvPr>
          <p:cNvSpPr>
            <a:spLocks noGrp="1"/>
          </p:cNvSpPr>
          <p:nvPr>
            <p:ph type="title"/>
          </p:nvPr>
        </p:nvSpPr>
        <p:spPr>
          <a:xfrm>
            <a:off x="866775" y="618651"/>
            <a:ext cx="10903077" cy="1010264"/>
          </a:xfrm>
        </p:spPr>
        <p:txBody>
          <a:bodyPr anchor="ctr">
            <a:normAutofit/>
          </a:bodyPr>
          <a:lstStyle/>
          <a:p>
            <a:br>
              <a:rPr lang="en-DK" sz="3100" b="1" dirty="0"/>
            </a:br>
            <a:endParaRPr lang="en-US" sz="3300" dirty="0"/>
          </a:p>
        </p:txBody>
      </p:sp>
      <p:pic>
        <p:nvPicPr>
          <p:cNvPr id="5" name="Content Placeholder 4">
            <a:extLst>
              <a:ext uri="{FF2B5EF4-FFF2-40B4-BE49-F238E27FC236}">
                <a16:creationId xmlns:a16="http://schemas.microsoft.com/office/drawing/2014/main" id="{994111DB-3ED7-192A-0E22-6D6BDFF86A06}"/>
              </a:ext>
            </a:extLst>
          </p:cNvPr>
          <p:cNvPicPr>
            <a:picLocks noChangeAspect="1"/>
          </p:cNvPicPr>
          <p:nvPr/>
        </p:nvPicPr>
        <p:blipFill>
          <a:blip r:embed="rId2"/>
          <a:stretch>
            <a:fillRect/>
          </a:stretch>
        </p:blipFill>
        <p:spPr>
          <a:xfrm>
            <a:off x="960317" y="2091864"/>
            <a:ext cx="4388331" cy="3380545"/>
          </a:xfrm>
          <a:prstGeom prst="rect">
            <a:avLst/>
          </a:prstGeom>
        </p:spPr>
      </p:pic>
      <p:sp>
        <p:nvSpPr>
          <p:cNvPr id="6" name="Rectangle 5">
            <a:extLst>
              <a:ext uri="{FF2B5EF4-FFF2-40B4-BE49-F238E27FC236}">
                <a16:creationId xmlns:a16="http://schemas.microsoft.com/office/drawing/2014/main" id="{10CA134F-80E1-9044-E8BD-8470E308CBFE}"/>
              </a:ext>
            </a:extLst>
          </p:cNvPr>
          <p:cNvSpPr/>
          <p:nvPr/>
        </p:nvSpPr>
        <p:spPr>
          <a:xfrm>
            <a:off x="960317" y="5848527"/>
            <a:ext cx="4080091" cy="400110"/>
          </a:xfrm>
          <a:prstGeom prst="rect">
            <a:avLst/>
          </a:prstGeom>
        </p:spPr>
        <p:txBody>
          <a:bodyPr wrap="none">
            <a:spAutoFit/>
          </a:bodyPr>
          <a:lstStyle/>
          <a:p>
            <a:pPr defTabSz="832104">
              <a:spcAft>
                <a:spcPts val="600"/>
              </a:spcAft>
            </a:pPr>
            <a:r>
              <a:rPr lang="en-GB" sz="2000" i="1" kern="1200" dirty="0">
                <a:solidFill>
                  <a:srgbClr val="121212"/>
                </a:solidFill>
                <a:latin typeface="+mn-lt"/>
                <a:ea typeface="+mn-ea"/>
                <a:cs typeface="+mn-cs"/>
              </a:rPr>
              <a:t>Epidemic encephalitis </a:t>
            </a:r>
            <a:r>
              <a:rPr lang="en-GB" sz="2000" kern="1200" dirty="0">
                <a:solidFill>
                  <a:srgbClr val="121212"/>
                </a:solidFill>
                <a:latin typeface="+mn-lt"/>
                <a:ea typeface="+mn-ea"/>
                <a:cs typeface="+mn-cs"/>
              </a:rPr>
              <a:t>(Kleist,1930)</a:t>
            </a:r>
            <a:endParaRPr lang="en-US" sz="2000" dirty="0"/>
          </a:p>
        </p:txBody>
      </p:sp>
      <p:pic>
        <p:nvPicPr>
          <p:cNvPr id="3" name="Content Placeholder 4">
            <a:extLst>
              <a:ext uri="{FF2B5EF4-FFF2-40B4-BE49-F238E27FC236}">
                <a16:creationId xmlns:a16="http://schemas.microsoft.com/office/drawing/2014/main" id="{2AA8626C-EB3B-4A29-167D-7A3FE09BD60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5400000">
            <a:off x="6749486" y="1384776"/>
            <a:ext cx="3380546" cy="4878069"/>
          </a:xfrm>
          <a:prstGeom prst="rect">
            <a:avLst/>
          </a:prstGeom>
        </p:spPr>
      </p:pic>
      <p:sp>
        <p:nvSpPr>
          <p:cNvPr id="7" name="TextBox 6">
            <a:extLst>
              <a:ext uri="{FF2B5EF4-FFF2-40B4-BE49-F238E27FC236}">
                <a16:creationId xmlns:a16="http://schemas.microsoft.com/office/drawing/2014/main" id="{1FACCED2-A0FA-6B45-CF4E-DC286274F0B6}"/>
              </a:ext>
            </a:extLst>
          </p:cNvPr>
          <p:cNvSpPr txBox="1"/>
          <p:nvPr/>
        </p:nvSpPr>
        <p:spPr>
          <a:xfrm>
            <a:off x="6000725" y="5680862"/>
            <a:ext cx="5576179" cy="707886"/>
          </a:xfrm>
          <a:prstGeom prst="rect">
            <a:avLst/>
          </a:prstGeom>
          <a:noFill/>
        </p:spPr>
        <p:txBody>
          <a:bodyPr wrap="square">
            <a:spAutoFit/>
          </a:bodyPr>
          <a:lstStyle/>
          <a:p>
            <a:pPr defTabSz="832104">
              <a:spcAft>
                <a:spcPts val="600"/>
              </a:spcAft>
            </a:pPr>
            <a:r>
              <a:rPr lang="en-US" sz="2000" kern="1200" dirty="0">
                <a:solidFill>
                  <a:schemeClr val="tx1"/>
                </a:solidFill>
                <a:latin typeface="+mn-lt"/>
                <a:ea typeface="+mn-ea"/>
                <a:cs typeface="+mn-cs"/>
              </a:rPr>
              <a:t>Floorplan of the film department at Kleist’s Psychiatric Clinic</a:t>
            </a:r>
            <a:endParaRPr lang="en-US" sz="2000" dirty="0"/>
          </a:p>
        </p:txBody>
      </p:sp>
      <p:sp>
        <p:nvSpPr>
          <p:cNvPr id="8" name="TextBox 7">
            <a:extLst>
              <a:ext uri="{FF2B5EF4-FFF2-40B4-BE49-F238E27FC236}">
                <a16:creationId xmlns:a16="http://schemas.microsoft.com/office/drawing/2014/main" id="{2FA334D1-74C3-4686-1750-5450C7FD4ADD}"/>
              </a:ext>
            </a:extLst>
          </p:cNvPr>
          <p:cNvSpPr txBox="1"/>
          <p:nvPr/>
        </p:nvSpPr>
        <p:spPr>
          <a:xfrm>
            <a:off x="866774" y="1000521"/>
            <a:ext cx="10012019" cy="646331"/>
          </a:xfrm>
          <a:prstGeom prst="rect">
            <a:avLst/>
          </a:prstGeom>
          <a:noFill/>
        </p:spPr>
        <p:txBody>
          <a:bodyPr wrap="square">
            <a:spAutoFit/>
          </a:bodyPr>
          <a:lstStyle/>
          <a:p>
            <a:r>
              <a:rPr lang="en-US" sz="3600" dirty="0"/>
              <a:t>Karl Kleist at the Frankfurt Psychiatric Clinic </a:t>
            </a:r>
            <a:endParaRPr lang="en-DK" sz="3600" dirty="0"/>
          </a:p>
        </p:txBody>
      </p:sp>
    </p:spTree>
    <p:extLst>
      <p:ext uri="{BB962C8B-B14F-4D97-AF65-F5344CB8AC3E}">
        <p14:creationId xmlns:p14="http://schemas.microsoft.com/office/powerpoint/2010/main" val="27486191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110FC0-7E92-1B9B-9787-DC660E7CA235}"/>
              </a:ext>
            </a:extLst>
          </p:cNvPr>
          <p:cNvSpPr>
            <a:spLocks noGrp="1"/>
          </p:cNvSpPr>
          <p:nvPr>
            <p:ph type="title"/>
          </p:nvPr>
        </p:nvSpPr>
        <p:spPr>
          <a:xfrm>
            <a:off x="600075" y="353906"/>
            <a:ext cx="3730645" cy="1357217"/>
          </a:xfrm>
        </p:spPr>
        <p:txBody>
          <a:bodyPr vert="horz" lIns="91440" tIns="45720" rIns="91440" bIns="45720" rtlCol="0" anchor="b">
            <a:normAutofit/>
          </a:bodyPr>
          <a:lstStyle/>
          <a:p>
            <a:r>
              <a:rPr lang="en-US" sz="3600" dirty="0"/>
              <a:t>T</a:t>
            </a:r>
            <a:r>
              <a:rPr lang="en-US" sz="3600" kern="1200" dirty="0">
                <a:solidFill>
                  <a:schemeClr val="tx1"/>
                </a:solidFill>
                <a:latin typeface="+mj-lt"/>
                <a:ea typeface="+mj-ea"/>
                <a:cs typeface="+mj-cs"/>
              </a:rPr>
              <a:t>he Neurological Gaze</a:t>
            </a:r>
          </a:p>
        </p:txBody>
      </p:sp>
      <p:pic>
        <p:nvPicPr>
          <p:cNvPr id="8" name="Picture 7" descr="A person and child standing next to a chair&#10;&#10;Description automatically generated">
            <a:extLst>
              <a:ext uri="{FF2B5EF4-FFF2-40B4-BE49-F238E27FC236}">
                <a16:creationId xmlns:a16="http://schemas.microsoft.com/office/drawing/2014/main" id="{B01457DF-E731-B028-1B69-E3426B63F36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657343" y="-2"/>
            <a:ext cx="2745766" cy="2228757"/>
          </a:xfrm>
          <a:prstGeom prst="rect">
            <a:avLst/>
          </a:prstGeom>
        </p:spPr>
      </p:pic>
      <p:pic>
        <p:nvPicPr>
          <p:cNvPr id="4" name="Content Placeholder 4" descr="A doctor checking the elbow of a patient&#10;&#10;Description automatically generated">
            <a:extLst>
              <a:ext uri="{FF2B5EF4-FFF2-40B4-BE49-F238E27FC236}">
                <a16:creationId xmlns:a16="http://schemas.microsoft.com/office/drawing/2014/main" id="{31C0B32B-2D0F-C849-071A-2F994EF3AF9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657343" y="2400474"/>
            <a:ext cx="2742158" cy="2057043"/>
          </a:xfrm>
          <a:prstGeom prst="rect">
            <a:avLst/>
          </a:prstGeom>
        </p:spPr>
      </p:pic>
      <p:pic>
        <p:nvPicPr>
          <p:cNvPr id="10" name="Picture 9" descr="A black and white text on a black surface&#10;&#10;Description automatically generated">
            <a:extLst>
              <a:ext uri="{FF2B5EF4-FFF2-40B4-BE49-F238E27FC236}">
                <a16:creationId xmlns:a16="http://schemas.microsoft.com/office/drawing/2014/main" id="{1DB39662-CDB3-C469-0844-5D05A47F7CA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570565" y="10"/>
            <a:ext cx="4614002" cy="3337539"/>
          </a:xfrm>
          <a:prstGeom prst="rect">
            <a:avLst/>
          </a:prstGeom>
        </p:spPr>
      </p:pic>
      <p:pic>
        <p:nvPicPr>
          <p:cNvPr id="6" name="Picture 5" descr="A person bending over to a person&#10;&#10;Description automatically generated">
            <a:extLst>
              <a:ext uri="{FF2B5EF4-FFF2-40B4-BE49-F238E27FC236}">
                <a16:creationId xmlns:a16="http://schemas.microsoft.com/office/drawing/2014/main" id="{304E91DC-D9CE-8229-ABA8-4D813ACA58A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r="-6" b="-5"/>
          <a:stretch/>
        </p:blipFill>
        <p:spPr>
          <a:xfrm>
            <a:off x="4653627" y="4629236"/>
            <a:ext cx="2745764" cy="2228764"/>
          </a:xfrm>
          <a:prstGeom prst="rect">
            <a:avLst/>
          </a:prstGeom>
        </p:spPr>
      </p:pic>
      <p:pic>
        <p:nvPicPr>
          <p:cNvPr id="16" name="Picture 15" descr="A person sitting in a chair with his arms raised&#10;&#10;Description automatically generated">
            <a:extLst>
              <a:ext uri="{FF2B5EF4-FFF2-40B4-BE49-F238E27FC236}">
                <a16:creationId xmlns:a16="http://schemas.microsoft.com/office/drawing/2014/main" id="{F2B8A9FF-113E-B6A2-9A49-4C9248DE35C5}"/>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7570565" y="3509264"/>
            <a:ext cx="4614002" cy="3348735"/>
          </a:xfrm>
          <a:prstGeom prst="rect">
            <a:avLst/>
          </a:prstGeom>
        </p:spPr>
      </p:pic>
      <p:sp>
        <p:nvSpPr>
          <p:cNvPr id="20" name="TextBox 19">
            <a:extLst>
              <a:ext uri="{FF2B5EF4-FFF2-40B4-BE49-F238E27FC236}">
                <a16:creationId xmlns:a16="http://schemas.microsoft.com/office/drawing/2014/main" id="{BDB65EDB-BD4A-AC5C-8E95-623BB2F64680}"/>
              </a:ext>
            </a:extLst>
          </p:cNvPr>
          <p:cNvSpPr txBox="1"/>
          <p:nvPr/>
        </p:nvSpPr>
        <p:spPr>
          <a:xfrm>
            <a:off x="598964" y="1998721"/>
            <a:ext cx="3882378" cy="2677656"/>
          </a:xfrm>
          <a:prstGeom prst="rect">
            <a:avLst/>
          </a:prstGeom>
          <a:noFill/>
        </p:spPr>
        <p:txBody>
          <a:bodyPr wrap="square" rtlCol="0">
            <a:spAutoFit/>
          </a:bodyPr>
          <a:lstStyle/>
          <a:p>
            <a:r>
              <a:rPr lang="en-GB" sz="2400" dirty="0">
                <a:effectLst/>
              </a:rPr>
              <a:t>Lisa Cartwright:  ‘visuality and the biological body converge […] they appear in a </a:t>
            </a:r>
            <a:r>
              <a:rPr lang="en-GB" sz="2400" dirty="0" err="1">
                <a:effectLst/>
              </a:rPr>
              <a:t>postempirical</a:t>
            </a:r>
            <a:r>
              <a:rPr lang="en-GB" sz="2400" dirty="0">
                <a:effectLst/>
              </a:rPr>
              <a:t> psychiatric configuration of degeneracy, eugenics, and heredity’</a:t>
            </a:r>
            <a:endParaRPr lang="en-GB" sz="2400" dirty="0"/>
          </a:p>
        </p:txBody>
      </p:sp>
      <p:sp>
        <p:nvSpPr>
          <p:cNvPr id="22" name="TextBox 21">
            <a:extLst>
              <a:ext uri="{FF2B5EF4-FFF2-40B4-BE49-F238E27FC236}">
                <a16:creationId xmlns:a16="http://schemas.microsoft.com/office/drawing/2014/main" id="{E949D858-AD06-4886-9089-91F728DF81C2}"/>
              </a:ext>
            </a:extLst>
          </p:cNvPr>
          <p:cNvSpPr txBox="1"/>
          <p:nvPr/>
        </p:nvSpPr>
        <p:spPr>
          <a:xfrm>
            <a:off x="585787" y="4902267"/>
            <a:ext cx="3369629" cy="2031325"/>
          </a:xfrm>
          <a:prstGeom prst="rect">
            <a:avLst/>
          </a:prstGeom>
          <a:noFill/>
        </p:spPr>
        <p:txBody>
          <a:bodyPr wrap="square" rtlCol="0">
            <a:spAutoFit/>
          </a:bodyPr>
          <a:lstStyle/>
          <a:p>
            <a:r>
              <a:rPr lang="en-DK" dirty="0"/>
              <a:t>Film stills from: </a:t>
            </a:r>
          </a:p>
          <a:p>
            <a:r>
              <a:rPr lang="en-DK" sz="1800" i="1" kern="100" dirty="0">
                <a:solidFill>
                  <a:srgbClr val="212529"/>
                </a:solidFill>
                <a:effectLst/>
                <a:latin typeface="Aptos" panose="020B0004020202020204" pitchFamily="34" charset="0"/>
                <a:ea typeface="Times New Roman" panose="02020603050405020304" pitchFamily="18" charset="0"/>
                <a:cs typeface="Calibri" panose="020F0502020204030204" pitchFamily="34" charset="0"/>
              </a:rPr>
              <a:t>Epidemic encephalitis</a:t>
            </a:r>
            <a:r>
              <a:rPr lang="en-DK" sz="1800" kern="100" dirty="0">
                <a:solidFill>
                  <a:srgbClr val="212529"/>
                </a:solidFill>
                <a:effectLst/>
                <a:latin typeface="Aptos" panose="020B0004020202020204" pitchFamily="34" charset="0"/>
                <a:ea typeface="Times New Roman" panose="02020603050405020304" pitchFamily="18" charset="0"/>
                <a:cs typeface="Calibri" panose="020F0502020204030204" pitchFamily="34" charset="0"/>
              </a:rPr>
              <a:t> (S. P. Goodhart, 1944)</a:t>
            </a:r>
          </a:p>
          <a:p>
            <a:r>
              <a:rPr lang="en-DK" sz="1800" i="1" dirty="0">
                <a:solidFill>
                  <a:srgbClr val="121212"/>
                </a:solidFill>
                <a:effectLst/>
                <a:latin typeface="Aptos" panose="020B0004020202020204" pitchFamily="34" charset="0"/>
                <a:ea typeface="Aptos" panose="020B0004020202020204" pitchFamily="34" charset="0"/>
                <a:cs typeface="Calibri" panose="020F0502020204030204" pitchFamily="34" charset="0"/>
              </a:rPr>
              <a:t>Catatonia: Psychomotor akinesis and parakinetic hyperkinesia</a:t>
            </a:r>
            <a:r>
              <a:rPr lang="en-DK" sz="1800" dirty="0">
                <a:solidFill>
                  <a:srgbClr val="121212"/>
                </a:solidFill>
                <a:effectLst/>
                <a:latin typeface="Aptos" panose="020B0004020202020204" pitchFamily="34" charset="0"/>
                <a:ea typeface="Aptos" panose="020B0004020202020204" pitchFamily="34" charset="0"/>
                <a:cs typeface="Calibri" panose="020F0502020204030204" pitchFamily="34" charset="0"/>
              </a:rPr>
              <a:t> (Karl Kleist, 1925)</a:t>
            </a:r>
            <a:r>
              <a:rPr lang="en-DK" dirty="0">
                <a:effectLst/>
              </a:rPr>
              <a:t> </a:t>
            </a:r>
            <a:endParaRPr lang="en-DK" sz="1800" kern="100" dirty="0">
              <a:solidFill>
                <a:srgbClr val="0F4761"/>
              </a:solidFill>
              <a:effectLst/>
              <a:latin typeface="Aptos Display" panose="020B0004020202020204" pitchFamily="34" charset="0"/>
              <a:ea typeface="Times New Roman" panose="02020603050405020304" pitchFamily="18" charset="0"/>
              <a:cs typeface="Times New Roman" panose="02020603050405020304" pitchFamily="18" charset="0"/>
            </a:endParaRPr>
          </a:p>
          <a:p>
            <a:endParaRPr lang="en-DK" dirty="0"/>
          </a:p>
        </p:txBody>
      </p:sp>
    </p:spTree>
    <p:extLst>
      <p:ext uri="{BB962C8B-B14F-4D97-AF65-F5344CB8AC3E}">
        <p14:creationId xmlns:p14="http://schemas.microsoft.com/office/powerpoint/2010/main" val="24282262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622" y="214696"/>
            <a:ext cx="6042454" cy="1570186"/>
          </a:xfrm>
        </p:spPr>
        <p:txBody>
          <a:bodyPr>
            <a:noAutofit/>
          </a:bodyPr>
          <a:lstStyle/>
          <a:p>
            <a:pPr algn="l"/>
            <a:br>
              <a:rPr lang="en-US" sz="3600" i="1" dirty="0"/>
            </a:br>
            <a:r>
              <a:rPr lang="en-US" sz="3600" dirty="0">
                <a:ea typeface="Avenir Book" charset="0"/>
                <a:cs typeface="Avenir Book" charset="0"/>
              </a:rPr>
              <a:t>Cinema as ‘a Hypnotic Agent’</a:t>
            </a:r>
            <a:br>
              <a:rPr lang="en-US" sz="3600" i="1" dirty="0"/>
            </a:br>
            <a:endParaRPr lang="en-US" sz="3600" dirty="0"/>
          </a:p>
        </p:txBody>
      </p:sp>
      <p:pic>
        <p:nvPicPr>
          <p:cNvPr id="4" name="Content Placeholder 3" descr="Screen Shot 2019-05-03 at 14.09.03.png"/>
          <p:cNvPicPr>
            <a:picLocks noGrp="1" noChangeAspect="1"/>
          </p:cNvPicPr>
          <p:nvPr>
            <p:ph idx="1"/>
          </p:nvPr>
        </p:nvPicPr>
        <p:blipFill>
          <a:blip r:embed="rId2"/>
          <a:stretch>
            <a:fillRect/>
          </a:stretch>
        </p:blipFill>
        <p:spPr>
          <a:xfrm>
            <a:off x="6744072" y="0"/>
            <a:ext cx="3490506" cy="6858000"/>
          </a:xfrm>
        </p:spPr>
      </p:pic>
      <p:pic>
        <p:nvPicPr>
          <p:cNvPr id="5" name="Picture 4">
            <a:extLst>
              <a:ext uri="{FF2B5EF4-FFF2-40B4-BE49-F238E27FC236}">
                <a16:creationId xmlns:a16="http://schemas.microsoft.com/office/drawing/2014/main" id="{D67A871F-56ED-E145-8942-85B47AD5F81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40018" y="2267507"/>
            <a:ext cx="4464516" cy="3132994"/>
          </a:xfrm>
          <a:prstGeom prst="rect">
            <a:avLst/>
          </a:prstGeom>
        </p:spPr>
      </p:pic>
      <p:sp>
        <p:nvSpPr>
          <p:cNvPr id="3" name="Rectangle 2">
            <a:extLst>
              <a:ext uri="{FF2B5EF4-FFF2-40B4-BE49-F238E27FC236}">
                <a16:creationId xmlns:a16="http://schemas.microsoft.com/office/drawing/2014/main" id="{4EF24A28-18BE-A64D-8EA6-3DDF5736994D}"/>
              </a:ext>
            </a:extLst>
          </p:cNvPr>
          <p:cNvSpPr/>
          <p:nvPr/>
        </p:nvSpPr>
        <p:spPr>
          <a:xfrm>
            <a:off x="602377" y="5660810"/>
            <a:ext cx="4359720" cy="369332"/>
          </a:xfrm>
          <a:prstGeom prst="rect">
            <a:avLst/>
          </a:prstGeom>
        </p:spPr>
        <p:txBody>
          <a:bodyPr wrap="none">
            <a:spAutoFit/>
          </a:bodyPr>
          <a:lstStyle/>
          <a:p>
            <a:r>
              <a:rPr lang="en-US" i="1" dirty="0">
                <a:ea typeface="Avenir Book" charset="0"/>
                <a:cs typeface="Avenir Book" charset="0"/>
              </a:rPr>
              <a:t>The Testament of Dr. </a:t>
            </a:r>
            <a:r>
              <a:rPr lang="en-US" i="1" dirty="0" err="1">
                <a:ea typeface="Avenir Book" charset="0"/>
                <a:cs typeface="Avenir Book" charset="0"/>
              </a:rPr>
              <a:t>Mabuse</a:t>
            </a:r>
            <a:r>
              <a:rPr lang="en-US" i="1" dirty="0">
                <a:ea typeface="Avenir Book" charset="0"/>
                <a:cs typeface="Avenir Book" charset="0"/>
              </a:rPr>
              <a:t> </a:t>
            </a:r>
            <a:r>
              <a:rPr lang="en-US" dirty="0">
                <a:ea typeface="Avenir Book" charset="0"/>
                <a:cs typeface="Avenir Book" charset="0"/>
              </a:rPr>
              <a:t>(Lang, 1933) </a:t>
            </a:r>
          </a:p>
        </p:txBody>
      </p:sp>
    </p:spTree>
    <p:extLst>
      <p:ext uri="{BB962C8B-B14F-4D97-AF65-F5344CB8AC3E}">
        <p14:creationId xmlns:p14="http://schemas.microsoft.com/office/powerpoint/2010/main" val="2531863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8EC396C3-A142-9DB0-FF85-490E1D19233C}"/>
              </a:ext>
            </a:extLst>
          </p:cNvPr>
          <p:cNvSpPr>
            <a:spLocks noGrp="1"/>
          </p:cNvSpPr>
          <p:nvPr>
            <p:ph type="title"/>
          </p:nvPr>
        </p:nvSpPr>
        <p:spPr>
          <a:xfrm>
            <a:off x="445010" y="200233"/>
            <a:ext cx="10515600" cy="1325563"/>
          </a:xfrm>
        </p:spPr>
        <p:txBody>
          <a:bodyPr>
            <a:normAutofit/>
          </a:bodyPr>
          <a:lstStyle/>
          <a:p>
            <a:pPr eaLnBrk="1" hangingPunct="1"/>
            <a:r>
              <a:rPr lang="en-GB" altLang="en-US" sz="3600" dirty="0">
                <a:ea typeface="Avenir Book" charset="0"/>
                <a:cs typeface="Avenir Book" charset="0"/>
              </a:rPr>
              <a:t>Soviet Studies of Film Spectators in the 1920s </a:t>
            </a:r>
            <a:endParaRPr lang="en-GB" altLang="en-DK" sz="3600" dirty="0"/>
          </a:p>
        </p:txBody>
      </p:sp>
      <p:pic>
        <p:nvPicPr>
          <p:cNvPr id="17411" name="Content Placeholder 3">
            <a:extLst>
              <a:ext uri="{FF2B5EF4-FFF2-40B4-BE49-F238E27FC236}">
                <a16:creationId xmlns:a16="http://schemas.microsoft.com/office/drawing/2014/main" id="{03F8DE7D-07A3-BB66-C275-D5D563CDD067}"/>
              </a:ext>
            </a:extLst>
          </p:cNvPr>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45010" y="1543442"/>
            <a:ext cx="2890361" cy="2378657"/>
          </a:xfrm>
        </p:spPr>
      </p:pic>
      <p:pic>
        <p:nvPicPr>
          <p:cNvPr id="2" name="Content Placeholder 3">
            <a:extLst>
              <a:ext uri="{FF2B5EF4-FFF2-40B4-BE49-F238E27FC236}">
                <a16:creationId xmlns:a16="http://schemas.microsoft.com/office/drawing/2014/main" id="{17E9A531-4A6D-13D2-5E02-CB928A132B54}"/>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624818" y="1478157"/>
            <a:ext cx="3182156" cy="5141551"/>
          </a:xfrm>
          <a:prstGeom prst="rect">
            <a:avLst/>
          </a:prstGeom>
        </p:spPr>
      </p:pic>
      <p:pic>
        <p:nvPicPr>
          <p:cNvPr id="3" name="Content Placeholder 3">
            <a:extLst>
              <a:ext uri="{FF2B5EF4-FFF2-40B4-BE49-F238E27FC236}">
                <a16:creationId xmlns:a16="http://schemas.microsoft.com/office/drawing/2014/main" id="{3E42361D-34E7-8957-CC2A-A9261541A1DE}"/>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264156" y="1478157"/>
            <a:ext cx="4563082" cy="4351256"/>
          </a:xfrm>
          <a:prstGeom prst="rect">
            <a:avLst/>
          </a:prstGeom>
        </p:spPr>
      </p:pic>
      <p:sp>
        <p:nvSpPr>
          <p:cNvPr id="5" name="TextBox 4">
            <a:extLst>
              <a:ext uri="{FF2B5EF4-FFF2-40B4-BE49-F238E27FC236}">
                <a16:creationId xmlns:a16="http://schemas.microsoft.com/office/drawing/2014/main" id="{E027052A-CBEE-A227-33DF-A9162B5CE6B4}"/>
              </a:ext>
            </a:extLst>
          </p:cNvPr>
          <p:cNvSpPr txBox="1"/>
          <p:nvPr/>
        </p:nvSpPr>
        <p:spPr>
          <a:xfrm>
            <a:off x="7264156" y="6011572"/>
            <a:ext cx="6100996" cy="369332"/>
          </a:xfrm>
          <a:prstGeom prst="rect">
            <a:avLst/>
          </a:prstGeom>
          <a:noFill/>
        </p:spPr>
        <p:txBody>
          <a:bodyPr wrap="square">
            <a:spAutoFit/>
          </a:bodyPr>
          <a:lstStyle/>
          <a:p>
            <a:r>
              <a:rPr lang="en-DK" altLang="en-DK" sz="1800"/>
              <a:t>The ‘Psycho-diagram’</a:t>
            </a:r>
            <a:endParaRPr lang="en-US" dirty="0"/>
          </a:p>
        </p:txBody>
      </p:sp>
      <p:sp>
        <p:nvSpPr>
          <p:cNvPr id="6" name="TextBox 5">
            <a:extLst>
              <a:ext uri="{FF2B5EF4-FFF2-40B4-BE49-F238E27FC236}">
                <a16:creationId xmlns:a16="http://schemas.microsoft.com/office/drawing/2014/main" id="{030C7FCB-8C61-D273-9A0F-635772352DEB}"/>
              </a:ext>
            </a:extLst>
          </p:cNvPr>
          <p:cNvSpPr txBox="1"/>
          <p:nvPr/>
        </p:nvSpPr>
        <p:spPr>
          <a:xfrm>
            <a:off x="445010" y="4266879"/>
            <a:ext cx="2313180" cy="369332"/>
          </a:xfrm>
          <a:prstGeom prst="rect">
            <a:avLst/>
          </a:prstGeom>
          <a:noFill/>
        </p:spPr>
        <p:txBody>
          <a:bodyPr wrap="square" rtlCol="0">
            <a:spAutoFit/>
          </a:bodyPr>
          <a:lstStyle/>
          <a:p>
            <a:r>
              <a:rPr lang="en-US" dirty="0"/>
              <a:t>The questionnaire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610" name="Rectangle 25609">
            <a:extLst>
              <a:ext uri="{FF2B5EF4-FFF2-40B4-BE49-F238E27FC236}">
                <a16:creationId xmlns:a16="http://schemas.microsoft.com/office/drawing/2014/main" id="{D898B8EB-E53C-4E72-9817-B4BFCAD736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5612" name="Freeform: Shape 25611">
            <a:extLst>
              <a:ext uri="{FF2B5EF4-FFF2-40B4-BE49-F238E27FC236}">
                <a16:creationId xmlns:a16="http://schemas.microsoft.com/office/drawing/2014/main" id="{4E130362-2F35-4AB7-9EA5-DBC0F771A5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959047" cy="6858000"/>
          </a:xfrm>
          <a:custGeom>
            <a:avLst/>
            <a:gdLst>
              <a:gd name="connsiteX0" fmla="*/ 0 w 4959047"/>
              <a:gd name="connsiteY0" fmla="*/ 0 h 6858000"/>
              <a:gd name="connsiteX1" fmla="*/ 4110127 w 4959047"/>
              <a:gd name="connsiteY1" fmla="*/ 0 h 6858000"/>
              <a:gd name="connsiteX2" fmla="*/ 4179024 w 4959047"/>
              <a:gd name="connsiteY2" fmla="*/ 123368 h 6858000"/>
              <a:gd name="connsiteX3" fmla="*/ 4959047 w 4959047"/>
              <a:gd name="connsiteY3" fmla="*/ 3429000 h 6858000"/>
              <a:gd name="connsiteX4" fmla="*/ 4179024 w 4959047"/>
              <a:gd name="connsiteY4" fmla="*/ 6734633 h 6858000"/>
              <a:gd name="connsiteX5" fmla="*/ 4110127 w 4959047"/>
              <a:gd name="connsiteY5" fmla="*/ 6858000 h 6858000"/>
              <a:gd name="connsiteX6" fmla="*/ 0 w 495904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047" h="6858000">
                <a:moveTo>
                  <a:pt x="0" y="0"/>
                </a:moveTo>
                <a:lnTo>
                  <a:pt x="4110127" y="0"/>
                </a:lnTo>
                <a:lnTo>
                  <a:pt x="4179024" y="123368"/>
                </a:lnTo>
                <a:cubicBezTo>
                  <a:pt x="4668929" y="1045156"/>
                  <a:pt x="4959047" y="2189404"/>
                  <a:pt x="4959047" y="3429000"/>
                </a:cubicBezTo>
                <a:cubicBezTo>
                  <a:pt x="4959047" y="4668597"/>
                  <a:pt x="4668929" y="5812845"/>
                  <a:pt x="4179024" y="6734633"/>
                </a:cubicBezTo>
                <a:lnTo>
                  <a:pt x="4110127"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5614" name="Freeform: Shape 25613">
            <a:extLst>
              <a:ext uri="{FF2B5EF4-FFF2-40B4-BE49-F238E27FC236}">
                <a16:creationId xmlns:a16="http://schemas.microsoft.com/office/drawing/2014/main" id="{56BE988C-7A5B-41EC-A46C-AEA93D8D32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948887" cy="6858000"/>
          </a:xfrm>
          <a:custGeom>
            <a:avLst/>
            <a:gdLst>
              <a:gd name="connsiteX0" fmla="*/ 0 w 4948887"/>
              <a:gd name="connsiteY0" fmla="*/ 0 h 6858000"/>
              <a:gd name="connsiteX1" fmla="*/ 4099967 w 4948887"/>
              <a:gd name="connsiteY1" fmla="*/ 0 h 6858000"/>
              <a:gd name="connsiteX2" fmla="*/ 4168864 w 4948887"/>
              <a:gd name="connsiteY2" fmla="*/ 123368 h 6858000"/>
              <a:gd name="connsiteX3" fmla="*/ 4948887 w 4948887"/>
              <a:gd name="connsiteY3" fmla="*/ 3429000 h 6858000"/>
              <a:gd name="connsiteX4" fmla="*/ 4168864 w 4948887"/>
              <a:gd name="connsiteY4" fmla="*/ 6734633 h 6858000"/>
              <a:gd name="connsiteX5" fmla="*/ 4099967 w 4948887"/>
              <a:gd name="connsiteY5" fmla="*/ 6858000 h 6858000"/>
              <a:gd name="connsiteX6" fmla="*/ 0 w 494888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48887" h="6858000">
                <a:moveTo>
                  <a:pt x="0" y="0"/>
                </a:moveTo>
                <a:lnTo>
                  <a:pt x="4099967" y="0"/>
                </a:lnTo>
                <a:lnTo>
                  <a:pt x="4168864" y="123368"/>
                </a:lnTo>
                <a:cubicBezTo>
                  <a:pt x="4658769" y="1045156"/>
                  <a:pt x="4948887" y="2189404"/>
                  <a:pt x="4948887" y="3429000"/>
                </a:cubicBezTo>
                <a:cubicBezTo>
                  <a:pt x="4948887" y="4668597"/>
                  <a:pt x="4658769" y="5812845"/>
                  <a:pt x="4168864" y="6734633"/>
                </a:cubicBezTo>
                <a:lnTo>
                  <a:pt x="4099967"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602" name="Title 1"/>
          <p:cNvSpPr>
            <a:spLocks noGrp="1"/>
          </p:cNvSpPr>
          <p:nvPr>
            <p:ph type="title"/>
          </p:nvPr>
        </p:nvSpPr>
        <p:spPr>
          <a:xfrm>
            <a:off x="585154" y="653928"/>
            <a:ext cx="4023360" cy="3200400"/>
          </a:xfrm>
        </p:spPr>
        <p:txBody>
          <a:bodyPr vert="horz" lIns="91440" tIns="45720" rIns="91440" bIns="45720" rtlCol="0" anchor="b">
            <a:normAutofit/>
          </a:bodyPr>
          <a:lstStyle/>
          <a:p>
            <a:br>
              <a:rPr lang="en-US" altLang="en-US" sz="3800"/>
            </a:br>
            <a:r>
              <a:rPr lang="en-US" altLang="en-US" sz="3800"/>
              <a:t>Soviet Studies of Film Spectators</a:t>
            </a:r>
            <a:endParaRPr lang="en-US" sz="3800" dirty="0"/>
          </a:p>
        </p:txBody>
      </p:sp>
      <p:sp>
        <p:nvSpPr>
          <p:cNvPr id="2" name="Rectangle 1"/>
          <p:cNvSpPr/>
          <p:nvPr/>
        </p:nvSpPr>
        <p:spPr>
          <a:xfrm>
            <a:off x="475488" y="4873752"/>
            <a:ext cx="3931920" cy="1207008"/>
          </a:xfrm>
          <a:prstGeom prst="rect">
            <a:avLst/>
          </a:prstGeom>
        </p:spPr>
        <p:txBody>
          <a:bodyPr vert="horz" lIns="91440" tIns="45720" rIns="91440" bIns="45720" rtlCol="0">
            <a:normAutofit/>
          </a:bodyPr>
          <a:lstStyle/>
          <a:p>
            <a:pPr>
              <a:lnSpc>
                <a:spcPct val="90000"/>
              </a:lnSpc>
              <a:spcBef>
                <a:spcPts val="1000"/>
              </a:spcBef>
            </a:pPr>
            <a:r>
              <a:rPr lang="en-US" sz="2400"/>
              <a:t>Investigations at the Pedological Film laboratory, late 1920s</a:t>
            </a:r>
            <a:endParaRPr lang="en-US" sz="2400" dirty="0"/>
          </a:p>
        </p:txBody>
      </p:sp>
      <p:sp>
        <p:nvSpPr>
          <p:cNvPr id="25616" name="Rectangle 25615">
            <a:extLst>
              <a:ext uri="{FF2B5EF4-FFF2-40B4-BE49-F238E27FC236}">
                <a16:creationId xmlns:a16="http://schemas.microsoft.com/office/drawing/2014/main" id="{E3CB1EC0-40A9-4D5E-B7E2-6E3423CE28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descr="A black and white photo of a person&#10;&#10;AI-generated content may be incorrect.">
            <a:extLst>
              <a:ext uri="{FF2B5EF4-FFF2-40B4-BE49-F238E27FC236}">
                <a16:creationId xmlns:a16="http://schemas.microsoft.com/office/drawing/2014/main" id="{011E317A-19F7-FC57-88C0-CE8355F0EF9B}"/>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rot="5400000">
            <a:off x="4647947" y="776803"/>
            <a:ext cx="3738184" cy="2525711"/>
          </a:xfrm>
          <a:prstGeom prst="rect">
            <a:avLst/>
          </a:prstGeom>
        </p:spPr>
      </p:pic>
      <p:pic>
        <p:nvPicPr>
          <p:cNvPr id="7" name="Content Placeholder 3" descr="Gel'mont.jpg"/>
          <p:cNvPicPr>
            <a:picLocks noGrp="1" noChangeAspect="1"/>
          </p:cNvPicPr>
          <p:nvPr>
            <p:ph idx="1"/>
          </p:nvPr>
        </p:nvPicPr>
        <p:blipFill>
          <a:blip r:embed="rId4"/>
          <a:stretch>
            <a:fillRect/>
          </a:stretch>
        </p:blipFill>
        <p:spPr>
          <a:xfrm>
            <a:off x="8013529" y="625683"/>
            <a:ext cx="4102613" cy="2697467"/>
          </a:xfrm>
          <a:prstGeom prst="rect">
            <a:avLst/>
          </a:prstGeom>
        </p:spPr>
      </p:pic>
      <p:sp>
        <p:nvSpPr>
          <p:cNvPr id="25618" name="Rectangle 25617">
            <a:extLst>
              <a:ext uri="{FF2B5EF4-FFF2-40B4-BE49-F238E27FC236}">
                <a16:creationId xmlns:a16="http://schemas.microsoft.com/office/drawing/2014/main" id="{DCBE52EF-2889-423F-947C-0E44A760D6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40233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5603"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p:blipFill>
        <p:spPr bwMode="auto">
          <a:xfrm>
            <a:off x="5105834" y="4156589"/>
            <a:ext cx="3595202" cy="2460268"/>
          </a:xfrm>
          <a:prstGeom prst="rect">
            <a:avLst/>
          </a:prstGeom>
          <a:noFill/>
        </p:spPr>
      </p:pic>
      <p:pic>
        <p:nvPicPr>
          <p:cNvPr id="25605" name="Picture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9068665" y="4156589"/>
            <a:ext cx="3047477" cy="1552557"/>
          </a:xfrm>
          <a:prstGeom prst="rect">
            <a:avLst/>
          </a:prstGeom>
          <a:noFill/>
        </p:spPr>
      </p:pic>
    </p:spTree>
    <p:extLst>
      <p:ext uri="{BB962C8B-B14F-4D97-AF65-F5344CB8AC3E}">
        <p14:creationId xmlns:p14="http://schemas.microsoft.com/office/powerpoint/2010/main" val="6086284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37FAB-D45B-9F08-9293-23E8618D7504}"/>
              </a:ext>
            </a:extLst>
          </p:cNvPr>
          <p:cNvSpPr>
            <a:spLocks noGrp="1"/>
          </p:cNvSpPr>
          <p:nvPr>
            <p:ph type="title"/>
          </p:nvPr>
        </p:nvSpPr>
        <p:spPr>
          <a:xfrm>
            <a:off x="666749" y="208993"/>
            <a:ext cx="10515600" cy="1325563"/>
          </a:xfrm>
        </p:spPr>
        <p:txBody>
          <a:bodyPr>
            <a:normAutofit/>
          </a:bodyPr>
          <a:lstStyle/>
          <a:p>
            <a:r>
              <a:rPr lang="en-GB" sz="3600" i="0" u="none" strike="noStrike" dirty="0">
                <a:solidFill>
                  <a:srgbClr val="2A2A2A"/>
                </a:solidFill>
                <a:effectLst/>
                <a:highlight>
                  <a:srgbClr val="FAFAFA"/>
                </a:highlight>
              </a:rPr>
              <a:t>The Wiring of Film </a:t>
            </a:r>
            <a:r>
              <a:rPr lang="en-GB" sz="3600" dirty="0">
                <a:solidFill>
                  <a:srgbClr val="2A2A2A"/>
                </a:solidFill>
                <a:highlight>
                  <a:srgbClr val="FAFAFA"/>
                </a:highlight>
              </a:rPr>
              <a:t>S</a:t>
            </a:r>
            <a:r>
              <a:rPr lang="en-GB" sz="3600" i="0" u="none" strike="noStrike" dirty="0">
                <a:solidFill>
                  <a:srgbClr val="2A2A2A"/>
                </a:solidFill>
                <a:effectLst/>
                <a:highlight>
                  <a:srgbClr val="FAFAFA"/>
                </a:highlight>
              </a:rPr>
              <a:t>pectators</a:t>
            </a:r>
            <a:r>
              <a:rPr lang="en-DK" sz="3600"/>
              <a:t>: </a:t>
            </a:r>
            <a:r>
              <a:rPr lang="en-DK" sz="3600" dirty="0"/>
              <a:t>William Marston</a:t>
            </a:r>
          </a:p>
        </p:txBody>
      </p:sp>
      <p:sp>
        <p:nvSpPr>
          <p:cNvPr id="3" name="Content Placeholder 2">
            <a:extLst>
              <a:ext uri="{FF2B5EF4-FFF2-40B4-BE49-F238E27FC236}">
                <a16:creationId xmlns:a16="http://schemas.microsoft.com/office/drawing/2014/main" id="{AEDD0AB5-3B19-E5D3-DCA6-1F93A90587DF}"/>
              </a:ext>
            </a:extLst>
          </p:cNvPr>
          <p:cNvSpPr>
            <a:spLocks noGrp="1"/>
          </p:cNvSpPr>
          <p:nvPr>
            <p:ph idx="1"/>
          </p:nvPr>
        </p:nvSpPr>
        <p:spPr>
          <a:xfrm>
            <a:off x="666749" y="5310390"/>
            <a:ext cx="11134725" cy="1325563"/>
          </a:xfrm>
        </p:spPr>
        <p:txBody>
          <a:bodyPr>
            <a:normAutofit/>
          </a:bodyPr>
          <a:lstStyle/>
          <a:p>
            <a:pPr marL="0" indent="0" algn="just">
              <a:buNone/>
            </a:pPr>
            <a:r>
              <a:rPr lang="en-GB" sz="2200" dirty="0">
                <a:solidFill>
                  <a:srgbClr val="2A2A2A"/>
                </a:solidFill>
                <a:highlight>
                  <a:srgbClr val="FAFAFA"/>
                </a:highlight>
              </a:rPr>
              <a:t>‘</a:t>
            </a:r>
            <a:r>
              <a:rPr lang="en-GB" sz="2200" b="0" i="0" u="none" strike="noStrike" dirty="0" err="1">
                <a:solidFill>
                  <a:srgbClr val="2A2A2A"/>
                </a:solidFill>
                <a:effectLst/>
                <a:highlight>
                  <a:srgbClr val="FAFAFA"/>
                </a:highlight>
              </a:rPr>
              <a:t>Dr.</a:t>
            </a:r>
            <a:r>
              <a:rPr lang="en-GB" sz="2200" b="0" i="0" u="none" strike="noStrike" dirty="0">
                <a:solidFill>
                  <a:srgbClr val="2A2A2A"/>
                </a:solidFill>
                <a:effectLst/>
                <a:highlight>
                  <a:srgbClr val="FAFAFA"/>
                </a:highlight>
              </a:rPr>
              <a:t> Marston is measuring changes in the blood pressure and respiration of two women, a blonde and a brunette, as they watch love scenes with Greta Garbo and John Gilbert’. Image source: William M. Marston, ‘Bodily Symptoms of Elementary Emotions’,  </a:t>
            </a:r>
            <a:r>
              <a:rPr lang="en-GB" sz="2200" b="0" i="1" u="none" strike="noStrike" dirty="0">
                <a:solidFill>
                  <a:srgbClr val="2A2A2A"/>
                </a:solidFill>
                <a:effectLst/>
              </a:rPr>
              <a:t>Psyche</a:t>
            </a:r>
            <a:r>
              <a:rPr lang="en-GB" sz="2200" b="0" i="0" u="none" strike="noStrike" dirty="0">
                <a:solidFill>
                  <a:srgbClr val="2A2A2A"/>
                </a:solidFill>
                <a:effectLst/>
                <a:highlight>
                  <a:srgbClr val="FAFAFA"/>
                </a:highlight>
              </a:rPr>
              <a:t> 38 (1929): 70–86, 71</a:t>
            </a:r>
            <a:endParaRPr lang="en-DK" sz="2200" dirty="0"/>
          </a:p>
        </p:txBody>
      </p:sp>
      <p:pic>
        <p:nvPicPr>
          <p:cNvPr id="5" name="Picture 4" descr="A group of people sitting around a table&#10;&#10;Description automatically generated">
            <a:extLst>
              <a:ext uri="{FF2B5EF4-FFF2-40B4-BE49-F238E27FC236}">
                <a16:creationId xmlns:a16="http://schemas.microsoft.com/office/drawing/2014/main" id="{BDFC4078-4291-33A8-5308-820B53ED045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92286" y="1534556"/>
            <a:ext cx="4466904" cy="3232262"/>
          </a:xfrm>
          <a:prstGeom prst="rect">
            <a:avLst/>
          </a:prstGeom>
        </p:spPr>
      </p:pic>
      <p:pic>
        <p:nvPicPr>
          <p:cNvPr id="8" name="Picture 7" descr="A black and white photo of women playing drums&#10;&#10;AI-generated content may be incorrect.">
            <a:extLst>
              <a:ext uri="{FF2B5EF4-FFF2-40B4-BE49-F238E27FC236}">
                <a16:creationId xmlns:a16="http://schemas.microsoft.com/office/drawing/2014/main" id="{255285EA-0F14-065D-93B3-A3246391EE48}"/>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132810" y="1534556"/>
            <a:ext cx="4791739" cy="3181508"/>
          </a:xfrm>
          <a:prstGeom prst="rect">
            <a:avLst/>
          </a:prstGeom>
        </p:spPr>
      </p:pic>
    </p:spTree>
    <p:extLst>
      <p:ext uri="{BB962C8B-B14F-4D97-AF65-F5344CB8AC3E}">
        <p14:creationId xmlns:p14="http://schemas.microsoft.com/office/powerpoint/2010/main" val="26738925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cs typeface="Avenir Book"/>
              </a:rPr>
              <a:t>The Payne Fund Studies (1929-1933):</a:t>
            </a:r>
            <a:br>
              <a:rPr lang="en-US" sz="3600" b="1" dirty="0">
                <a:cs typeface="Avenir Book"/>
              </a:rPr>
            </a:br>
            <a:r>
              <a:rPr lang="en-US" sz="2400" dirty="0">
                <a:cs typeface="Avenir Book"/>
              </a:rPr>
              <a:t>The impact of cinema on children and young people</a:t>
            </a: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654261" y="1901403"/>
            <a:ext cx="2883477" cy="4308254"/>
          </a:xfrm>
          <a:prstGeom prst="rect">
            <a:avLst/>
          </a:prstGeom>
        </p:spPr>
      </p:pic>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1878957"/>
            <a:ext cx="2844139" cy="4308254"/>
          </a:xfrm>
          <a:prstGeom prst="rect">
            <a:avLst/>
          </a:prstGeom>
        </p:spPr>
      </p:pic>
      <p:pic>
        <p:nvPicPr>
          <p:cNvPr id="3" name="Content Placeholder 4" descr="A close-up of a document&#10;&#10;Description automatically generated">
            <a:extLst>
              <a:ext uri="{FF2B5EF4-FFF2-40B4-BE49-F238E27FC236}">
                <a16:creationId xmlns:a16="http://schemas.microsoft.com/office/drawing/2014/main" id="{D07F869D-9A20-32BB-E6EA-654945074281}"/>
              </a:ext>
            </a:extLst>
          </p:cNvPr>
          <p:cNvPicPr>
            <a:picLocks noGrp="1" noChangeAspect="1"/>
          </p:cNvPicPr>
          <p:nvPr>
            <p:ph idx="1"/>
          </p:nvPr>
        </p:nvPicPr>
        <p:blipFill>
          <a:blip r:embed="rId4" cstate="screen">
            <a:extLst>
              <a:ext uri="{28A0092B-C50C-407E-A947-70E740481C1C}">
                <a14:useLocalDpi xmlns:a14="http://schemas.microsoft.com/office/drawing/2010/main"/>
              </a:ext>
            </a:extLst>
          </a:blip>
          <a:stretch>
            <a:fillRect/>
          </a:stretch>
        </p:blipFill>
        <p:spPr>
          <a:xfrm>
            <a:off x="8646762" y="1867734"/>
            <a:ext cx="2883477" cy="4330700"/>
          </a:xfr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D07AB-04DA-5482-DAB5-5EBB69FB971F}"/>
              </a:ext>
            </a:extLst>
          </p:cNvPr>
          <p:cNvSpPr>
            <a:spLocks noGrp="1"/>
          </p:cNvSpPr>
          <p:nvPr>
            <p:ph type="title"/>
          </p:nvPr>
        </p:nvSpPr>
        <p:spPr>
          <a:xfrm>
            <a:off x="298673" y="322337"/>
            <a:ext cx="10515600" cy="1325563"/>
          </a:xfrm>
        </p:spPr>
        <p:txBody>
          <a:bodyPr>
            <a:normAutofit/>
          </a:bodyPr>
          <a:lstStyle/>
          <a:p>
            <a:r>
              <a:rPr lang="en-US" sz="3600" dirty="0"/>
              <a:t>The Health Enlightenment Film</a:t>
            </a:r>
          </a:p>
        </p:txBody>
      </p:sp>
      <p:pic>
        <p:nvPicPr>
          <p:cNvPr id="5" name="Content Placeholder 4" descr="A person holding a baby&#10;&#10;AI-generated content may be incorrect.">
            <a:extLst>
              <a:ext uri="{FF2B5EF4-FFF2-40B4-BE49-F238E27FC236}">
                <a16:creationId xmlns:a16="http://schemas.microsoft.com/office/drawing/2014/main" id="{93A800C3-B913-3101-3C5F-E1DB6D3C4844}"/>
              </a:ext>
            </a:extLst>
          </p:cNvPr>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482110" y="1464533"/>
            <a:ext cx="5441974" cy="4081479"/>
          </a:xfrm>
        </p:spPr>
      </p:pic>
      <p:sp>
        <p:nvSpPr>
          <p:cNvPr id="6" name="TextBox 5">
            <a:extLst>
              <a:ext uri="{FF2B5EF4-FFF2-40B4-BE49-F238E27FC236}">
                <a16:creationId xmlns:a16="http://schemas.microsoft.com/office/drawing/2014/main" id="{2D32CDAF-9410-AF6E-0CD0-E9C6F329FD66}"/>
              </a:ext>
            </a:extLst>
          </p:cNvPr>
          <p:cNvSpPr txBox="1"/>
          <p:nvPr/>
        </p:nvSpPr>
        <p:spPr>
          <a:xfrm>
            <a:off x="482110" y="5610288"/>
            <a:ext cx="4616971" cy="646331"/>
          </a:xfrm>
          <a:prstGeom prst="rect">
            <a:avLst/>
          </a:prstGeom>
          <a:noFill/>
        </p:spPr>
        <p:txBody>
          <a:bodyPr wrap="square" rtlCol="0">
            <a:spAutoFit/>
          </a:bodyPr>
          <a:lstStyle/>
          <a:p>
            <a:r>
              <a:rPr lang="en-US" dirty="0"/>
              <a:t>Thomas Edison’s films on tuberculosis:</a:t>
            </a:r>
          </a:p>
          <a:p>
            <a:r>
              <a:rPr lang="en-US" dirty="0"/>
              <a:t>Still from </a:t>
            </a:r>
            <a:r>
              <a:rPr lang="en-US" i="1" dirty="0"/>
              <a:t>Temple of Moloch </a:t>
            </a:r>
            <a:r>
              <a:rPr lang="en-US" dirty="0"/>
              <a:t>(1914)</a:t>
            </a:r>
          </a:p>
        </p:txBody>
      </p:sp>
      <p:pic>
        <p:nvPicPr>
          <p:cNvPr id="7" name="Picture 2" descr="Unhooking the Hookworm - YouTube">
            <a:extLst>
              <a:ext uri="{FF2B5EF4-FFF2-40B4-BE49-F238E27FC236}">
                <a16:creationId xmlns:a16="http://schemas.microsoft.com/office/drawing/2014/main" id="{03606D00-0066-D40B-0DB4-B349E90065FA}"/>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931233" y="1475898"/>
            <a:ext cx="6223411" cy="405874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D484F61C-A4ED-FF0A-CCFB-F0C89BF093BF}"/>
              </a:ext>
            </a:extLst>
          </p:cNvPr>
          <p:cNvSpPr txBox="1"/>
          <p:nvPr/>
        </p:nvSpPr>
        <p:spPr>
          <a:xfrm>
            <a:off x="5996188" y="5748788"/>
            <a:ext cx="6093500" cy="369332"/>
          </a:xfrm>
          <a:prstGeom prst="rect">
            <a:avLst/>
          </a:prstGeom>
          <a:noFill/>
        </p:spPr>
        <p:txBody>
          <a:bodyPr wrap="square">
            <a:spAutoFit/>
          </a:bodyPr>
          <a:lstStyle/>
          <a:p>
            <a:r>
              <a:rPr lang="en-US" i="1" dirty="0"/>
              <a:t>Unhooking the Hookworm </a:t>
            </a:r>
            <a:r>
              <a:rPr lang="en-US" dirty="0"/>
              <a:t>(1920)</a:t>
            </a:r>
          </a:p>
        </p:txBody>
      </p:sp>
    </p:spTree>
    <p:extLst>
      <p:ext uri="{BB962C8B-B14F-4D97-AF65-F5344CB8AC3E}">
        <p14:creationId xmlns:p14="http://schemas.microsoft.com/office/powerpoint/2010/main" val="35108610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black and white photo of letters&#10;&#10;Description automatically generated">
            <a:extLst>
              <a:ext uri="{FF2B5EF4-FFF2-40B4-BE49-F238E27FC236}">
                <a16:creationId xmlns:a16="http://schemas.microsoft.com/office/drawing/2014/main" id="{CD614001-B81D-38F9-A89F-DAB15FFD126B}"/>
              </a:ext>
            </a:extLst>
          </p:cNvPr>
          <p:cNvPicPr>
            <a:picLocks noGrp="1" noChangeAspect="1"/>
          </p:cNvPicPr>
          <p:nvPr>
            <p:ph idx="1"/>
          </p:nvPr>
        </p:nvPicPr>
        <p:blipFill>
          <a:blip r:embed="rId2" cstate="screen">
            <a:extLst>
              <a:ext uri="{28A0092B-C50C-407E-A947-70E740481C1C}">
                <a14:useLocalDpi xmlns:a14="http://schemas.microsoft.com/office/drawing/2010/main"/>
              </a:ext>
            </a:extLst>
          </a:blip>
          <a:srcRect b="-3"/>
          <a:stretch/>
        </p:blipFill>
        <p:spPr>
          <a:xfrm>
            <a:off x="-2" y="10"/>
            <a:ext cx="4056982" cy="4469306"/>
          </a:xfrm>
          <a:prstGeom prst="rect">
            <a:avLst/>
          </a:prstGeom>
        </p:spPr>
      </p:pic>
      <p:pic>
        <p:nvPicPr>
          <p:cNvPr id="11" name="Picture 10" descr="A white bubble with bubbles&#10;&#10;Description automatically generated">
            <a:extLst>
              <a:ext uri="{FF2B5EF4-FFF2-40B4-BE49-F238E27FC236}">
                <a16:creationId xmlns:a16="http://schemas.microsoft.com/office/drawing/2014/main" id="{61F9531D-9EDD-D321-9541-2E0FBDB1619C}"/>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115283" y="4462444"/>
            <a:ext cx="4076715" cy="2395556"/>
          </a:xfrm>
          <a:prstGeom prst="rect">
            <a:avLst/>
          </a:prstGeom>
        </p:spPr>
      </p:pic>
      <p:pic>
        <p:nvPicPr>
          <p:cNvPr id="9" name="Picture 8" descr="A person with tears on his face&#10;&#10;Description automatically generated">
            <a:extLst>
              <a:ext uri="{FF2B5EF4-FFF2-40B4-BE49-F238E27FC236}">
                <a16:creationId xmlns:a16="http://schemas.microsoft.com/office/drawing/2014/main" id="{840D990B-E274-B7E1-B573-0AA547A8B442}"/>
              </a:ext>
            </a:extLst>
          </p:cNvPr>
          <p:cNvPicPr>
            <a:picLocks noChangeAspect="1"/>
          </p:cNvPicPr>
          <p:nvPr/>
        </p:nvPicPr>
        <p:blipFill>
          <a:blip r:embed="rId4" cstate="screen">
            <a:extLst>
              <a:ext uri="{28A0092B-C50C-407E-A947-70E740481C1C}">
                <a14:useLocalDpi xmlns:a14="http://schemas.microsoft.com/office/drawing/2010/main"/>
              </a:ext>
            </a:extLst>
          </a:blip>
          <a:srcRect b="-2"/>
          <a:stretch/>
        </p:blipFill>
        <p:spPr>
          <a:xfrm>
            <a:off x="8115283" y="-1"/>
            <a:ext cx="4076717" cy="4469316"/>
          </a:xfrm>
          <a:prstGeom prst="rect">
            <a:avLst/>
          </a:prstGeom>
        </p:spPr>
      </p:pic>
      <p:pic>
        <p:nvPicPr>
          <p:cNvPr id="7" name="Picture 6" descr="A person looking at the camera&#10;&#10;Description automatically generated">
            <a:extLst>
              <a:ext uri="{FF2B5EF4-FFF2-40B4-BE49-F238E27FC236}">
                <a16:creationId xmlns:a16="http://schemas.microsoft.com/office/drawing/2014/main" id="{7D6DF75C-B474-F166-7545-CF6A5F5E3C0F}"/>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4056980" y="-1"/>
            <a:ext cx="4063088" cy="4469316"/>
          </a:xfrm>
          <a:prstGeom prst="rect">
            <a:avLst/>
          </a:prstGeom>
        </p:spPr>
      </p:pic>
      <p:sp>
        <p:nvSpPr>
          <p:cNvPr id="2" name="Title 1">
            <a:extLst>
              <a:ext uri="{FF2B5EF4-FFF2-40B4-BE49-F238E27FC236}">
                <a16:creationId xmlns:a16="http://schemas.microsoft.com/office/drawing/2014/main" id="{3EC3AC7A-BEC9-0424-9912-157D7106998A}"/>
              </a:ext>
            </a:extLst>
          </p:cNvPr>
          <p:cNvSpPr>
            <a:spLocks noGrp="1"/>
          </p:cNvSpPr>
          <p:nvPr>
            <p:ph type="title"/>
          </p:nvPr>
        </p:nvSpPr>
        <p:spPr>
          <a:xfrm>
            <a:off x="699608" y="4777524"/>
            <a:ext cx="6863410" cy="1113911"/>
          </a:xfrm>
        </p:spPr>
        <p:txBody>
          <a:bodyPr vert="horz" lIns="91440" tIns="45720" rIns="91440" bIns="45720" rtlCol="0" anchor="b">
            <a:normAutofit/>
          </a:bodyPr>
          <a:lstStyle/>
          <a:p>
            <a:r>
              <a:rPr lang="en-US" sz="4000" kern="1200">
                <a:solidFill>
                  <a:srgbClr val="FFFFFF"/>
                </a:solidFill>
                <a:latin typeface="+mj-lt"/>
                <a:ea typeface="+mj-ea"/>
                <a:cs typeface="+mj-cs"/>
              </a:rPr>
              <a:t>Shock tactics</a:t>
            </a:r>
          </a:p>
        </p:txBody>
      </p:sp>
      <p:sp>
        <p:nvSpPr>
          <p:cNvPr id="3" name="Rectangle 2">
            <a:extLst>
              <a:ext uri="{FF2B5EF4-FFF2-40B4-BE49-F238E27FC236}">
                <a16:creationId xmlns:a16="http://schemas.microsoft.com/office/drawing/2014/main" id="{6DCA4A1F-318C-B1DB-50D9-62F1C23F9858}"/>
              </a:ext>
            </a:extLst>
          </p:cNvPr>
          <p:cNvSpPr/>
          <p:nvPr/>
        </p:nvSpPr>
        <p:spPr>
          <a:xfrm>
            <a:off x="0" y="4469315"/>
            <a:ext cx="8114621" cy="2387185"/>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7009190E-347D-1AF6-F6DE-057DE7734DEC}"/>
              </a:ext>
            </a:extLst>
          </p:cNvPr>
          <p:cNvSpPr txBox="1"/>
          <p:nvPr/>
        </p:nvSpPr>
        <p:spPr>
          <a:xfrm>
            <a:off x="313509" y="4976949"/>
            <a:ext cx="7249509" cy="1200329"/>
          </a:xfrm>
          <a:prstGeom prst="rect">
            <a:avLst/>
          </a:prstGeom>
          <a:noFill/>
        </p:spPr>
        <p:txBody>
          <a:bodyPr wrap="square" rtlCol="0">
            <a:spAutoFit/>
          </a:bodyPr>
          <a:lstStyle/>
          <a:p>
            <a:r>
              <a:rPr lang="en-US" sz="3600" dirty="0"/>
              <a:t>Case Study: </a:t>
            </a:r>
            <a:r>
              <a:rPr lang="en-US" sz="3600" i="1" dirty="0"/>
              <a:t>Do Not Spit on the Floor </a:t>
            </a:r>
            <a:r>
              <a:rPr lang="en-US" sz="3600" dirty="0"/>
              <a:t>(</a:t>
            </a:r>
            <a:r>
              <a:rPr lang="en-GB" sz="3600" dirty="0" err="1">
                <a:effectLst/>
                <a:latin typeface="Aptos" panose="020B0004020202020204" pitchFamily="34" charset="0"/>
                <a:ea typeface="Yu Mincho" panose="02020400000000000000" pitchFamily="18" charset="-128"/>
                <a:cs typeface="Arial" panose="020B0604020202020204" pitchFamily="34" charset="0"/>
              </a:rPr>
              <a:t>Shirokov</a:t>
            </a:r>
            <a:r>
              <a:rPr lang="en-GB" sz="3600" dirty="0">
                <a:effectLst/>
                <a:latin typeface="Aptos" panose="020B0004020202020204" pitchFamily="34" charset="0"/>
                <a:ea typeface="Yu Mincho" panose="02020400000000000000" pitchFamily="18" charset="-128"/>
                <a:cs typeface="Arial" panose="020B0604020202020204" pitchFamily="34" charset="0"/>
              </a:rPr>
              <a:t>, 1929, USSR)</a:t>
            </a:r>
            <a:r>
              <a:rPr lang="en-GB" sz="3600" dirty="0">
                <a:effectLst/>
              </a:rPr>
              <a:t> </a:t>
            </a:r>
            <a:endParaRPr lang="en-US" sz="3600" i="1" dirty="0"/>
          </a:p>
        </p:txBody>
      </p:sp>
    </p:spTree>
    <p:extLst>
      <p:ext uri="{BB962C8B-B14F-4D97-AF65-F5344CB8AC3E}">
        <p14:creationId xmlns:p14="http://schemas.microsoft.com/office/powerpoint/2010/main" val="27661477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A48799-1A31-F275-4287-571367CE449B}"/>
              </a:ext>
            </a:extLst>
          </p:cNvPr>
          <p:cNvSpPr>
            <a:spLocks noGrp="1"/>
          </p:cNvSpPr>
          <p:nvPr>
            <p:ph type="title"/>
          </p:nvPr>
        </p:nvSpPr>
        <p:spPr>
          <a:xfrm>
            <a:off x="222235" y="689830"/>
            <a:ext cx="3895359" cy="1314787"/>
          </a:xfrm>
        </p:spPr>
        <p:txBody>
          <a:bodyPr anchor="b">
            <a:normAutofit/>
          </a:bodyPr>
          <a:lstStyle/>
          <a:p>
            <a:r>
              <a:rPr lang="en-US" sz="3600" dirty="0"/>
              <a:t>The Phobic Gaze:</a:t>
            </a:r>
            <a:br>
              <a:rPr lang="en-US" sz="3600" dirty="0"/>
            </a:br>
            <a:endParaRPr lang="en-US" sz="3600" dirty="0"/>
          </a:p>
        </p:txBody>
      </p:sp>
      <p:pic>
        <p:nvPicPr>
          <p:cNvPr id="7" name="Picture 6" descr="A person with a fork in his mouth&#10;&#10;Description automatically generated">
            <a:extLst>
              <a:ext uri="{FF2B5EF4-FFF2-40B4-BE49-F238E27FC236}">
                <a16:creationId xmlns:a16="http://schemas.microsoft.com/office/drawing/2014/main" id="{D540A905-3A21-9E57-D047-0E97BAB5979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917370" y="3625489"/>
            <a:ext cx="3983792" cy="2997801"/>
          </a:xfrm>
          <a:prstGeom prst="rect">
            <a:avLst/>
          </a:prstGeom>
        </p:spPr>
      </p:pic>
      <p:pic>
        <p:nvPicPr>
          <p:cNvPr id="11" name="Picture 10" descr="A black and white photo of a spider&#10;&#10;Description automatically generated">
            <a:extLst>
              <a:ext uri="{FF2B5EF4-FFF2-40B4-BE49-F238E27FC236}">
                <a16:creationId xmlns:a16="http://schemas.microsoft.com/office/drawing/2014/main" id="{86FEC7B0-368C-D62F-964C-3D69281753C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17594" y="3922083"/>
            <a:ext cx="3457039" cy="2575494"/>
          </a:xfrm>
          <a:prstGeom prst="rect">
            <a:avLst/>
          </a:prstGeom>
        </p:spPr>
      </p:pic>
      <p:pic>
        <p:nvPicPr>
          <p:cNvPr id="12" name="Picture 11" descr="A close-up of a fly&#10;&#10;Description automatically generated">
            <a:extLst>
              <a:ext uri="{FF2B5EF4-FFF2-40B4-BE49-F238E27FC236}">
                <a16:creationId xmlns:a16="http://schemas.microsoft.com/office/drawing/2014/main" id="{BF7446AB-C606-734C-EA6A-6FC84E8E44F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87577" y="865900"/>
            <a:ext cx="3271340" cy="2453504"/>
          </a:xfrm>
          <a:prstGeom prst="rect">
            <a:avLst/>
          </a:prstGeom>
        </p:spPr>
      </p:pic>
      <p:pic>
        <p:nvPicPr>
          <p:cNvPr id="9" name="Picture 8" descr="A plate of food with a fork&#10;&#10;Description automatically generated">
            <a:extLst>
              <a:ext uri="{FF2B5EF4-FFF2-40B4-BE49-F238E27FC236}">
                <a16:creationId xmlns:a16="http://schemas.microsoft.com/office/drawing/2014/main" id="{677053DF-A51E-5325-A20B-EE97B2CFFD8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917370" y="245825"/>
            <a:ext cx="3982250" cy="2986687"/>
          </a:xfrm>
          <a:prstGeom prst="rect">
            <a:avLst/>
          </a:prstGeom>
        </p:spPr>
      </p:pic>
      <p:sp>
        <p:nvSpPr>
          <p:cNvPr id="6" name="Rectangle 5">
            <a:extLst>
              <a:ext uri="{FF2B5EF4-FFF2-40B4-BE49-F238E27FC236}">
                <a16:creationId xmlns:a16="http://schemas.microsoft.com/office/drawing/2014/main" id="{ED7D7095-21C0-5D4A-8C40-F74402645A00}"/>
              </a:ext>
            </a:extLst>
          </p:cNvPr>
          <p:cNvSpPr/>
          <p:nvPr/>
        </p:nvSpPr>
        <p:spPr>
          <a:xfrm>
            <a:off x="0" y="2426383"/>
            <a:ext cx="3331089" cy="41867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E65CEF06-B8ED-B9CB-A1AF-251F352FE52B}"/>
              </a:ext>
            </a:extLst>
          </p:cNvPr>
          <p:cNvSpPr txBox="1"/>
          <p:nvPr/>
        </p:nvSpPr>
        <p:spPr>
          <a:xfrm>
            <a:off x="197012" y="2094069"/>
            <a:ext cx="3392530" cy="830997"/>
          </a:xfrm>
          <a:prstGeom prst="rect">
            <a:avLst/>
          </a:prstGeom>
          <a:noFill/>
        </p:spPr>
        <p:txBody>
          <a:bodyPr wrap="square">
            <a:spAutoFit/>
          </a:bodyPr>
          <a:lstStyle/>
          <a:p>
            <a:r>
              <a:rPr lang="en-US" sz="2400" dirty="0"/>
              <a:t>Stills from </a:t>
            </a:r>
            <a:r>
              <a:rPr lang="en-US" sz="2400" i="1" dirty="0"/>
              <a:t>Do Not Spit on the Floor</a:t>
            </a:r>
            <a:endParaRPr lang="en-US" sz="2400" dirty="0"/>
          </a:p>
        </p:txBody>
      </p:sp>
      <p:pic>
        <p:nvPicPr>
          <p:cNvPr id="8" name="Picture 7" descr="A black and white photo of a circular object with white lines&#10;&#10;Description automatically generated">
            <a:extLst>
              <a:ext uri="{FF2B5EF4-FFF2-40B4-BE49-F238E27FC236}">
                <a16:creationId xmlns:a16="http://schemas.microsoft.com/office/drawing/2014/main" id="{E8207261-1318-228E-A6C4-5786ACECD97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97012" y="4058648"/>
            <a:ext cx="3511159" cy="2564642"/>
          </a:xfrm>
          <a:prstGeom prst="rect">
            <a:avLst/>
          </a:prstGeom>
        </p:spPr>
      </p:pic>
    </p:spTree>
    <p:extLst>
      <p:ext uri="{BB962C8B-B14F-4D97-AF65-F5344CB8AC3E}">
        <p14:creationId xmlns:p14="http://schemas.microsoft.com/office/powerpoint/2010/main" val="36465425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5237399-B2B4-9E13-E0C7-5C8013B94F15}"/>
              </a:ext>
            </a:extLst>
          </p:cNvPr>
          <p:cNvSpPr>
            <a:spLocks noGrp="1"/>
          </p:cNvSpPr>
          <p:nvPr>
            <p:ph idx="1"/>
          </p:nvPr>
        </p:nvSpPr>
        <p:spPr>
          <a:xfrm>
            <a:off x="452166" y="3980184"/>
            <a:ext cx="3219450" cy="1819275"/>
          </a:xfrm>
        </p:spPr>
        <p:txBody>
          <a:bodyPr>
            <a:normAutofit fontScale="92500" lnSpcReduction="20000"/>
          </a:bodyPr>
          <a:lstStyle/>
          <a:p>
            <a:r>
              <a:rPr lang="en-GB" sz="2400" i="1" u="none" strike="noStrike" dirty="0" err="1">
                <a:solidFill>
                  <a:srgbClr val="121212"/>
                </a:solidFill>
                <a:effectLst/>
              </a:rPr>
              <a:t>Iconographie</a:t>
            </a:r>
            <a:r>
              <a:rPr lang="en-GB" sz="2400" i="1" u="none" strike="noStrike" dirty="0">
                <a:solidFill>
                  <a:srgbClr val="121212"/>
                </a:solidFill>
                <a:effectLst/>
              </a:rPr>
              <a:t> </a:t>
            </a:r>
            <a:r>
              <a:rPr lang="en-GB" sz="2400" i="1" u="none" strike="noStrike" dirty="0" err="1">
                <a:solidFill>
                  <a:srgbClr val="121212"/>
                </a:solidFill>
                <a:effectLst/>
              </a:rPr>
              <a:t>photographique</a:t>
            </a:r>
            <a:r>
              <a:rPr lang="en-GB" sz="2400" i="1" u="none" strike="noStrike" dirty="0">
                <a:solidFill>
                  <a:srgbClr val="121212"/>
                </a:solidFill>
                <a:effectLst/>
              </a:rPr>
              <a:t> de la Salpêtrière </a:t>
            </a:r>
            <a:r>
              <a:rPr lang="en-GB" sz="2400" i="0" u="none" strike="noStrike" dirty="0">
                <a:solidFill>
                  <a:srgbClr val="121212"/>
                </a:solidFill>
                <a:effectLst/>
              </a:rPr>
              <a:t>(</a:t>
            </a:r>
            <a:r>
              <a:rPr lang="en-DK" sz="2400">
                <a:effectLst/>
              </a:rPr>
              <a:t>187</a:t>
            </a:r>
            <a:r>
              <a:rPr lang="en-GB" sz="2400" dirty="0">
                <a:effectLst/>
              </a:rPr>
              <a:t>6</a:t>
            </a:r>
            <a:r>
              <a:rPr lang="en-DK" sz="2400">
                <a:effectLst/>
              </a:rPr>
              <a:t>-1880</a:t>
            </a:r>
            <a:r>
              <a:rPr lang="en-DK" sz="2400" dirty="0">
                <a:effectLst/>
              </a:rPr>
              <a:t>)</a:t>
            </a:r>
          </a:p>
          <a:p>
            <a:r>
              <a:rPr lang="en-GB" sz="1600" b="0" i="0" u="sng" dirty="0">
                <a:solidFill>
                  <a:srgbClr val="467886"/>
                </a:solidFill>
                <a:effectLst/>
                <a:latin typeface="Calibri" panose="020F0502020204030204" pitchFamily="34" charset="0"/>
                <a:hlinkClick r:id="rId2" tooltip="https://collections.library.yale.edu/catalog?f%5Bproject_identifier_tesi%5D%5B%5D=57&amp;q=&amp;search_field=all_fields"/>
              </a:rPr>
              <a:t>https://collections.library.yale.edu/catalog?f%5Bproject_identifier_tesi%5D%5B%5D=57&amp;q=&amp;search_field=all_fields</a:t>
            </a:r>
            <a:endParaRPr lang="en-DK" sz="2400" dirty="0"/>
          </a:p>
          <a:p>
            <a:endParaRPr lang="en-DK" dirty="0"/>
          </a:p>
        </p:txBody>
      </p:sp>
      <p:pic>
        <p:nvPicPr>
          <p:cNvPr id="5" name="Picture 4" descr="A black and white photo of a child&#10;&#10;Description automatically generated">
            <a:extLst>
              <a:ext uri="{FF2B5EF4-FFF2-40B4-BE49-F238E27FC236}">
                <a16:creationId xmlns:a16="http://schemas.microsoft.com/office/drawing/2014/main" id="{5AFBEA80-CB26-D254-BA69-AA799289D60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46521" y="0"/>
            <a:ext cx="4645479" cy="6858000"/>
          </a:xfrm>
          <a:prstGeom prst="rect">
            <a:avLst/>
          </a:prstGeom>
        </p:spPr>
      </p:pic>
      <p:sp>
        <p:nvSpPr>
          <p:cNvPr id="11" name="TextBox 10">
            <a:extLst>
              <a:ext uri="{FF2B5EF4-FFF2-40B4-BE49-F238E27FC236}">
                <a16:creationId xmlns:a16="http://schemas.microsoft.com/office/drawing/2014/main" id="{02D85878-E9C9-9EDB-240E-0F8FDDE1DE58}"/>
              </a:ext>
            </a:extLst>
          </p:cNvPr>
          <p:cNvSpPr txBox="1"/>
          <p:nvPr/>
        </p:nvSpPr>
        <p:spPr>
          <a:xfrm>
            <a:off x="452166" y="627618"/>
            <a:ext cx="3417558" cy="2862322"/>
          </a:xfrm>
          <a:prstGeom prst="rect">
            <a:avLst/>
          </a:prstGeom>
          <a:noFill/>
        </p:spPr>
        <p:txBody>
          <a:bodyPr wrap="square">
            <a:spAutoFit/>
          </a:bodyPr>
          <a:lstStyle/>
          <a:p>
            <a:pPr marL="0" indent="0">
              <a:buNone/>
            </a:pPr>
            <a:r>
              <a:rPr lang="en-DK" sz="3600" dirty="0">
                <a:latin typeface="+mj-lt"/>
              </a:rPr>
              <a:t>Jean-Martin Charcot’s Photographic Studio at the </a:t>
            </a:r>
            <a:r>
              <a:rPr lang="en-GB" sz="3600" i="0" u="none" strike="noStrike" dirty="0" err="1">
                <a:solidFill>
                  <a:srgbClr val="121212"/>
                </a:solidFill>
                <a:effectLst/>
                <a:latin typeface="+mj-lt"/>
              </a:rPr>
              <a:t>Salpêtrière</a:t>
            </a:r>
            <a:endParaRPr lang="en-DK" sz="3600" dirty="0">
              <a:latin typeface="+mj-lt"/>
            </a:endParaRPr>
          </a:p>
        </p:txBody>
      </p:sp>
      <p:pic>
        <p:nvPicPr>
          <p:cNvPr id="4" name="Picture 3" descr="A person in a hospital bed&#10;&#10;AI-generated content may be incorrect.">
            <a:extLst>
              <a:ext uri="{FF2B5EF4-FFF2-40B4-BE49-F238E27FC236}">
                <a16:creationId xmlns:a16="http://schemas.microsoft.com/office/drawing/2014/main" id="{C709F542-AB10-8FB9-7344-4DD23A560895}"/>
              </a:ext>
            </a:extLst>
          </p:cNvPr>
          <p:cNvPicPr>
            <a:picLocks noChangeAspect="1"/>
          </p:cNvPicPr>
          <p:nvPr/>
        </p:nvPicPr>
        <p:blipFill>
          <a:blip r:embed="rId4"/>
          <a:stretch>
            <a:fillRect/>
          </a:stretch>
        </p:blipFill>
        <p:spPr>
          <a:xfrm>
            <a:off x="4817748" y="0"/>
            <a:ext cx="2728773" cy="3980184"/>
          </a:xfrm>
          <a:prstGeom prst="rect">
            <a:avLst/>
          </a:prstGeom>
        </p:spPr>
      </p:pic>
      <p:pic>
        <p:nvPicPr>
          <p:cNvPr id="7" name="Picture 6" descr="A person sleeping on a bed&#10;&#10;AI-generated content may be incorrect.">
            <a:extLst>
              <a:ext uri="{FF2B5EF4-FFF2-40B4-BE49-F238E27FC236}">
                <a16:creationId xmlns:a16="http://schemas.microsoft.com/office/drawing/2014/main" id="{BD6D2AF5-EDC9-B391-9447-482A5F977AC7}"/>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4817748" y="3570403"/>
            <a:ext cx="2728773" cy="3287597"/>
          </a:xfrm>
          <a:prstGeom prst="rect">
            <a:avLst/>
          </a:prstGeom>
        </p:spPr>
      </p:pic>
    </p:spTree>
    <p:extLst>
      <p:ext uri="{BB962C8B-B14F-4D97-AF65-F5344CB8AC3E}">
        <p14:creationId xmlns:p14="http://schemas.microsoft.com/office/powerpoint/2010/main" val="37510612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3B700B-746B-0F14-FB29-88A14216B718}"/>
              </a:ext>
            </a:extLst>
          </p:cNvPr>
          <p:cNvSpPr>
            <a:spLocks noGrp="1"/>
          </p:cNvSpPr>
          <p:nvPr>
            <p:ph type="title"/>
          </p:nvPr>
        </p:nvSpPr>
        <p:spPr>
          <a:xfrm>
            <a:off x="545590" y="411480"/>
            <a:ext cx="3319114" cy="1698432"/>
          </a:xfrm>
        </p:spPr>
        <p:txBody>
          <a:bodyPr>
            <a:normAutofit fontScale="90000"/>
          </a:bodyPr>
          <a:lstStyle/>
          <a:p>
            <a:pPr algn="ctr"/>
            <a:r>
              <a:rPr lang="en-US" sz="4000" dirty="0"/>
              <a:t>Entertainment and Enlightenment:</a:t>
            </a:r>
            <a:br>
              <a:rPr lang="en-US" sz="3600" dirty="0"/>
            </a:br>
            <a:br>
              <a:rPr lang="en-US" sz="900" dirty="0"/>
            </a:br>
            <a:r>
              <a:rPr lang="en-US" sz="2700" dirty="0"/>
              <a:t>Playfulness and Satire</a:t>
            </a:r>
          </a:p>
        </p:txBody>
      </p:sp>
      <p:pic>
        <p:nvPicPr>
          <p:cNvPr id="9" name="Picture 8" descr="A row of white bowls with letters on them&#10;&#10;Description automatically generated">
            <a:extLst>
              <a:ext uri="{FF2B5EF4-FFF2-40B4-BE49-F238E27FC236}">
                <a16:creationId xmlns:a16="http://schemas.microsoft.com/office/drawing/2014/main" id="{6DC48724-BD92-1646-E4B5-616607001683}"/>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381498" y="10"/>
            <a:ext cx="4394336" cy="2509513"/>
          </a:xfrm>
          <a:prstGeom prst="rect">
            <a:avLst/>
          </a:prstGeom>
        </p:spPr>
      </p:pic>
      <p:pic>
        <p:nvPicPr>
          <p:cNvPr id="7" name="Picture 6" descr="A hand pointing at a vase&#10;&#10;Description automatically generated">
            <a:extLst>
              <a:ext uri="{FF2B5EF4-FFF2-40B4-BE49-F238E27FC236}">
                <a16:creationId xmlns:a16="http://schemas.microsoft.com/office/drawing/2014/main" id="{AFB2DA32-8F9A-769D-AE3D-C812E28E11A9}"/>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 y="2509525"/>
            <a:ext cx="4381499" cy="4348475"/>
          </a:xfrm>
          <a:prstGeom prst="rect">
            <a:avLst/>
          </a:prstGeom>
        </p:spPr>
      </p:pic>
      <p:pic>
        <p:nvPicPr>
          <p:cNvPr id="5" name="Content Placeholder 4" descr="A black and white sign with white text&#10;&#10;Description automatically generated">
            <a:extLst>
              <a:ext uri="{FF2B5EF4-FFF2-40B4-BE49-F238E27FC236}">
                <a16:creationId xmlns:a16="http://schemas.microsoft.com/office/drawing/2014/main" id="{91090C56-58F5-73A3-7CE9-5531603E23A6}"/>
              </a:ext>
            </a:extLst>
          </p:cNvPr>
          <p:cNvPicPr>
            <a:picLocks noChangeAspect="1"/>
          </p:cNvPicPr>
          <p:nvPr/>
        </p:nvPicPr>
        <p:blipFill>
          <a:blip r:embed="rId4" cstate="screen">
            <a:extLst>
              <a:ext uri="{28A0092B-C50C-407E-A947-70E740481C1C}">
                <a14:useLocalDpi xmlns:a14="http://schemas.microsoft.com/office/drawing/2010/main"/>
              </a:ext>
            </a:extLst>
          </a:blip>
          <a:srcRect b="-5"/>
          <a:stretch/>
        </p:blipFill>
        <p:spPr>
          <a:xfrm>
            <a:off x="8807838" y="-2"/>
            <a:ext cx="3384162" cy="2553431"/>
          </a:xfrm>
          <a:prstGeom prst="rect">
            <a:avLst/>
          </a:prstGeom>
        </p:spPr>
      </p:pic>
      <p:pic>
        <p:nvPicPr>
          <p:cNvPr id="6" name="Content Placeholder 5" descr="A person in a hat&#10;&#10;Description automatically generated">
            <a:extLst>
              <a:ext uri="{FF2B5EF4-FFF2-40B4-BE49-F238E27FC236}">
                <a16:creationId xmlns:a16="http://schemas.microsoft.com/office/drawing/2014/main" id="{DE2496A6-5D36-7F55-238F-696B098BF9CA}"/>
              </a:ext>
            </a:extLst>
          </p:cNvPr>
          <p:cNvPicPr>
            <a:picLocks noGrp="1" noChangeAspect="1"/>
          </p:cNvPicPr>
          <p:nvPr>
            <p:ph idx="1"/>
          </p:nvPr>
        </p:nvPicPr>
        <p:blipFill>
          <a:blip r:embed="rId5" cstate="screen">
            <a:extLst>
              <a:ext uri="{28A0092B-C50C-407E-A947-70E740481C1C}">
                <a14:useLocalDpi xmlns:a14="http://schemas.microsoft.com/office/drawing/2010/main"/>
              </a:ext>
            </a:extLst>
          </a:blip>
          <a:stretch>
            <a:fillRect/>
          </a:stretch>
        </p:blipFill>
        <p:spPr>
          <a:xfrm>
            <a:off x="4381498" y="3033743"/>
            <a:ext cx="4391287" cy="3300038"/>
          </a:xfrm>
        </p:spPr>
      </p:pic>
      <p:pic>
        <p:nvPicPr>
          <p:cNvPr id="3" name="Picture 2" descr="A person looking at the camera&#10;&#10;Description automatically generated">
            <a:extLst>
              <a:ext uri="{FF2B5EF4-FFF2-40B4-BE49-F238E27FC236}">
                <a16:creationId xmlns:a16="http://schemas.microsoft.com/office/drawing/2014/main" id="{72DB8544-5233-B32D-514C-DF537C40E424}"/>
              </a:ext>
            </a:extLst>
          </p:cNvPr>
          <p:cNvPicPr>
            <a:picLocks noChangeAspect="1"/>
          </p:cNvPicPr>
          <p:nvPr/>
        </p:nvPicPr>
        <p:blipFill>
          <a:blip r:embed="rId6" cstate="screen">
            <a:extLst>
              <a:ext uri="{28A0092B-C50C-407E-A947-70E740481C1C}">
                <a14:useLocalDpi xmlns:a14="http://schemas.microsoft.com/office/drawing/2010/main"/>
              </a:ext>
            </a:extLst>
          </a:blip>
          <a:srcRect b="-3"/>
          <a:stretch/>
        </p:blipFill>
        <p:spPr>
          <a:xfrm>
            <a:off x="8775834" y="2553429"/>
            <a:ext cx="3416166" cy="4304571"/>
          </a:xfrm>
          <a:prstGeom prst="rect">
            <a:avLst/>
          </a:prstGeom>
        </p:spPr>
      </p:pic>
    </p:spTree>
    <p:extLst>
      <p:ext uri="{BB962C8B-B14F-4D97-AF65-F5344CB8AC3E}">
        <p14:creationId xmlns:p14="http://schemas.microsoft.com/office/powerpoint/2010/main" val="3509153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C9607-854E-4D4F-3C1F-4536E22E2FC7}"/>
              </a:ext>
            </a:extLst>
          </p:cNvPr>
          <p:cNvSpPr>
            <a:spLocks noGrp="1"/>
          </p:cNvSpPr>
          <p:nvPr>
            <p:ph type="title"/>
          </p:nvPr>
        </p:nvSpPr>
        <p:spPr>
          <a:xfrm>
            <a:off x="466725" y="339206"/>
            <a:ext cx="10515600" cy="1325563"/>
          </a:xfrm>
        </p:spPr>
        <p:txBody>
          <a:bodyPr>
            <a:normAutofit/>
          </a:bodyPr>
          <a:lstStyle/>
          <a:p>
            <a:r>
              <a:rPr lang="en-DK" sz="3600"/>
              <a:t>Jean-Martin Charcot</a:t>
            </a:r>
            <a:r>
              <a:rPr lang="en-GB" sz="3600" dirty="0"/>
              <a:t> &amp; Sight-Based Diagnosis</a:t>
            </a:r>
            <a:endParaRPr lang="en-DK" sz="3600" dirty="0"/>
          </a:p>
        </p:txBody>
      </p:sp>
      <p:pic>
        <p:nvPicPr>
          <p:cNvPr id="5" name="Content Placeholder 4" descr="A close-up of a text&#10;&#10;Description automatically generated">
            <a:extLst>
              <a:ext uri="{FF2B5EF4-FFF2-40B4-BE49-F238E27FC236}">
                <a16:creationId xmlns:a16="http://schemas.microsoft.com/office/drawing/2014/main" id="{A67F1039-895D-F34B-AD80-DE2A83D48CBD}"/>
              </a:ext>
            </a:extLst>
          </p:cNvPr>
          <p:cNvPicPr>
            <a:picLocks noGrp="1" noChangeAspect="1"/>
          </p:cNvPicPr>
          <p:nvPr>
            <p:ph idx="1"/>
          </p:nvPr>
        </p:nvPicPr>
        <p:blipFill>
          <a:blip r:embed="rId2"/>
          <a:stretch>
            <a:fillRect/>
          </a:stretch>
        </p:blipFill>
        <p:spPr>
          <a:xfrm>
            <a:off x="4826641" y="1664769"/>
            <a:ext cx="7208196" cy="4713807"/>
          </a:xfrm>
        </p:spPr>
      </p:pic>
      <p:pic>
        <p:nvPicPr>
          <p:cNvPr id="4" name="Picture 3" descr="A person in a white robe&#10;&#10;Description automatically generated with medium confidence">
            <a:extLst>
              <a:ext uri="{FF2B5EF4-FFF2-40B4-BE49-F238E27FC236}">
                <a16:creationId xmlns:a16="http://schemas.microsoft.com/office/drawing/2014/main" id="{88E78428-1CB5-3B5B-E080-5DB41AAE1ED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66725" y="1895734"/>
            <a:ext cx="4040187" cy="4081462"/>
          </a:xfrm>
          <a:prstGeom prst="rect">
            <a:avLst/>
          </a:prstGeom>
        </p:spPr>
      </p:pic>
    </p:spTree>
    <p:extLst>
      <p:ext uri="{BB962C8B-B14F-4D97-AF65-F5344CB8AC3E}">
        <p14:creationId xmlns:p14="http://schemas.microsoft.com/office/powerpoint/2010/main" val="35918126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8C068B87-CE20-8C53-A019-A0321EDCAA38}"/>
              </a:ext>
            </a:extLst>
          </p:cNvPr>
          <p:cNvSpPr>
            <a:spLocks noGrp="1"/>
          </p:cNvSpPr>
          <p:nvPr>
            <p:ph type="title"/>
          </p:nvPr>
        </p:nvSpPr>
        <p:spPr>
          <a:xfrm>
            <a:off x="281572" y="184651"/>
            <a:ext cx="10515600" cy="1325563"/>
          </a:xfrm>
        </p:spPr>
        <p:txBody>
          <a:bodyPr>
            <a:normAutofit/>
          </a:bodyPr>
          <a:lstStyle/>
          <a:p>
            <a:r>
              <a:rPr lang="en-DK" sz="3600" dirty="0"/>
              <a:t>Eadweard Muybridge</a:t>
            </a:r>
            <a:endParaRPr lang="en-US" sz="3600" b="1" dirty="0"/>
          </a:p>
        </p:txBody>
      </p:sp>
      <p:pic>
        <p:nvPicPr>
          <p:cNvPr id="2" name="Picture 1">
            <a:extLst>
              <a:ext uri="{FF2B5EF4-FFF2-40B4-BE49-F238E27FC236}">
                <a16:creationId xmlns:a16="http://schemas.microsoft.com/office/drawing/2014/main" id="{80B0F754-4CEA-D505-351B-3CFA4CFB901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36849" y="1510214"/>
            <a:ext cx="5173579" cy="3592764"/>
          </a:xfrm>
          <a:prstGeom prst="rect">
            <a:avLst/>
          </a:prstGeom>
        </p:spPr>
      </p:pic>
      <p:sp>
        <p:nvSpPr>
          <p:cNvPr id="7" name="TextBox 6">
            <a:extLst>
              <a:ext uri="{FF2B5EF4-FFF2-40B4-BE49-F238E27FC236}">
                <a16:creationId xmlns:a16="http://schemas.microsoft.com/office/drawing/2014/main" id="{2A0E0BD3-7783-D740-5678-3AFDFD3E681F}"/>
              </a:ext>
            </a:extLst>
          </p:cNvPr>
          <p:cNvSpPr txBox="1"/>
          <p:nvPr/>
        </p:nvSpPr>
        <p:spPr>
          <a:xfrm>
            <a:off x="6698087" y="5393952"/>
            <a:ext cx="5369088" cy="707886"/>
          </a:xfrm>
          <a:prstGeom prst="rect">
            <a:avLst/>
          </a:prstGeom>
          <a:noFill/>
        </p:spPr>
        <p:txBody>
          <a:bodyPr wrap="square">
            <a:spAutoFit/>
          </a:bodyPr>
          <a:lstStyle/>
          <a:p>
            <a:r>
              <a:rPr lang="en-GB" sz="2000" dirty="0"/>
              <a:t>Eadweard Muybridge</a:t>
            </a:r>
            <a:r>
              <a:rPr lang="en-US" sz="2000" dirty="0"/>
              <a:t>, </a:t>
            </a:r>
            <a:r>
              <a:rPr lang="en-US" sz="2000" i="1" dirty="0"/>
              <a:t>Animal Locomotion </a:t>
            </a:r>
            <a:r>
              <a:rPr lang="en-US" sz="2000" dirty="0"/>
              <a:t>Series (1887)</a:t>
            </a:r>
          </a:p>
        </p:txBody>
      </p:sp>
      <p:pic>
        <p:nvPicPr>
          <p:cNvPr id="9" name="Picture 8" descr="A horse with a person on the horse&#10;&#10;Description automatically generated with medium confidence">
            <a:extLst>
              <a:ext uri="{FF2B5EF4-FFF2-40B4-BE49-F238E27FC236}">
                <a16:creationId xmlns:a16="http://schemas.microsoft.com/office/drawing/2014/main" id="{5F7919DE-5BA7-5FCE-C762-626F82051AB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1572" y="1510214"/>
            <a:ext cx="6015792" cy="3592764"/>
          </a:xfrm>
          <a:prstGeom prst="rect">
            <a:avLst/>
          </a:prstGeom>
        </p:spPr>
      </p:pic>
      <p:sp>
        <p:nvSpPr>
          <p:cNvPr id="11" name="TextBox 10">
            <a:extLst>
              <a:ext uri="{FF2B5EF4-FFF2-40B4-BE49-F238E27FC236}">
                <a16:creationId xmlns:a16="http://schemas.microsoft.com/office/drawing/2014/main" id="{5ED59C49-8091-1479-73D4-9C7E9EEEFD26}"/>
              </a:ext>
            </a:extLst>
          </p:cNvPr>
          <p:cNvSpPr txBox="1"/>
          <p:nvPr/>
        </p:nvSpPr>
        <p:spPr>
          <a:xfrm>
            <a:off x="281572" y="5347785"/>
            <a:ext cx="5746540" cy="400110"/>
          </a:xfrm>
          <a:prstGeom prst="rect">
            <a:avLst/>
          </a:prstGeom>
          <a:noFill/>
        </p:spPr>
        <p:txBody>
          <a:bodyPr wrap="square">
            <a:spAutoFit/>
          </a:bodyPr>
          <a:lstStyle/>
          <a:p>
            <a:r>
              <a:rPr lang="en-GB" sz="2000" dirty="0"/>
              <a:t>Eadweard Muybridge, The Horse in Motion (1878)</a:t>
            </a:r>
            <a:endParaRPr lang="en-DK" sz="2000" dirty="0"/>
          </a:p>
        </p:txBody>
      </p:sp>
    </p:spTree>
    <p:extLst>
      <p:ext uri="{BB962C8B-B14F-4D97-AF65-F5344CB8AC3E}">
        <p14:creationId xmlns:p14="http://schemas.microsoft.com/office/powerpoint/2010/main" val="41082646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20D23-6D90-9283-3373-8E555FA02425}"/>
              </a:ext>
            </a:extLst>
          </p:cNvPr>
          <p:cNvSpPr>
            <a:spLocks noGrp="1"/>
          </p:cNvSpPr>
          <p:nvPr>
            <p:ph type="title"/>
          </p:nvPr>
        </p:nvSpPr>
        <p:spPr>
          <a:xfrm>
            <a:off x="223358" y="278631"/>
            <a:ext cx="10515600" cy="1325563"/>
          </a:xfrm>
        </p:spPr>
        <p:txBody>
          <a:bodyPr>
            <a:normAutofit/>
          </a:bodyPr>
          <a:lstStyle/>
          <a:p>
            <a:r>
              <a:rPr lang="en-GB" sz="3600" b="0" i="0" u="none" strike="noStrike" dirty="0">
                <a:solidFill>
                  <a:srgbClr val="333333"/>
                </a:solidFill>
                <a:effectLst/>
                <a:highlight>
                  <a:srgbClr val="FFFFFF"/>
                </a:highlight>
              </a:rPr>
              <a:t>Étienne-Jules </a:t>
            </a:r>
            <a:r>
              <a:rPr lang="en-GB" sz="3600" b="0" i="0" u="none" strike="noStrike" dirty="0" err="1">
                <a:solidFill>
                  <a:srgbClr val="333333"/>
                </a:solidFill>
                <a:effectLst/>
                <a:highlight>
                  <a:srgbClr val="FFFFFF"/>
                </a:highlight>
              </a:rPr>
              <a:t>Marey</a:t>
            </a:r>
            <a:r>
              <a:rPr lang="en-GB" sz="3600" b="0" i="0" u="none" strike="noStrike" dirty="0">
                <a:solidFill>
                  <a:srgbClr val="333333"/>
                </a:solidFill>
                <a:effectLst/>
                <a:highlight>
                  <a:srgbClr val="FFFFFF"/>
                </a:highlight>
              </a:rPr>
              <a:t> </a:t>
            </a:r>
            <a:endParaRPr lang="en-DK" sz="3600" dirty="0"/>
          </a:p>
        </p:txBody>
      </p:sp>
      <p:pic>
        <p:nvPicPr>
          <p:cNvPr id="1026" name="Picture 2" descr="Flying pelican captured by Étienne-Jules Marey around 1882">
            <a:extLst>
              <a:ext uri="{FF2B5EF4-FFF2-40B4-BE49-F238E27FC236}">
                <a16:creationId xmlns:a16="http://schemas.microsoft.com/office/drawing/2014/main" id="{FD8FB375-DC63-CB82-C4C6-67FCEF489FCB}"/>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8125777" y="391978"/>
            <a:ext cx="3897416" cy="194870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56A87308-823E-4FA1-D7FE-5A5406E453B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35172" y="3077177"/>
            <a:ext cx="4933470" cy="2778853"/>
          </a:xfrm>
          <a:prstGeom prst="rect">
            <a:avLst/>
          </a:prstGeom>
        </p:spPr>
      </p:pic>
      <p:pic>
        <p:nvPicPr>
          <p:cNvPr id="6" name="Picture 5" descr="A black and white circular design&#10;&#10;Description automatically generated">
            <a:extLst>
              <a:ext uri="{FF2B5EF4-FFF2-40B4-BE49-F238E27FC236}">
                <a16:creationId xmlns:a16="http://schemas.microsoft.com/office/drawing/2014/main" id="{B6F1D2DE-A567-2CF8-B752-FB1AAB2458D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34006" y="58842"/>
            <a:ext cx="2693367" cy="2659512"/>
          </a:xfrm>
          <a:prstGeom prst="rect">
            <a:avLst/>
          </a:prstGeom>
        </p:spPr>
      </p:pic>
      <p:pic>
        <p:nvPicPr>
          <p:cNvPr id="8" name="Picture 7" descr="A diagram of an object&#10;&#10;Description automatically generated">
            <a:extLst>
              <a:ext uri="{FF2B5EF4-FFF2-40B4-BE49-F238E27FC236}">
                <a16:creationId xmlns:a16="http://schemas.microsoft.com/office/drawing/2014/main" id="{E2E0BAA3-C837-79CE-B8C3-91D76474B679}"/>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50720" y="3525572"/>
            <a:ext cx="4071898" cy="2771808"/>
          </a:xfrm>
          <a:prstGeom prst="rect">
            <a:avLst/>
          </a:prstGeom>
        </p:spPr>
      </p:pic>
      <p:sp>
        <p:nvSpPr>
          <p:cNvPr id="10" name="TextBox 9">
            <a:extLst>
              <a:ext uri="{FF2B5EF4-FFF2-40B4-BE49-F238E27FC236}">
                <a16:creationId xmlns:a16="http://schemas.microsoft.com/office/drawing/2014/main" id="{443B603A-F083-A836-EE17-E55923BF131D}"/>
              </a:ext>
            </a:extLst>
          </p:cNvPr>
          <p:cNvSpPr txBox="1"/>
          <p:nvPr/>
        </p:nvSpPr>
        <p:spPr>
          <a:xfrm>
            <a:off x="250720" y="1239852"/>
            <a:ext cx="6100762" cy="461665"/>
          </a:xfrm>
          <a:prstGeom prst="rect">
            <a:avLst/>
          </a:prstGeom>
          <a:noFill/>
        </p:spPr>
        <p:txBody>
          <a:bodyPr wrap="square">
            <a:spAutoFit/>
          </a:bodyPr>
          <a:lstStyle/>
          <a:p>
            <a:r>
              <a:rPr lang="en-GB" sz="2400" b="1" dirty="0" err="1">
                <a:latin typeface="Aptos" panose="020B0004020202020204" pitchFamily="34" charset="0"/>
                <a:ea typeface="Aptos" panose="020B0004020202020204" pitchFamily="34" charset="0"/>
                <a:cs typeface="Times New Roman" panose="02020603050405020304" pitchFamily="18" charset="0"/>
              </a:rPr>
              <a:t>C</a:t>
            </a:r>
            <a:r>
              <a:rPr lang="en-GB" sz="2400" b="1" dirty="0" err="1">
                <a:effectLst/>
                <a:latin typeface="Aptos" panose="020B0004020202020204" pitchFamily="34" charset="0"/>
                <a:ea typeface="Aptos" panose="020B0004020202020204" pitchFamily="34" charset="0"/>
                <a:cs typeface="Times New Roman" panose="02020603050405020304" pitchFamily="18" charset="0"/>
              </a:rPr>
              <a:t>hronophotography</a:t>
            </a:r>
            <a:r>
              <a:rPr lang="en-DK" dirty="0">
                <a:effectLst/>
              </a:rPr>
              <a:t> </a:t>
            </a:r>
            <a:endParaRPr lang="en-DK" dirty="0"/>
          </a:p>
        </p:txBody>
      </p:sp>
      <p:sp>
        <p:nvSpPr>
          <p:cNvPr id="12" name="TextBox 11">
            <a:extLst>
              <a:ext uri="{FF2B5EF4-FFF2-40B4-BE49-F238E27FC236}">
                <a16:creationId xmlns:a16="http://schemas.microsoft.com/office/drawing/2014/main" id="{93E45514-C86D-F1BE-4A75-4C2D9029915F}"/>
              </a:ext>
            </a:extLst>
          </p:cNvPr>
          <p:cNvSpPr txBox="1"/>
          <p:nvPr/>
        </p:nvSpPr>
        <p:spPr>
          <a:xfrm>
            <a:off x="6680690" y="5933038"/>
            <a:ext cx="5708545" cy="646331"/>
          </a:xfrm>
          <a:prstGeom prst="rect">
            <a:avLst/>
          </a:prstGeom>
          <a:noFill/>
        </p:spPr>
        <p:txBody>
          <a:bodyPr wrap="square">
            <a:spAutoFit/>
          </a:bodyPr>
          <a:lstStyle/>
          <a:p>
            <a:r>
              <a:rPr lang="en-GB" dirty="0"/>
              <a:t>Photograph showing phases of movement of a man jumping a hurdle, Étienne-Jules </a:t>
            </a:r>
            <a:r>
              <a:rPr lang="en-GB" dirty="0" err="1"/>
              <a:t>Marey</a:t>
            </a:r>
            <a:r>
              <a:rPr lang="en-GB" dirty="0"/>
              <a:t>, c 1892</a:t>
            </a:r>
            <a:endParaRPr lang="en-US" dirty="0"/>
          </a:p>
        </p:txBody>
      </p:sp>
      <p:sp>
        <p:nvSpPr>
          <p:cNvPr id="13" name="TextBox 12">
            <a:extLst>
              <a:ext uri="{FF2B5EF4-FFF2-40B4-BE49-F238E27FC236}">
                <a16:creationId xmlns:a16="http://schemas.microsoft.com/office/drawing/2014/main" id="{D6325D36-3CB2-12CE-920F-D08262069A51}"/>
              </a:ext>
            </a:extLst>
          </p:cNvPr>
          <p:cNvSpPr txBox="1"/>
          <p:nvPr/>
        </p:nvSpPr>
        <p:spPr>
          <a:xfrm>
            <a:off x="250720" y="6394703"/>
            <a:ext cx="5845279" cy="369332"/>
          </a:xfrm>
          <a:prstGeom prst="rect">
            <a:avLst/>
          </a:prstGeom>
          <a:noFill/>
        </p:spPr>
        <p:txBody>
          <a:bodyPr wrap="square" rtlCol="0">
            <a:spAutoFit/>
          </a:bodyPr>
          <a:lstStyle/>
          <a:p>
            <a:r>
              <a:rPr lang="en-DK" dirty="0"/>
              <a:t>Marey’s Photographic Gun, </a:t>
            </a:r>
            <a:r>
              <a:rPr lang="en-DK" i="1" dirty="0"/>
              <a:t>La Nature</a:t>
            </a:r>
            <a:r>
              <a:rPr lang="en-DK" dirty="0"/>
              <a:t>, April 1882</a:t>
            </a:r>
          </a:p>
        </p:txBody>
      </p:sp>
      <p:sp>
        <p:nvSpPr>
          <p:cNvPr id="3" name="TextBox 2">
            <a:extLst>
              <a:ext uri="{FF2B5EF4-FFF2-40B4-BE49-F238E27FC236}">
                <a16:creationId xmlns:a16="http://schemas.microsoft.com/office/drawing/2014/main" id="{F4256B9E-077F-17BB-9D2A-63C683A72E58}"/>
              </a:ext>
            </a:extLst>
          </p:cNvPr>
          <p:cNvSpPr txBox="1"/>
          <p:nvPr/>
        </p:nvSpPr>
        <p:spPr>
          <a:xfrm>
            <a:off x="190302" y="1823266"/>
            <a:ext cx="5292643" cy="1631216"/>
          </a:xfrm>
          <a:prstGeom prst="rect">
            <a:avLst/>
          </a:prstGeom>
          <a:noFill/>
        </p:spPr>
        <p:txBody>
          <a:bodyPr wrap="square" rtlCol="0">
            <a:spAutoFit/>
          </a:bodyPr>
          <a:lstStyle/>
          <a:p>
            <a:r>
              <a:rPr lang="en-DK" sz="2000" dirty="0"/>
              <a:t>‘I have been able to construct, in the shape of a hunting rifle, a machine that photographs twelve times a second the object under aim; each image requires, in terms of exposure time, only 1/720th of a </a:t>
            </a:r>
            <a:r>
              <a:rPr lang="en-DK" sz="2000"/>
              <a:t>second’</a:t>
            </a:r>
            <a:endParaRPr lang="en-DK" sz="2000" dirty="0"/>
          </a:p>
        </p:txBody>
      </p:sp>
    </p:spTree>
    <p:extLst>
      <p:ext uri="{BB962C8B-B14F-4D97-AF65-F5344CB8AC3E}">
        <p14:creationId xmlns:p14="http://schemas.microsoft.com/office/powerpoint/2010/main" val="4606273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21B4D-F916-652A-11DA-D81AA4C44A4A}"/>
              </a:ext>
            </a:extLst>
          </p:cNvPr>
          <p:cNvSpPr>
            <a:spLocks noGrp="1"/>
          </p:cNvSpPr>
          <p:nvPr>
            <p:ph type="title"/>
          </p:nvPr>
        </p:nvSpPr>
        <p:spPr/>
        <p:txBody>
          <a:bodyPr/>
          <a:lstStyle/>
          <a:p>
            <a:endParaRPr lang="en-DK" dirty="0"/>
          </a:p>
        </p:txBody>
      </p:sp>
      <p:pic>
        <p:nvPicPr>
          <p:cNvPr id="4" name="Content Placeholder 3" descr="A book with a photo of a person walking&#10;&#10;Description automatically generated">
            <a:extLst>
              <a:ext uri="{FF2B5EF4-FFF2-40B4-BE49-F238E27FC236}">
                <a16:creationId xmlns:a16="http://schemas.microsoft.com/office/drawing/2014/main" id="{BE926875-7BBD-8B26-FEB8-34E5509789F6}"/>
              </a:ext>
            </a:extLst>
          </p:cNvPr>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324797" y="1396172"/>
            <a:ext cx="5469873" cy="3412620"/>
          </a:xfrm>
          <a:prstGeom prst="rect">
            <a:avLst/>
          </a:prstGeom>
        </p:spPr>
      </p:pic>
      <p:sp>
        <p:nvSpPr>
          <p:cNvPr id="5" name="TextBox 4">
            <a:extLst>
              <a:ext uri="{FF2B5EF4-FFF2-40B4-BE49-F238E27FC236}">
                <a16:creationId xmlns:a16="http://schemas.microsoft.com/office/drawing/2014/main" id="{4450069A-E4D3-3E68-892B-774B24A4755F}"/>
              </a:ext>
            </a:extLst>
          </p:cNvPr>
          <p:cNvSpPr txBox="1"/>
          <p:nvPr/>
        </p:nvSpPr>
        <p:spPr>
          <a:xfrm>
            <a:off x="324797" y="5065751"/>
            <a:ext cx="4104640" cy="1015663"/>
          </a:xfrm>
          <a:prstGeom prst="rect">
            <a:avLst/>
          </a:prstGeom>
          <a:noFill/>
        </p:spPr>
        <p:txBody>
          <a:bodyPr wrap="square" rtlCol="0">
            <a:spAutoFit/>
          </a:bodyPr>
          <a:lstStyle/>
          <a:p>
            <a:r>
              <a:rPr lang="en-DK" sz="2000" dirty="0"/>
              <a:t>Eadweard Muybridge, </a:t>
            </a:r>
            <a:r>
              <a:rPr lang="en-DK" sz="2000" i="1" dirty="0"/>
              <a:t>Animal Locomotion </a:t>
            </a:r>
            <a:r>
              <a:rPr lang="en-DK" sz="2000" dirty="0"/>
              <a:t>(1887), ‘Locomotor ataxia’, plate 546</a:t>
            </a:r>
          </a:p>
        </p:txBody>
      </p:sp>
      <p:pic>
        <p:nvPicPr>
          <p:cNvPr id="7" name="Picture 6" descr="A child bending over&#10;&#10;Description automatically generated">
            <a:extLst>
              <a:ext uri="{FF2B5EF4-FFF2-40B4-BE49-F238E27FC236}">
                <a16:creationId xmlns:a16="http://schemas.microsoft.com/office/drawing/2014/main" id="{68401E71-B956-D845-2F50-FE8F3638491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397332" y="1396172"/>
            <a:ext cx="5578104" cy="3412620"/>
          </a:xfrm>
          <a:prstGeom prst="rect">
            <a:avLst/>
          </a:prstGeom>
        </p:spPr>
      </p:pic>
      <p:sp>
        <p:nvSpPr>
          <p:cNvPr id="8" name="TextBox 7">
            <a:extLst>
              <a:ext uri="{FF2B5EF4-FFF2-40B4-BE49-F238E27FC236}">
                <a16:creationId xmlns:a16="http://schemas.microsoft.com/office/drawing/2014/main" id="{8B102D8D-D486-26F1-2871-40F1D5F15315}"/>
              </a:ext>
            </a:extLst>
          </p:cNvPr>
          <p:cNvSpPr txBox="1"/>
          <p:nvPr/>
        </p:nvSpPr>
        <p:spPr>
          <a:xfrm>
            <a:off x="6397332" y="5065751"/>
            <a:ext cx="5562600" cy="707886"/>
          </a:xfrm>
          <a:prstGeom prst="rect">
            <a:avLst/>
          </a:prstGeom>
          <a:noFill/>
        </p:spPr>
        <p:txBody>
          <a:bodyPr wrap="square" rtlCol="0">
            <a:spAutoFit/>
          </a:bodyPr>
          <a:lstStyle/>
          <a:p>
            <a:r>
              <a:rPr lang="en-DK" sz="2000" dirty="0"/>
              <a:t>‘Infantile paralysis, child walking on hands and feet’, Plate 539</a:t>
            </a:r>
          </a:p>
        </p:txBody>
      </p:sp>
    </p:spTree>
    <p:extLst>
      <p:ext uri="{BB962C8B-B14F-4D97-AF65-F5344CB8AC3E}">
        <p14:creationId xmlns:p14="http://schemas.microsoft.com/office/powerpoint/2010/main" val="23585628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3" name="Rectangle 1032">
            <a:extLst>
              <a:ext uri="{FF2B5EF4-FFF2-40B4-BE49-F238E27FC236}">
                <a16:creationId xmlns:a16="http://schemas.microsoft.com/office/drawing/2014/main" id="{A3C210E6-A35A-4F68-8D60-801A019C75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close-up of a machine&#10;&#10;Description automatically generated">
            <a:extLst>
              <a:ext uri="{FF2B5EF4-FFF2-40B4-BE49-F238E27FC236}">
                <a16:creationId xmlns:a16="http://schemas.microsoft.com/office/drawing/2014/main" id="{B19F98ED-E6FC-66A5-5C49-1EA830C85257}"/>
              </a:ext>
            </a:extLst>
          </p:cNvPr>
          <p:cNvPicPr>
            <a:picLocks noChangeAspect="1"/>
          </p:cNvPicPr>
          <p:nvPr/>
        </p:nvPicPr>
        <p:blipFill>
          <a:blip r:embed="rId2" cstate="screen">
            <a:extLst>
              <a:ext uri="{28A0092B-C50C-407E-A947-70E740481C1C}">
                <a14:useLocalDpi xmlns:a14="http://schemas.microsoft.com/office/drawing/2010/main"/>
              </a:ext>
            </a:extLst>
          </a:blip>
          <a:srcRect r="-2"/>
          <a:stretch/>
        </p:blipFill>
        <p:spPr>
          <a:xfrm>
            <a:off x="3136389" y="10"/>
            <a:ext cx="4979304" cy="3401558"/>
          </a:xfrm>
          <a:custGeom>
            <a:avLst/>
            <a:gdLst/>
            <a:ahLst/>
            <a:cxnLst/>
            <a:rect l="l" t="t" r="r" b="b"/>
            <a:pathLst>
              <a:path w="4979304" h="3364992">
                <a:moveTo>
                  <a:pt x="0" y="0"/>
                </a:moveTo>
                <a:lnTo>
                  <a:pt x="4211250" y="0"/>
                </a:lnTo>
                <a:lnTo>
                  <a:pt x="4309461" y="192282"/>
                </a:lnTo>
                <a:cubicBezTo>
                  <a:pt x="4697535" y="1033269"/>
                  <a:pt x="4937593" y="2032690"/>
                  <a:pt x="4974907" y="3110424"/>
                </a:cubicBezTo>
                <a:lnTo>
                  <a:pt x="4979304" y="3364992"/>
                </a:lnTo>
                <a:lnTo>
                  <a:pt x="800592" y="3364992"/>
                </a:lnTo>
                <a:lnTo>
                  <a:pt x="797493" y="3185579"/>
                </a:lnTo>
                <a:cubicBezTo>
                  <a:pt x="756786" y="2009870"/>
                  <a:pt x="474799" y="927359"/>
                  <a:pt x="22579" y="42066"/>
                </a:cubicBezTo>
                <a:close/>
              </a:path>
            </a:pathLst>
          </a:custGeom>
        </p:spPr>
      </p:pic>
      <p:pic>
        <p:nvPicPr>
          <p:cNvPr id="1026" name="Picture 2" descr="Londe 03">
            <a:extLst>
              <a:ext uri="{FF2B5EF4-FFF2-40B4-BE49-F238E27FC236}">
                <a16:creationId xmlns:a16="http://schemas.microsoft.com/office/drawing/2014/main" id="{B7C5F35D-DE66-9D7D-9B96-174564031C64}"/>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p:blipFill>
        <p:spPr bwMode="auto">
          <a:xfrm>
            <a:off x="7381690" y="3456433"/>
            <a:ext cx="4810310" cy="3401568"/>
          </a:xfrm>
          <a:custGeom>
            <a:avLst/>
            <a:gdLst/>
            <a:ahLst/>
            <a:cxnLst/>
            <a:rect l="l" t="t" r="r" b="b"/>
            <a:pathLst>
              <a:path w="4810310" h="3401568">
                <a:moveTo>
                  <a:pt x="781270" y="0"/>
                </a:moveTo>
                <a:lnTo>
                  <a:pt x="4810310" y="0"/>
                </a:lnTo>
                <a:lnTo>
                  <a:pt x="4810310" y="3401568"/>
                </a:lnTo>
                <a:lnTo>
                  <a:pt x="0" y="3401568"/>
                </a:lnTo>
                <a:lnTo>
                  <a:pt x="1963" y="3397912"/>
                </a:lnTo>
                <a:cubicBezTo>
                  <a:pt x="454182" y="2512619"/>
                  <a:pt x="736170" y="1430108"/>
                  <a:pt x="776876" y="254399"/>
                </a:cubicBezTo>
                <a:close/>
              </a:path>
            </a:pathLst>
          </a:custGeom>
          <a:noFill/>
          <a:extLst>
            <a:ext uri="{909E8E84-426E-40DD-AFC4-6F175D3DCCD1}">
              <a14:hiddenFill xmlns:a14="http://schemas.microsoft.com/office/drawing/2010/main">
                <a:solidFill>
                  <a:srgbClr val="FFFFFF"/>
                </a:solidFill>
              </a14:hiddenFill>
            </a:ext>
          </a:extLst>
        </p:spPr>
      </p:pic>
      <p:pic>
        <p:nvPicPr>
          <p:cNvPr id="11" name="Picture 10" descr="A group of people in a circle&#10;&#10;Description automatically generated">
            <a:extLst>
              <a:ext uri="{FF2B5EF4-FFF2-40B4-BE49-F238E27FC236}">
                <a16:creationId xmlns:a16="http://schemas.microsoft.com/office/drawing/2014/main" id="{DA3A66E6-0551-25B7-F68B-90CC5BF6275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3" b="-3"/>
          <a:stretch/>
        </p:blipFill>
        <p:spPr>
          <a:xfrm>
            <a:off x="3189428" y="3456432"/>
            <a:ext cx="4925479" cy="3401568"/>
          </a:xfrm>
          <a:custGeom>
            <a:avLst/>
            <a:gdLst/>
            <a:ahLst/>
            <a:cxnLst/>
            <a:rect l="l" t="t" r="r" b="b"/>
            <a:pathLst>
              <a:path w="4925479" h="3364992">
                <a:moveTo>
                  <a:pt x="749362" y="0"/>
                </a:moveTo>
                <a:lnTo>
                  <a:pt x="4925479" y="0"/>
                </a:lnTo>
                <a:lnTo>
                  <a:pt x="4921868" y="209033"/>
                </a:lnTo>
                <a:cubicBezTo>
                  <a:pt x="4884554" y="1286766"/>
                  <a:pt x="4644496" y="2286187"/>
                  <a:pt x="4256422" y="3127175"/>
                </a:cubicBezTo>
                <a:lnTo>
                  <a:pt x="4134952" y="3364992"/>
                </a:lnTo>
                <a:lnTo>
                  <a:pt x="0" y="3364992"/>
                </a:lnTo>
                <a:lnTo>
                  <a:pt x="79008" y="3202330"/>
                </a:lnTo>
                <a:cubicBezTo>
                  <a:pt x="467082" y="2361343"/>
                  <a:pt x="707140" y="1361922"/>
                  <a:pt x="744454" y="284189"/>
                </a:cubicBezTo>
                <a:close/>
              </a:path>
            </a:pathLst>
          </a:custGeom>
        </p:spPr>
      </p:pic>
      <p:sp useBgFill="1">
        <p:nvSpPr>
          <p:cNvPr id="1035" name="Freeform: Shape 1034">
            <a:extLst>
              <a:ext uri="{FF2B5EF4-FFF2-40B4-BE49-F238E27FC236}">
                <a16:creationId xmlns:a16="http://schemas.microsoft.com/office/drawing/2014/main" id="{AC0D06B0-F19C-459E-B221-A34B506FB5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945815" cy="6858000"/>
          </a:xfrm>
          <a:custGeom>
            <a:avLst/>
            <a:gdLst>
              <a:gd name="connsiteX0" fmla="*/ 0 w 3945815"/>
              <a:gd name="connsiteY0" fmla="*/ 0 h 6858000"/>
              <a:gd name="connsiteX1" fmla="*/ 3138662 w 3945815"/>
              <a:gd name="connsiteY1" fmla="*/ 0 h 6858000"/>
              <a:gd name="connsiteX2" fmla="*/ 3275260 w 3945815"/>
              <a:gd name="connsiteY2" fmla="*/ 267438 h 6858000"/>
              <a:gd name="connsiteX3" fmla="*/ 3945815 w 3945815"/>
              <a:gd name="connsiteY3" fmla="*/ 3481388 h 6858000"/>
              <a:gd name="connsiteX4" fmla="*/ 3275260 w 3945815"/>
              <a:gd name="connsiteY4" fmla="*/ 6695338 h 6858000"/>
              <a:gd name="connsiteX5" fmla="*/ 3192177 w 3945815"/>
              <a:gd name="connsiteY5" fmla="*/ 6858000 h 6858000"/>
              <a:gd name="connsiteX6" fmla="*/ 0 w 3945815"/>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45815" h="6858000">
                <a:moveTo>
                  <a:pt x="0" y="0"/>
                </a:moveTo>
                <a:lnTo>
                  <a:pt x="3138662" y="0"/>
                </a:lnTo>
                <a:lnTo>
                  <a:pt x="3275260" y="267438"/>
                </a:lnTo>
                <a:cubicBezTo>
                  <a:pt x="3698614" y="1184879"/>
                  <a:pt x="3945815" y="2290869"/>
                  <a:pt x="3945815" y="3481388"/>
                </a:cubicBezTo>
                <a:cubicBezTo>
                  <a:pt x="3945815" y="4671908"/>
                  <a:pt x="3698614" y="5777898"/>
                  <a:pt x="3275260" y="6695338"/>
                </a:cubicBezTo>
                <a:lnTo>
                  <a:pt x="3192177"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37" name="Freeform: Shape 1036">
            <a:extLst>
              <a:ext uri="{FF2B5EF4-FFF2-40B4-BE49-F238E27FC236}">
                <a16:creationId xmlns:a16="http://schemas.microsoft.com/office/drawing/2014/main" id="{345B26DA-1C6B-4C66-81C9-9C1877FC2D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936670" cy="6858000"/>
          </a:xfrm>
          <a:custGeom>
            <a:avLst/>
            <a:gdLst>
              <a:gd name="connsiteX0" fmla="*/ 0 w 3936670"/>
              <a:gd name="connsiteY0" fmla="*/ 0 h 6858000"/>
              <a:gd name="connsiteX1" fmla="*/ 3129517 w 3936670"/>
              <a:gd name="connsiteY1" fmla="*/ 0 h 6858000"/>
              <a:gd name="connsiteX2" fmla="*/ 3266115 w 3936670"/>
              <a:gd name="connsiteY2" fmla="*/ 267438 h 6858000"/>
              <a:gd name="connsiteX3" fmla="*/ 3936670 w 3936670"/>
              <a:gd name="connsiteY3" fmla="*/ 3481388 h 6858000"/>
              <a:gd name="connsiteX4" fmla="*/ 3266115 w 3936670"/>
              <a:gd name="connsiteY4" fmla="*/ 6695338 h 6858000"/>
              <a:gd name="connsiteX5" fmla="*/ 3183032 w 3936670"/>
              <a:gd name="connsiteY5" fmla="*/ 6858000 h 6858000"/>
              <a:gd name="connsiteX6" fmla="*/ 0 w 393667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6670" h="6858000">
                <a:moveTo>
                  <a:pt x="0" y="0"/>
                </a:moveTo>
                <a:lnTo>
                  <a:pt x="3129517" y="0"/>
                </a:lnTo>
                <a:lnTo>
                  <a:pt x="3266115" y="267438"/>
                </a:lnTo>
                <a:cubicBezTo>
                  <a:pt x="3689469" y="1184879"/>
                  <a:pt x="3936670" y="2290869"/>
                  <a:pt x="3936670" y="3481388"/>
                </a:cubicBezTo>
                <a:cubicBezTo>
                  <a:pt x="3936670" y="4671908"/>
                  <a:pt x="3689469" y="5777898"/>
                  <a:pt x="3266115" y="6695338"/>
                </a:cubicBezTo>
                <a:lnTo>
                  <a:pt x="3183032"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A4AF86F-1B01-0260-6085-0F572CF7F1B9}"/>
              </a:ext>
            </a:extLst>
          </p:cNvPr>
          <p:cNvSpPr>
            <a:spLocks noGrp="1"/>
          </p:cNvSpPr>
          <p:nvPr>
            <p:ph type="title"/>
          </p:nvPr>
        </p:nvSpPr>
        <p:spPr>
          <a:xfrm>
            <a:off x="448056" y="685800"/>
            <a:ext cx="2807208" cy="1325563"/>
          </a:xfrm>
        </p:spPr>
        <p:txBody>
          <a:bodyPr>
            <a:noAutofit/>
          </a:bodyPr>
          <a:lstStyle/>
          <a:p>
            <a:r>
              <a:rPr lang="en-DK" sz="3600">
                <a:latin typeface="+mn-lt"/>
              </a:rPr>
              <a:t>Albert Londe at the </a:t>
            </a:r>
            <a:r>
              <a:rPr lang="en-GB" sz="3600" b="0" i="0" u="none" strike="noStrike" dirty="0">
                <a:effectLst/>
                <a:highlight>
                  <a:srgbClr val="FFFFFF"/>
                </a:highlight>
                <a:latin typeface="+mn-lt"/>
              </a:rPr>
              <a:t>Salpêtrière</a:t>
            </a:r>
            <a:r>
              <a:rPr lang="en-DK" sz="3600">
                <a:latin typeface="+mn-lt"/>
              </a:rPr>
              <a:t> </a:t>
            </a:r>
          </a:p>
        </p:txBody>
      </p:sp>
      <p:sp>
        <p:nvSpPr>
          <p:cNvPr id="1039" name="Rectangle 1038">
            <a:extLst>
              <a:ext uri="{FF2B5EF4-FFF2-40B4-BE49-F238E27FC236}">
                <a16:creationId xmlns:a16="http://schemas.microsoft.com/office/drawing/2014/main" id="{98DE6C44-43F8-4DE4-AB81-66853FFEA0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005840"/>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41" name="Rectangle 1040">
            <a:extLst>
              <a:ext uri="{FF2B5EF4-FFF2-40B4-BE49-F238E27FC236}">
                <a16:creationId xmlns:a16="http://schemas.microsoft.com/office/drawing/2014/main" id="{2409529B-9B56-4F10-BE4D-F934DB89E5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8912" y="2089941"/>
            <a:ext cx="2834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30" name="Content Placeholder 1029">
            <a:extLst>
              <a:ext uri="{FF2B5EF4-FFF2-40B4-BE49-F238E27FC236}">
                <a16:creationId xmlns:a16="http://schemas.microsoft.com/office/drawing/2014/main" id="{CCD1651C-E844-0A4F-737A-D6B7664D1A31}"/>
              </a:ext>
            </a:extLst>
          </p:cNvPr>
          <p:cNvSpPr>
            <a:spLocks noGrp="1"/>
          </p:cNvSpPr>
          <p:nvPr>
            <p:ph idx="1"/>
          </p:nvPr>
        </p:nvSpPr>
        <p:spPr>
          <a:xfrm>
            <a:off x="448056" y="2258568"/>
            <a:ext cx="2807208" cy="3922776"/>
          </a:xfrm>
        </p:spPr>
        <p:txBody>
          <a:bodyPr>
            <a:normAutofit/>
          </a:bodyPr>
          <a:lstStyle/>
          <a:p>
            <a:endParaRPr lang="en-US" sz="1700"/>
          </a:p>
        </p:txBody>
      </p:sp>
      <p:pic>
        <p:nvPicPr>
          <p:cNvPr id="7" name="Picture 6" descr="A collage of images of a person in a bed&#10;&#10;Description automatically generated">
            <a:extLst>
              <a:ext uri="{FF2B5EF4-FFF2-40B4-BE49-F238E27FC236}">
                <a16:creationId xmlns:a16="http://schemas.microsoft.com/office/drawing/2014/main" id="{46BCED29-C26C-54EB-FFAE-DA9D65F535BC}"/>
              </a:ext>
            </a:extLst>
          </p:cNvPr>
          <p:cNvPicPr>
            <a:picLocks noChangeAspect="1"/>
          </p:cNvPicPr>
          <p:nvPr/>
        </p:nvPicPr>
        <p:blipFill>
          <a:blip r:embed="rId5" cstate="screen">
            <a:extLst>
              <a:ext uri="{28A0092B-C50C-407E-A947-70E740481C1C}">
                <a14:useLocalDpi xmlns:a14="http://schemas.microsoft.com/office/drawing/2010/main"/>
              </a:ext>
            </a:extLst>
          </a:blip>
          <a:srcRect r="-1"/>
          <a:stretch/>
        </p:blipFill>
        <p:spPr>
          <a:xfrm>
            <a:off x="7404372" y="10"/>
            <a:ext cx="4787628" cy="3401558"/>
          </a:xfrm>
          <a:custGeom>
            <a:avLst/>
            <a:gdLst/>
            <a:ahLst/>
            <a:cxnLst/>
            <a:rect l="l" t="t" r="r" b="b"/>
            <a:pathLst>
              <a:path w="4787628" h="3401568">
                <a:moveTo>
                  <a:pt x="0" y="0"/>
                </a:moveTo>
                <a:lnTo>
                  <a:pt x="4787628" y="0"/>
                </a:lnTo>
                <a:lnTo>
                  <a:pt x="4787628" y="3401568"/>
                </a:lnTo>
                <a:lnTo>
                  <a:pt x="762748" y="3401568"/>
                </a:lnTo>
                <a:lnTo>
                  <a:pt x="751436" y="2963954"/>
                </a:lnTo>
                <a:cubicBezTo>
                  <a:pt x="698408" y="1942163"/>
                  <a:pt x="463174" y="995044"/>
                  <a:pt x="93264" y="192283"/>
                </a:cubicBezTo>
                <a:close/>
              </a:path>
            </a:pathLst>
          </a:custGeom>
        </p:spPr>
      </p:pic>
    </p:spTree>
    <p:extLst>
      <p:ext uri="{BB962C8B-B14F-4D97-AF65-F5344CB8AC3E}">
        <p14:creationId xmlns:p14="http://schemas.microsoft.com/office/powerpoint/2010/main" val="31978778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2E780-C4B0-C04A-359B-F895B7B57C38}"/>
              </a:ext>
            </a:extLst>
          </p:cNvPr>
          <p:cNvSpPr>
            <a:spLocks noGrp="1"/>
          </p:cNvSpPr>
          <p:nvPr>
            <p:ph type="title"/>
          </p:nvPr>
        </p:nvSpPr>
        <p:spPr>
          <a:xfrm>
            <a:off x="409575" y="223045"/>
            <a:ext cx="10515600" cy="1325563"/>
          </a:xfrm>
        </p:spPr>
        <p:txBody>
          <a:bodyPr>
            <a:normAutofit/>
          </a:bodyPr>
          <a:lstStyle/>
          <a:p>
            <a:r>
              <a:rPr lang="en-GB" sz="3600" dirty="0">
                <a:effectLst/>
                <a:latin typeface="Aptos" panose="020B0004020202020204" pitchFamily="34" charset="0"/>
                <a:ea typeface="Aptos" panose="020B0004020202020204" pitchFamily="34" charset="0"/>
                <a:cs typeface="Times New Roman" panose="02020603050405020304" pitchFamily="18" charset="0"/>
              </a:rPr>
              <a:t>Cinema and Neurology: Georges Marinescu</a:t>
            </a:r>
            <a:endParaRPr lang="en-DK" sz="3600" dirty="0"/>
          </a:p>
        </p:txBody>
      </p:sp>
      <p:pic>
        <p:nvPicPr>
          <p:cNvPr id="4" name="Content Placeholder 3" descr="A book with a diagram of a person&#10;&#10;Description automatically generated">
            <a:extLst>
              <a:ext uri="{FF2B5EF4-FFF2-40B4-BE49-F238E27FC236}">
                <a16:creationId xmlns:a16="http://schemas.microsoft.com/office/drawing/2014/main" id="{67D945BF-02FA-B9E1-475C-DBA27726BA9C}"/>
              </a:ext>
            </a:extLst>
          </p:cNvPr>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752475" y="1481137"/>
            <a:ext cx="3352074" cy="4501357"/>
          </a:xfrm>
          <a:prstGeom prst="rect">
            <a:avLst/>
          </a:prstGeom>
        </p:spPr>
      </p:pic>
      <p:sp>
        <p:nvSpPr>
          <p:cNvPr id="6" name="TextBox 5">
            <a:extLst>
              <a:ext uri="{FF2B5EF4-FFF2-40B4-BE49-F238E27FC236}">
                <a16:creationId xmlns:a16="http://schemas.microsoft.com/office/drawing/2014/main" id="{890CE8C4-6F66-E6FA-1D3D-9A48E048383E}"/>
              </a:ext>
            </a:extLst>
          </p:cNvPr>
          <p:cNvSpPr txBox="1"/>
          <p:nvPr/>
        </p:nvSpPr>
        <p:spPr>
          <a:xfrm>
            <a:off x="6429507" y="5989651"/>
            <a:ext cx="4959073" cy="707886"/>
          </a:xfrm>
          <a:prstGeom prst="rect">
            <a:avLst/>
          </a:prstGeom>
          <a:noFill/>
        </p:spPr>
        <p:txBody>
          <a:bodyPr wrap="square" rtlCol="0">
            <a:spAutoFit/>
          </a:bodyPr>
          <a:lstStyle/>
          <a:p>
            <a:r>
              <a:rPr lang="en-US" sz="2000" i="1" dirty="0"/>
              <a:t>Walking Troubles of Organic </a:t>
            </a:r>
            <a:r>
              <a:rPr lang="en-US" sz="2000" i="1" dirty="0" err="1"/>
              <a:t>Hemiplegy</a:t>
            </a:r>
            <a:r>
              <a:rPr lang="en-US" sz="2000" i="1" dirty="0"/>
              <a:t> </a:t>
            </a:r>
            <a:r>
              <a:rPr lang="en-US" sz="2000" dirty="0"/>
              <a:t>(Marinescu, 1898)</a:t>
            </a:r>
          </a:p>
        </p:txBody>
      </p:sp>
      <p:sp>
        <p:nvSpPr>
          <p:cNvPr id="8" name="TextBox 7">
            <a:extLst>
              <a:ext uri="{FF2B5EF4-FFF2-40B4-BE49-F238E27FC236}">
                <a16:creationId xmlns:a16="http://schemas.microsoft.com/office/drawing/2014/main" id="{C52130BA-DC9C-2241-BD70-9EF21F4069DC}"/>
              </a:ext>
            </a:extLst>
          </p:cNvPr>
          <p:cNvSpPr txBox="1"/>
          <p:nvPr/>
        </p:nvSpPr>
        <p:spPr>
          <a:xfrm>
            <a:off x="1263316" y="6108154"/>
            <a:ext cx="6100010" cy="400110"/>
          </a:xfrm>
          <a:prstGeom prst="rect">
            <a:avLst/>
          </a:prstGeom>
          <a:noFill/>
        </p:spPr>
        <p:txBody>
          <a:bodyPr wrap="square">
            <a:spAutoFit/>
          </a:bodyPr>
          <a:lstStyle/>
          <a:p>
            <a:r>
              <a:rPr lang="en-DK" sz="2000" dirty="0"/>
              <a:t>‘Cinematograms’</a:t>
            </a:r>
          </a:p>
        </p:txBody>
      </p:sp>
      <p:pic>
        <p:nvPicPr>
          <p:cNvPr id="7" name="Picture 6" descr="A group of men standing in a line&#10;&#10;Description automatically generated">
            <a:extLst>
              <a:ext uri="{FF2B5EF4-FFF2-40B4-BE49-F238E27FC236}">
                <a16:creationId xmlns:a16="http://schemas.microsoft.com/office/drawing/2014/main" id="{0093785D-5F9C-F158-B2C4-F53316AD861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28881" y="1481137"/>
            <a:ext cx="6153544" cy="4320573"/>
          </a:xfrm>
          <a:prstGeom prst="rect">
            <a:avLst/>
          </a:prstGeom>
        </p:spPr>
      </p:pic>
    </p:spTree>
    <p:extLst>
      <p:ext uri="{BB962C8B-B14F-4D97-AF65-F5344CB8AC3E}">
        <p14:creationId xmlns:p14="http://schemas.microsoft.com/office/powerpoint/2010/main" val="1016730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12874</TotalTime>
  <Words>1005</Words>
  <Application>Microsoft Macintosh PowerPoint</Application>
  <PresentationFormat>Widescreen</PresentationFormat>
  <Paragraphs>80</Paragraphs>
  <Slides>30</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Aptos</vt:lpstr>
      <vt:lpstr>Aptos Display</vt:lpstr>
      <vt:lpstr>Arial</vt:lpstr>
      <vt:lpstr>Avenir Book</vt:lpstr>
      <vt:lpstr>Calibri</vt:lpstr>
      <vt:lpstr>Times New Roman</vt:lpstr>
      <vt:lpstr>Office Theme</vt:lpstr>
      <vt:lpstr>PowerPoint Presentation</vt:lpstr>
      <vt:lpstr>PowerPoint Presentation</vt:lpstr>
      <vt:lpstr>PowerPoint Presentation</vt:lpstr>
      <vt:lpstr>Jean-Martin Charcot &amp; Sight-Based Diagnosis</vt:lpstr>
      <vt:lpstr>Eadweard Muybridge</vt:lpstr>
      <vt:lpstr>Étienne-Jules Marey </vt:lpstr>
      <vt:lpstr>PowerPoint Presentation</vt:lpstr>
      <vt:lpstr>Albert Londe at the Salpêtrière </vt:lpstr>
      <vt:lpstr>Cinema and Neurology: Georges Marinescu</vt:lpstr>
      <vt:lpstr>Gheorghe Marinescu</vt:lpstr>
      <vt:lpstr>The Body out of Control:  The Epilepsy Biographs of Walter Greenough Chase and William Spratling</vt:lpstr>
      <vt:lpstr>Arthur Van Gehuchten</vt:lpstr>
      <vt:lpstr>Vincenzo Neri</vt:lpstr>
      <vt:lpstr>The Promise of Film for the Researcher</vt:lpstr>
      <vt:lpstr>Experiments with and on Film</vt:lpstr>
      <vt:lpstr>Medical Cinematography during WWI </vt:lpstr>
      <vt:lpstr>PowerPoint Presentation</vt:lpstr>
      <vt:lpstr>Arnold Gesell’s Photographic Dome at the Yale Psycho-Clinic</vt:lpstr>
      <vt:lpstr>PowerPoint Presentation</vt:lpstr>
      <vt:lpstr> </vt:lpstr>
      <vt:lpstr>The Neurological Gaze</vt:lpstr>
      <vt:lpstr> Cinema as ‘a Hypnotic Agent’ </vt:lpstr>
      <vt:lpstr>Soviet Studies of Film Spectators in the 1920s </vt:lpstr>
      <vt:lpstr> Soviet Studies of Film Spectators</vt:lpstr>
      <vt:lpstr>The Wiring of Film Spectators: William Marston</vt:lpstr>
      <vt:lpstr>The Payne Fund Studies (1929-1933): The impact of cinema on children and young people</vt:lpstr>
      <vt:lpstr>The Health Enlightenment Film</vt:lpstr>
      <vt:lpstr>Shock tactics</vt:lpstr>
      <vt:lpstr>The Phobic Gaze: </vt:lpstr>
      <vt:lpstr>Entertainment and Enlightenment:  Playfulness and Satire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Anna Toropova</dc:creator>
  <cp:lastModifiedBy>Ian Klinke</cp:lastModifiedBy>
  <cp:revision>10</cp:revision>
  <dcterms:created xsi:type="dcterms:W3CDTF">2024-05-19T19:49:29Z</dcterms:created>
  <dcterms:modified xsi:type="dcterms:W3CDTF">2025-02-25T18:27:17Z</dcterms:modified>
</cp:coreProperties>
</file>