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54"/>
  </p:normalViewPr>
  <p:slideViewPr>
    <p:cSldViewPr snapToGrid="0" snapToObjects="1">
      <p:cViewPr varScale="1">
        <p:scale>
          <a:sx n="102" d="100"/>
          <a:sy n="102" d="100"/>
        </p:scale>
        <p:origin x="9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F40D5-48B9-6A42-8B32-312D53E67F2A}" type="datetimeFigureOut">
              <a:rPr lang="en-US" smtClean="0"/>
              <a:t>10/25/23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3F3F8-E80B-944B-AA5A-AA293E155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61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E5204-B0E0-A941-B038-09E068FB05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77A07F-4C4A-664E-9EE7-0BCAEC12A4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E4B9D-B1C5-9348-B525-D61C1C08E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89494-BCFF-FC4C-BA66-C23E82B71982}" type="datetimeFigureOut">
              <a:rPr lang="en-US" smtClean="0"/>
              <a:t>10/25/23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6BD6F-04B4-3340-92B0-DF626CB65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F8721-A0E5-EF49-A2D5-ED5E3E4F1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80F53-99F7-C549-A941-0FF24165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42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FE59F-7237-214F-AAFA-D08144AFC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E9651-24EA-1E41-94BD-1F6A2B9C98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8225C-D4D1-6145-9ABC-734F6D71D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89494-BCFF-FC4C-BA66-C23E82B71982}" type="datetimeFigureOut">
              <a:rPr lang="en-US" smtClean="0"/>
              <a:t>10/25/23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50D82-0F7D-BF49-A506-AF6EF157F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18A73-8BAA-0448-9C36-96C210EBA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80F53-99F7-C549-A941-0FF24165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602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1DD737-63B0-BE4B-931A-34A0B959A9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BC0399-7FB3-9048-A713-27EE3D65E2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7D21C-BCE5-AA42-AF6A-77AD226F1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89494-BCFF-FC4C-BA66-C23E82B71982}" type="datetimeFigureOut">
              <a:rPr lang="en-US" smtClean="0"/>
              <a:t>10/25/23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7F86-F8CF-2143-87E0-DDDC23854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F88E8-4076-4D40-B956-601C58206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80F53-99F7-C549-A941-0FF24165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888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0E4B4-3B52-F44E-AF6A-F2229630B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1A7FB-D7AD-BF4C-88F2-F16B7EE68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8314EC-F9FC-A347-8EA1-02C01261C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89494-BCFF-FC4C-BA66-C23E82B71982}" type="datetimeFigureOut">
              <a:rPr lang="en-US" smtClean="0"/>
              <a:t>10/25/23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297B3-DE90-BB42-A4FE-6AADB8284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D6CF0-5B57-1D4E-B601-225F6D3A5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80F53-99F7-C549-A941-0FF24165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1CBB8-0A33-CB45-92F6-8E3ECB88E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962E18-52BC-3F42-BC1E-65A32CB4E5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CF30B1-AE33-B14D-BB6F-085D06BC7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89494-BCFF-FC4C-BA66-C23E82B71982}" type="datetimeFigureOut">
              <a:rPr lang="en-US" smtClean="0"/>
              <a:t>10/25/23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268435-5FFC-1A45-8760-C643F010F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258E77-DB05-0D4F-853C-0B01ECA27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80F53-99F7-C549-A941-0FF24165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25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886BF-5252-054C-A526-A458BD04F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966B7-3EAD-CC4A-A2A0-3D2EA15105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554089-B067-EF40-B47A-C376779FEF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3C6634-01A5-1C41-BEBF-26925D107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89494-BCFF-FC4C-BA66-C23E82B71982}" type="datetimeFigureOut">
              <a:rPr lang="en-US" smtClean="0"/>
              <a:t>10/25/23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8D4DFF-4CC7-C141-871C-065CB0308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4360D6-75C2-6646-AD51-F095CE9C2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80F53-99F7-C549-A941-0FF24165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19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D351-EB70-224D-8FBE-E5DC97312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358A4-2038-A44E-9888-6E726250A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FC2FA-CB49-6546-96AD-6D70FB202B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0D1A6B-97BD-EE4F-A36B-61795B9576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CE8C4A-C58E-7A45-A20E-C46C098C1F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15E630-0577-1F47-8806-397DF4A12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89494-BCFF-FC4C-BA66-C23E82B71982}" type="datetimeFigureOut">
              <a:rPr lang="en-US" smtClean="0"/>
              <a:t>10/25/23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E1B31D-B214-D94D-B440-5E24419F5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7E2771-7731-2344-BECE-1AE4C6FBB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80F53-99F7-C549-A941-0FF24165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479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A07F3-4A04-1244-A42E-EDEE26EC3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BBE251-99B0-4C4D-BF6F-0430C1A17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89494-BCFF-FC4C-BA66-C23E82B71982}" type="datetimeFigureOut">
              <a:rPr lang="en-US" smtClean="0"/>
              <a:t>10/25/23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53BE7D-1E1E-AD47-8E93-B0B45AEE4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54055-AD6A-8F42-B168-E5340FD21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80F53-99F7-C549-A941-0FF24165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706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367F8F-8368-1849-BA17-AC23AE5B8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89494-BCFF-FC4C-BA66-C23E82B71982}" type="datetimeFigureOut">
              <a:rPr lang="en-US" smtClean="0"/>
              <a:t>10/25/23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03FC15-B1CB-FF4D-89BA-3AB7A23AA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E33F4E-3BEF-E546-ADAD-1C4C0DB57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80F53-99F7-C549-A941-0FF24165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239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96BF3-8528-5144-B15D-36989BCEA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40DDA-61A2-F641-9033-E6B89D8834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A40122-E6E0-8347-96A6-42B39AC705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12BA24-251B-7146-A9EB-52B24A340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89494-BCFF-FC4C-BA66-C23E82B71982}" type="datetimeFigureOut">
              <a:rPr lang="en-US" smtClean="0"/>
              <a:t>10/25/23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D9F03F-D7F0-8D40-818D-A52EDD219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FC3F2F-47FD-854E-8A3F-C786684C3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80F53-99F7-C549-A941-0FF24165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0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64973-DF9B-FF4B-AF76-120168E3B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1D8C12-7282-0A46-9A51-CEB0DF0EA7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A9BE6F-E843-1C47-A703-7D6A2A84E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C3D517-F7E8-054E-9A20-5165FECB4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89494-BCFF-FC4C-BA66-C23E82B71982}" type="datetimeFigureOut">
              <a:rPr lang="en-US" smtClean="0"/>
              <a:t>10/25/23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6C16EA-DB33-3C41-B24E-F241884FA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D655D9-C0B4-784D-87B4-CC550CF6E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80F53-99F7-C549-A941-0FF24165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868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A81BFC-FC99-7A41-A1A1-FA397BF0F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BD00AC-AA51-1A4D-AC29-01D1DDF4C8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A638FE-1D53-7D4D-9C36-758B1B31AD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89494-BCFF-FC4C-BA66-C23E82B71982}" type="datetimeFigureOut">
              <a:rPr lang="en-US" smtClean="0"/>
              <a:t>10/25/23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77CB1-76F4-AD44-BD06-1612E4EBFB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8B005F-3BED-1548-8AFD-56134F9F0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80F53-99F7-C549-A941-0FF24165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113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1D2C9-942E-E84B-A60D-ACE96AEF7F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r>
              <a:rPr lang="en-US"/>
              <a:t>Medicine and Empire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3471FF-6D21-F640-9CF0-22089B629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6627" y="4750893"/>
            <a:ext cx="4645250" cy="1147863"/>
          </a:xfrm>
        </p:spPr>
        <p:txBody>
          <a:bodyPr anchor="t">
            <a:normAutofit/>
          </a:bodyPr>
          <a:lstStyle/>
          <a:p>
            <a:pPr algn="l"/>
            <a:r>
              <a:rPr lang="en-US" sz="2000" dirty="0"/>
              <a:t>HI173 Empire and Aftermath</a:t>
            </a:r>
          </a:p>
          <a:p>
            <a:pPr algn="l"/>
            <a:r>
              <a:rPr lang="en-US" sz="2000" dirty="0"/>
              <a:t>Week 5—Lecture by Elise Smith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08B5BF-2D1D-824C-97EA-67E584BE57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039" r="22594" b="1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77465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8F6E666-4053-9B40-81C8-27D8C860E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9" y="1396289"/>
            <a:ext cx="5006336" cy="1325563"/>
          </a:xfrm>
        </p:spPr>
        <p:txBody>
          <a:bodyPr>
            <a:normAutofit/>
          </a:bodyPr>
          <a:lstStyle/>
          <a:p>
            <a:r>
              <a:rPr lang="en-US" u="sng" dirty="0"/>
              <a:t>Outline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ECDEEC1-35D8-C94F-A145-59F9736BB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43" y="2871982"/>
            <a:ext cx="5006336" cy="3181684"/>
          </a:xfrm>
        </p:spPr>
        <p:txBody>
          <a:bodyPr anchor="t">
            <a:normAutofit/>
          </a:bodyPr>
          <a:lstStyle/>
          <a:p>
            <a:r>
              <a:rPr lang="en-US" dirty="0"/>
              <a:t>Disease and </a:t>
            </a:r>
            <a:r>
              <a:rPr lang="en-US" dirty="0" err="1"/>
              <a:t>colonisation</a:t>
            </a:r>
            <a:r>
              <a:rPr lang="en-US" dirty="0"/>
              <a:t>: ally or obstacle?</a:t>
            </a:r>
          </a:p>
          <a:p>
            <a:r>
              <a:rPr lang="en-US" dirty="0" err="1"/>
              <a:t>Acclimatisation</a:t>
            </a:r>
            <a:r>
              <a:rPr lang="en-US" dirty="0"/>
              <a:t> and the </a:t>
            </a:r>
            <a:r>
              <a:rPr lang="en-US" dirty="0" err="1"/>
              <a:t>racialised</a:t>
            </a:r>
            <a:r>
              <a:rPr lang="en-US" dirty="0"/>
              <a:t> body</a:t>
            </a:r>
          </a:p>
          <a:p>
            <a:r>
              <a:rPr lang="en-US" dirty="0"/>
              <a:t>Tropical medicine</a:t>
            </a:r>
          </a:p>
          <a:p>
            <a:r>
              <a:rPr lang="en-US" dirty="0"/>
              <a:t>Medicine as a ‘tool of empire’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0612CE-1389-8348-BEED-866A2C0EB6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26" r="1" b="5286"/>
          <a:stretch/>
        </p:blipFill>
        <p:spPr>
          <a:xfrm>
            <a:off x="6167846" y="10"/>
            <a:ext cx="6024154" cy="685799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459333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C0EEC-CE79-B446-9FF8-D47F1A4F8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082" y="237281"/>
            <a:ext cx="5314536" cy="1325563"/>
          </a:xfrm>
        </p:spPr>
        <p:txBody>
          <a:bodyPr>
            <a:normAutofit/>
          </a:bodyPr>
          <a:lstStyle/>
          <a:p>
            <a:r>
              <a:rPr lang="en-US" sz="4100" dirty="0"/>
              <a:t>Disease and Empire: The Columbian Exchange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552CA59A-9D60-CF4F-8B37-55AB5A189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842" y="1677133"/>
            <a:ext cx="6628520" cy="4943586"/>
          </a:xfrm>
        </p:spPr>
        <p:txBody>
          <a:bodyPr anchor="t">
            <a:normAutofit/>
          </a:bodyPr>
          <a:lstStyle/>
          <a:p>
            <a:r>
              <a:rPr lang="en-US" sz="1800" b="1" dirty="0"/>
              <a:t>‘</a:t>
            </a:r>
            <a:r>
              <a:rPr lang="en-US" sz="2000" b="1" dirty="0">
                <a:solidFill>
                  <a:srgbClr val="FF0000"/>
                </a:solidFill>
              </a:rPr>
              <a:t>Why were the Europeans able to conquer America so easily?’  </a:t>
            </a:r>
            <a:r>
              <a:rPr lang="en-US" sz="1800" b="1" dirty="0"/>
              <a:t>-Alfred Crosby, </a:t>
            </a:r>
            <a:r>
              <a:rPr lang="en-US" sz="1800" b="1" i="1" dirty="0"/>
              <a:t>The Columbian Exchange</a:t>
            </a:r>
            <a:r>
              <a:rPr lang="en-US" sz="1800" b="1" dirty="0"/>
              <a:t> (1972), p.35</a:t>
            </a:r>
          </a:p>
          <a:p>
            <a:r>
              <a:rPr lang="en-US" sz="1800" b="1" dirty="0"/>
              <a:t>Traditional interpretations: </a:t>
            </a:r>
          </a:p>
          <a:p>
            <a:pPr lvl="1"/>
            <a:r>
              <a:rPr lang="en-US" sz="1800" b="1" dirty="0"/>
              <a:t>Superior technology, military ability</a:t>
            </a:r>
          </a:p>
          <a:p>
            <a:pPr lvl="1"/>
            <a:r>
              <a:rPr lang="en-US" sz="1800" b="1" dirty="0"/>
              <a:t>‘Black Legend’: Butchery and brutality, especially by the Spanish</a:t>
            </a:r>
          </a:p>
          <a:p>
            <a:r>
              <a:rPr lang="en-US" sz="1800" b="1" dirty="0"/>
              <a:t>Crosby’s revisionism: infectious European diseases, particularly smallpox, played a major role in depopulating the Americas</a:t>
            </a:r>
          </a:p>
          <a:p>
            <a:r>
              <a:rPr lang="en-US" sz="1800" b="1" dirty="0"/>
              <a:t>Crosby uses modern epidemiological knowledge about smallpox to explain how it could have killed 1/3 to ½ half of population.</a:t>
            </a:r>
          </a:p>
          <a:p>
            <a:r>
              <a:rPr lang="en-US" sz="1800" b="1" dirty="0"/>
              <a:t>Not only disease itself, but disorder caused by disease, weakens resistance to colonization.</a:t>
            </a:r>
          </a:p>
          <a:p>
            <a:r>
              <a:rPr lang="en-US" sz="1800" b="1" dirty="0"/>
              <a:t>Subsequent historians have challenged this explanation, noting that smallpox is not necessarily virulent and that it mistakenly presents imperialism as a passive process (‘biological determinism’).</a:t>
            </a:r>
          </a:p>
          <a:p>
            <a:pPr marL="0" indent="0">
              <a:buNone/>
            </a:pP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89794D-7A76-1842-977B-3EA05EA410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569" r="12016" b="-1"/>
          <a:stretch/>
        </p:blipFill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912995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418B2-0E20-004E-87EE-7FEC9C9B3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448253"/>
            <a:ext cx="1052070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Disease: ‘Ally’ or ‘Weapon’ of </a:t>
            </a:r>
            <a:r>
              <a:rPr lang="en-US" dirty="0"/>
              <a:t>I</a:t>
            </a:r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mperialism?</a:t>
            </a:r>
          </a:p>
        </p:txBody>
      </p:sp>
      <p:pic>
        <p:nvPicPr>
          <p:cNvPr id="28" name="Picture 5">
            <a:extLst>
              <a:ext uri="{FF2B5EF4-FFF2-40B4-BE49-F238E27FC236}">
                <a16:creationId xmlns:a16="http://schemas.microsoft.com/office/drawing/2014/main" id="{40A75D97-0A31-E24D-8DDB-E8B7D499AEE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822" y="2172239"/>
            <a:ext cx="4120910" cy="31991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EF9E63-2D62-3A49-B89A-9731F74F84DA}"/>
              </a:ext>
            </a:extLst>
          </p:cNvPr>
          <p:cNvSpPr txBox="1"/>
          <p:nvPr/>
        </p:nvSpPr>
        <p:spPr>
          <a:xfrm>
            <a:off x="838200" y="2191807"/>
            <a:ext cx="4936067" cy="3985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Spread of epidemic diseases undoubtedly contributes to European conquest of the Americas, and later territories in the Pacific (Australia, New Zealand) in the nineteenth century.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 destabilizing force.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Asymmetric consequences spur religious conversions.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Disease also actively weaponized with plans to distribute smallpox blankets (1763 incident at Fort Pitt, Pennsylvania)—early form of biological warfare?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060340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EF18B-C95D-DC48-B0A7-CA2AF5184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4039" y="365125"/>
            <a:ext cx="7164493" cy="1325563"/>
          </a:xfrm>
        </p:spPr>
        <p:txBody>
          <a:bodyPr>
            <a:normAutofit/>
          </a:bodyPr>
          <a:lstStyle/>
          <a:p>
            <a:r>
              <a:rPr lang="en-US" dirty="0"/>
              <a:t>…But also an obstacle to colonization.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710359-2D9B-7740-BE60-295F89C96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7515" y="2022601"/>
            <a:ext cx="7161017" cy="4154361"/>
          </a:xfrm>
        </p:spPr>
        <p:txBody>
          <a:bodyPr>
            <a:normAutofit/>
          </a:bodyPr>
          <a:lstStyle/>
          <a:p>
            <a:r>
              <a:rPr lang="en-US" sz="2000" dirty="0"/>
              <a:t>'Tropical’ diseases such as yellow fever and malaria cause high European casualties, especially in the Caribbean, Africa.</a:t>
            </a:r>
          </a:p>
          <a:p>
            <a:r>
              <a:rPr lang="en-US" sz="2000" dirty="0"/>
              <a:t>Waves of epidemics influence colonial wars fought amongst European power scrambling for control of lucrative Caribbean territories.</a:t>
            </a:r>
          </a:p>
          <a:p>
            <a:r>
              <a:rPr lang="en-US" sz="2000" dirty="0"/>
              <a:t>Disease also inhibits exploration of African interior (e.g. 1841 Niger expedition, missionary exploration)</a:t>
            </a:r>
          </a:p>
          <a:p>
            <a:r>
              <a:rPr lang="en-US" sz="2000" dirty="0"/>
              <a:t>West Africa earns reputation for being ‘the white man’s grave’ (mortality levels from disease about ¼ during early 19th century).</a:t>
            </a:r>
          </a:p>
          <a:p>
            <a:r>
              <a:rPr lang="en-US" sz="2000" dirty="0"/>
              <a:t>Observation that Africans more immune prompts questions about European capacity to survive in hot climates.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7FD2D35-1A4B-5547-88A5-68E78CACE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" y="964042"/>
            <a:ext cx="3425957" cy="4929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7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8ACCC-DE31-B248-BFB4-B2BA2A4A9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7" y="480906"/>
            <a:ext cx="6387102" cy="1325563"/>
          </a:xfrm>
        </p:spPr>
        <p:txBody>
          <a:bodyPr>
            <a:normAutofit/>
          </a:bodyPr>
          <a:lstStyle/>
          <a:p>
            <a:r>
              <a:rPr lang="en-US" dirty="0"/>
              <a:t>‘</a:t>
            </a:r>
            <a:r>
              <a:rPr lang="en-US" dirty="0" err="1"/>
              <a:t>Acclimatisation</a:t>
            </a:r>
            <a:r>
              <a:rPr lang="en-US" dirty="0"/>
              <a:t>’ and </a:t>
            </a:r>
            <a:r>
              <a:rPr lang="en-US" dirty="0" err="1"/>
              <a:t>Racialised</a:t>
            </a:r>
            <a:r>
              <a:rPr lang="en-US" dirty="0"/>
              <a:t> Medicine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C4069-7C1D-3848-944B-663235273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654" y="1857376"/>
            <a:ext cx="6625545" cy="4519717"/>
          </a:xfrm>
        </p:spPr>
        <p:txBody>
          <a:bodyPr anchor="t">
            <a:noAutofit/>
          </a:bodyPr>
          <a:lstStyle/>
          <a:p>
            <a:r>
              <a:rPr lang="en-US" sz="2000" dirty="0"/>
              <a:t>Emerging racial theory provides basis for assumption that peoples are innately suited to the climate of their place of origin.</a:t>
            </a:r>
          </a:p>
          <a:p>
            <a:r>
              <a:rPr lang="en-US" sz="2000" dirty="0"/>
              <a:t>A period of ‘seasoning’ is necessary to adjust to different locales.</a:t>
            </a:r>
          </a:p>
          <a:p>
            <a:r>
              <a:rPr lang="en-US" sz="2000" dirty="0"/>
              <a:t>Advice on how to survive the tropics proliferates in the eighteenth-century: modifications to dress, diets, habits.</a:t>
            </a:r>
          </a:p>
          <a:p>
            <a:r>
              <a:rPr lang="en-US" sz="2000" dirty="0"/>
              <a:t>Strategies involve geography, </a:t>
            </a:r>
            <a:r>
              <a:rPr lang="en-US" sz="2000" dirty="0" err="1"/>
              <a:t>favouring</a:t>
            </a:r>
            <a:r>
              <a:rPr lang="en-US" sz="2000" dirty="0"/>
              <a:t> settlements in cool, high places.</a:t>
            </a:r>
          </a:p>
          <a:p>
            <a:r>
              <a:rPr lang="en-US" sz="2000" dirty="0"/>
              <a:t>Varying degrees of optimism and pessimism over European ability to adapt to new surroundings.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F16C3A1-C8AB-514F-BA59-33FC4E75E4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55" r="-3" b="-3"/>
          <a:stretch/>
        </p:blipFill>
        <p:spPr>
          <a:xfrm>
            <a:off x="7689829" y="10"/>
            <a:ext cx="4502173" cy="3448209"/>
          </a:xfrm>
          <a:custGeom>
            <a:avLst/>
            <a:gdLst>
              <a:gd name="connsiteX0" fmla="*/ 205627 w 4502173"/>
              <a:gd name="connsiteY0" fmla="*/ 0 h 3448219"/>
              <a:gd name="connsiteX1" fmla="*/ 4502173 w 4502173"/>
              <a:gd name="connsiteY1" fmla="*/ 0 h 3448219"/>
              <a:gd name="connsiteX2" fmla="*/ 4502173 w 4502173"/>
              <a:gd name="connsiteY2" fmla="*/ 2368934 h 3448219"/>
              <a:gd name="connsiteX3" fmla="*/ 4365663 w 4502173"/>
              <a:gd name="connsiteY3" fmla="*/ 2551486 h 3448219"/>
              <a:gd name="connsiteX4" fmla="*/ 2464181 w 4502173"/>
              <a:gd name="connsiteY4" fmla="*/ 3448219 h 3448219"/>
              <a:gd name="connsiteX5" fmla="*/ 0 w 4502173"/>
              <a:gd name="connsiteY5" fmla="*/ 984038 h 3448219"/>
              <a:gd name="connsiteX6" fmla="*/ 193648 w 4502173"/>
              <a:gd name="connsiteY6" fmla="*/ 24867 h 3448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2173" h="3448219">
                <a:moveTo>
                  <a:pt x="205627" y="0"/>
                </a:moveTo>
                <a:lnTo>
                  <a:pt x="4502173" y="0"/>
                </a:lnTo>
                <a:lnTo>
                  <a:pt x="4502173" y="2368934"/>
                </a:lnTo>
                <a:lnTo>
                  <a:pt x="4365663" y="2551486"/>
                </a:lnTo>
                <a:cubicBezTo>
                  <a:pt x="3913696" y="3099144"/>
                  <a:pt x="3229704" y="3448219"/>
                  <a:pt x="2464181" y="3448219"/>
                </a:cubicBezTo>
                <a:cubicBezTo>
                  <a:pt x="1103251" y="3448219"/>
                  <a:pt x="0" y="2344968"/>
                  <a:pt x="0" y="984038"/>
                </a:cubicBezTo>
                <a:cubicBezTo>
                  <a:pt x="0" y="643806"/>
                  <a:pt x="68954" y="319678"/>
                  <a:pt x="193648" y="24867"/>
                </a:cubicBez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A6E397-137D-364D-A8C6-36A20D6389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74" b="-4"/>
          <a:stretch/>
        </p:blipFill>
        <p:spPr>
          <a:xfrm>
            <a:off x="8768827" y="4082141"/>
            <a:ext cx="3423175" cy="2775859"/>
          </a:xfrm>
          <a:custGeom>
            <a:avLst/>
            <a:gdLst>
              <a:gd name="connsiteX0" fmla="*/ 1906524 w 3423175"/>
              <a:gd name="connsiteY0" fmla="*/ 0 h 2775859"/>
              <a:gd name="connsiteX1" fmla="*/ 3377691 w 3423175"/>
              <a:gd name="connsiteY1" fmla="*/ 693798 h 2775859"/>
              <a:gd name="connsiteX2" fmla="*/ 3423175 w 3423175"/>
              <a:gd name="connsiteY2" fmla="*/ 754624 h 2775859"/>
              <a:gd name="connsiteX3" fmla="*/ 3423175 w 3423175"/>
              <a:gd name="connsiteY3" fmla="*/ 2775859 h 2775859"/>
              <a:gd name="connsiteX4" fmla="*/ 211114 w 3423175"/>
              <a:gd name="connsiteY4" fmla="*/ 2775859 h 2775859"/>
              <a:gd name="connsiteX5" fmla="*/ 149824 w 3423175"/>
              <a:gd name="connsiteY5" fmla="*/ 2648629 h 2775859"/>
              <a:gd name="connsiteX6" fmla="*/ 0 w 3423175"/>
              <a:gd name="connsiteY6" fmla="*/ 1906524 h 2775859"/>
              <a:gd name="connsiteX7" fmla="*/ 1906524 w 3423175"/>
              <a:gd name="connsiteY7" fmla="*/ 0 h 2775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3175" h="2775859">
                <a:moveTo>
                  <a:pt x="1906524" y="0"/>
                </a:moveTo>
                <a:cubicBezTo>
                  <a:pt x="2498805" y="0"/>
                  <a:pt x="3028006" y="270078"/>
                  <a:pt x="3377691" y="693798"/>
                </a:cubicBezTo>
                <a:lnTo>
                  <a:pt x="3423175" y="754624"/>
                </a:lnTo>
                <a:lnTo>
                  <a:pt x="3423175" y="2775859"/>
                </a:lnTo>
                <a:lnTo>
                  <a:pt x="211114" y="2775859"/>
                </a:lnTo>
                <a:lnTo>
                  <a:pt x="149824" y="2648629"/>
                </a:lnTo>
                <a:cubicBezTo>
                  <a:pt x="53349" y="2420536"/>
                  <a:pt x="0" y="2169760"/>
                  <a:pt x="0" y="1906524"/>
                </a:cubicBezTo>
                <a:cubicBezTo>
                  <a:pt x="0" y="853580"/>
                  <a:pt x="853580" y="0"/>
                  <a:pt x="190652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50839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1CC19-BAF9-B944-935B-5D870611C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59" y="239394"/>
            <a:ext cx="5277333" cy="1325563"/>
          </a:xfrm>
        </p:spPr>
        <p:txBody>
          <a:bodyPr>
            <a:normAutofit/>
          </a:bodyPr>
          <a:lstStyle/>
          <a:p>
            <a:r>
              <a:rPr lang="en-US" dirty="0"/>
              <a:t>Tropical Medicine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B42D7-C800-CA4A-9F2A-D820CC5AA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618" y="1738578"/>
            <a:ext cx="6087774" cy="4459022"/>
          </a:xfrm>
        </p:spPr>
        <p:txBody>
          <a:bodyPr anchor="t">
            <a:noAutofit/>
          </a:bodyPr>
          <a:lstStyle/>
          <a:p>
            <a:r>
              <a:rPr lang="en-US" sz="2000" dirty="0"/>
              <a:t>Research into ‘tropical’ diseases such malaria and yellow fever became a distinct medical specialization in the 1890s.</a:t>
            </a:r>
          </a:p>
          <a:p>
            <a:r>
              <a:rPr lang="en-US" sz="2000" dirty="0"/>
              <a:t>Drew from germ theory (bacteriology) and laboratory techniques to study origins, vectors, rates of transmission, means of prevention.</a:t>
            </a:r>
          </a:p>
          <a:p>
            <a:r>
              <a:rPr lang="en-US" sz="2000" dirty="0"/>
              <a:t>Associated with discovery that insects were a vector for diseases such as malaria, sleeping sickness, yellow fever, bilharzia.</a:t>
            </a:r>
          </a:p>
          <a:p>
            <a:r>
              <a:rPr lang="en-US" sz="2000" dirty="0"/>
              <a:t>With causes identified, it was possible to control the spread of diseases (netting, chemicals…).</a:t>
            </a:r>
          </a:p>
          <a:p>
            <a:r>
              <a:rPr lang="en-US" sz="2000" dirty="0"/>
              <a:t>Despite founding of institutions such as the London School of Tropical Medicine in Europe, research institutes in the Global South became locus for this branch of medicine.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05BD0A-16D4-C34C-AE6D-6999A927A5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2877" b="1"/>
          <a:stretch/>
        </p:blipFill>
        <p:spPr>
          <a:xfrm>
            <a:off x="6893317" y="760562"/>
            <a:ext cx="5298683" cy="6097438"/>
          </a:xfrm>
          <a:custGeom>
            <a:avLst/>
            <a:gdLst>
              <a:gd name="connsiteX0" fmla="*/ 3120528 w 5298683"/>
              <a:gd name="connsiteY0" fmla="*/ 0 h 6097438"/>
              <a:gd name="connsiteX1" fmla="*/ 5105473 w 5298683"/>
              <a:gd name="connsiteY1" fmla="*/ 712577 h 6097438"/>
              <a:gd name="connsiteX2" fmla="*/ 5298683 w 5298683"/>
              <a:gd name="connsiteY2" fmla="*/ 888178 h 6097438"/>
              <a:gd name="connsiteX3" fmla="*/ 5298683 w 5298683"/>
              <a:gd name="connsiteY3" fmla="*/ 5352876 h 6097438"/>
              <a:gd name="connsiteX4" fmla="*/ 5105473 w 5298683"/>
              <a:gd name="connsiteY4" fmla="*/ 5528477 h 6097438"/>
              <a:gd name="connsiteX5" fmla="*/ 4335177 w 5298683"/>
              <a:gd name="connsiteY5" fmla="*/ 5995828 h 6097438"/>
              <a:gd name="connsiteX6" fmla="*/ 4057556 w 5298683"/>
              <a:gd name="connsiteY6" fmla="*/ 6097438 h 6097438"/>
              <a:gd name="connsiteX7" fmla="*/ 2183499 w 5298683"/>
              <a:gd name="connsiteY7" fmla="*/ 6097438 h 6097438"/>
              <a:gd name="connsiteX8" fmla="*/ 1905878 w 5298683"/>
              <a:gd name="connsiteY8" fmla="*/ 5995828 h 6097438"/>
              <a:gd name="connsiteX9" fmla="*/ 0 w 5298683"/>
              <a:gd name="connsiteY9" fmla="*/ 3120527 h 6097438"/>
              <a:gd name="connsiteX10" fmla="*/ 3120528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0969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BAC4D-E4A7-024C-BF0E-9CA337821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918" y="214655"/>
            <a:ext cx="4333368" cy="90809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 ‘Tool’ of Empire?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DF834-FA42-D449-B9EA-786CF3432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828" y="1220067"/>
            <a:ext cx="5436133" cy="5423278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Drugs like quinine helped Europeans to expand into tropical areas, esp. throughout Africa.</a:t>
            </a:r>
          </a:p>
          <a:p>
            <a:r>
              <a:rPr lang="en-US" sz="1800" dirty="0">
                <a:solidFill>
                  <a:schemeClr val="bg1"/>
                </a:solidFill>
              </a:rPr>
              <a:t>Tropical medicine and sanitary reforms secured European power despite minority rule.  Due to </a:t>
            </a:r>
            <a:r>
              <a:rPr lang="en-US" sz="1800" dirty="0">
                <a:solidFill>
                  <a:srgbClr val="FF0000"/>
                </a:solidFill>
              </a:rPr>
              <a:t>enclavism</a:t>
            </a:r>
            <a:r>
              <a:rPr lang="en-US" sz="1800" dirty="0">
                <a:solidFill>
                  <a:schemeClr val="bg1"/>
                </a:solidFill>
              </a:rPr>
              <a:t>, medical benefits generally went to Europeans and not local populations.</a:t>
            </a:r>
          </a:p>
          <a:p>
            <a:r>
              <a:rPr lang="en-US" sz="1800" dirty="0">
                <a:solidFill>
                  <a:schemeClr val="bg1"/>
                </a:solidFill>
              </a:rPr>
              <a:t>Esp. in India, epidemics threatened profit and health of Europeans, leading to unpopular public health measures: vaccination campaigns (smallpox), disinfection methods (plague—</a:t>
            </a:r>
            <a:r>
              <a:rPr lang="en-US" sz="1800" i="1" dirty="0">
                <a:solidFill>
                  <a:schemeClr val="bg1"/>
                </a:solidFill>
              </a:rPr>
              <a:t>see image</a:t>
            </a:r>
            <a:r>
              <a:rPr lang="en-US" sz="1800" dirty="0">
                <a:solidFill>
                  <a:schemeClr val="bg1"/>
                </a:solidFill>
              </a:rPr>
              <a:t>), quarantine (cholera), and forced medical inspections/confinement (venereal diseases).</a:t>
            </a:r>
          </a:p>
          <a:p>
            <a:r>
              <a:rPr lang="en-US" sz="1800" dirty="0">
                <a:solidFill>
                  <a:schemeClr val="bg1"/>
                </a:solidFill>
              </a:rPr>
              <a:t>Despite resistance, these measures could help bolster the ‘civilizing mission’ image of empire: spreading western science, decontamination.</a:t>
            </a:r>
          </a:p>
          <a:p>
            <a:r>
              <a:rPr lang="en-US" sz="1800" dirty="0">
                <a:solidFill>
                  <a:schemeClr val="bg1"/>
                </a:solidFill>
              </a:rPr>
              <a:t>Missionary medicine focused on providing practical care to indigenous peoples (e.g. midwifery) to facilitate conversion to Christianity.  Saving souls by saving bodies, and undermining traditional medicine.</a:t>
            </a:r>
          </a:p>
          <a:p>
            <a:endParaRPr lang="en-US" sz="18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bg1"/>
              </a:solidFill>
            </a:endParaRPr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9B9E4C-12C3-A948-BA7B-4253EA60B9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76" r="32596" b="1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43177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9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AB3BF6-6325-4343-BDF5-9CB512185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8802" y="25519"/>
            <a:ext cx="10520702" cy="1325563"/>
          </a:xfrm>
        </p:spPr>
        <p:txBody>
          <a:bodyPr>
            <a:normAutofit/>
          </a:bodyPr>
          <a:lstStyle/>
          <a:p>
            <a:r>
              <a:rPr lang="en-US" dirty="0" err="1"/>
              <a:t>Decolonising</a:t>
            </a:r>
            <a:r>
              <a:rPr lang="en-US" dirty="0"/>
              <a:t> Medical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E8187-B8C6-8B48-A4C0-AD13673E7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492" y="1223853"/>
            <a:ext cx="6724042" cy="5235455"/>
          </a:xfrm>
        </p:spPr>
        <p:txBody>
          <a:bodyPr>
            <a:noAutofit/>
          </a:bodyPr>
          <a:lstStyle/>
          <a:p>
            <a:r>
              <a:rPr lang="en-US" sz="2000" dirty="0"/>
              <a:t>Narrative that spread of Western medicine of benefit to the Global South still persists (humanitarian aid)</a:t>
            </a:r>
          </a:p>
          <a:p>
            <a:r>
              <a:rPr lang="en-US" sz="2000" dirty="0"/>
              <a:t>Yet transfer was never one-way: Europeans often learned how to survive the tropics from the peoples they colonized.  </a:t>
            </a:r>
          </a:p>
          <a:p>
            <a:r>
              <a:rPr lang="en-US" sz="2000" dirty="0"/>
              <a:t>European and indigenous medicine often worked in tandem; assimilation and adaptation amongst practitioners on both sides.</a:t>
            </a:r>
          </a:p>
          <a:p>
            <a:r>
              <a:rPr lang="en-US" sz="2000" dirty="0"/>
              <a:t>The health of local populations rarely </a:t>
            </a:r>
            <a:r>
              <a:rPr lang="en-US" sz="2000" dirty="0" err="1"/>
              <a:t>prioritised</a:t>
            </a:r>
            <a:r>
              <a:rPr lang="en-US" sz="2000" dirty="0"/>
              <a:t>.</a:t>
            </a:r>
          </a:p>
          <a:p>
            <a:r>
              <a:rPr lang="en-US" sz="2000" dirty="0"/>
              <a:t>European presence often exacerbated disease (overcrowding, dislocation, poor resource management, malnutrition, stress).  </a:t>
            </a:r>
          </a:p>
          <a:p>
            <a:r>
              <a:rPr lang="en-US" sz="2000" dirty="0"/>
              <a:t>Also sometimes the vectors of the very diseases they have sought to cure.</a:t>
            </a:r>
          </a:p>
          <a:p>
            <a:r>
              <a:rPr lang="en-US" sz="2000" dirty="0"/>
              <a:t>Imperial legacies and lack of consideration to local cultures has made it harder to treat/eradicate diseases.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A4C013-F3A5-E946-9453-2933AF37C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5272" y="1954522"/>
            <a:ext cx="4956974" cy="340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989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831</Words>
  <Application>Microsoft Macintosh PowerPoint</Application>
  <PresentationFormat>Widescreen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Medicine and Empire</vt:lpstr>
      <vt:lpstr>Outline</vt:lpstr>
      <vt:lpstr>Disease and Empire: The Columbian Exchange</vt:lpstr>
      <vt:lpstr>Disease: ‘Ally’ or ‘Weapon’ of Imperialism?</vt:lpstr>
      <vt:lpstr>…But also an obstacle to colonization.</vt:lpstr>
      <vt:lpstr>‘Acclimatisation’ and Racialised Medicine</vt:lpstr>
      <vt:lpstr>Tropical Medicine</vt:lpstr>
      <vt:lpstr>A ‘Tool’ of Empire?</vt:lpstr>
      <vt:lpstr>Decolonising Medical History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Medicine and Empire</dc:title>
  <dc:creator>Smith, Elise</dc:creator>
  <cp:lastModifiedBy>Banks, Jamie</cp:lastModifiedBy>
  <cp:revision>10</cp:revision>
  <cp:lastPrinted>2018-10-29T11:47:18Z</cp:lastPrinted>
  <dcterms:created xsi:type="dcterms:W3CDTF">2018-10-28T22:05:47Z</dcterms:created>
  <dcterms:modified xsi:type="dcterms:W3CDTF">2023-10-25T07:16:49Z</dcterms:modified>
</cp:coreProperties>
</file>