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9" r:id="rId4"/>
    <p:sldId id="280" r:id="rId5"/>
    <p:sldId id="286" r:id="rId6"/>
    <p:sldId id="279" r:id="rId7"/>
    <p:sldId id="275" r:id="rId8"/>
    <p:sldId id="278" r:id="rId9"/>
    <p:sldId id="283" r:id="rId10"/>
    <p:sldId id="288" r:id="rId11"/>
    <p:sldId id="263" r:id="rId12"/>
    <p:sldId id="260" r:id="rId13"/>
    <p:sldId id="282" r:id="rId14"/>
    <p:sldId id="264" r:id="rId15"/>
    <p:sldId id="262" r:id="rId16"/>
    <p:sldId id="284" r:id="rId17"/>
    <p:sldId id="265" r:id="rId18"/>
    <p:sldId id="267" r:id="rId19"/>
    <p:sldId id="269" r:id="rId20"/>
    <p:sldId id="270" r:id="rId21"/>
    <p:sldId id="268" r:id="rId22"/>
    <p:sldId id="291" r:id="rId23"/>
    <p:sldId id="274" r:id="rId24"/>
    <p:sldId id="272" r:id="rId25"/>
    <p:sldId id="277" r:id="rId26"/>
    <p:sldId id="273" r:id="rId27"/>
    <p:sldId id="266" r:id="rId28"/>
    <p:sldId id="289" r:id="rId29"/>
    <p:sldId id="290" r:id="rId30"/>
    <p:sldId id="285" r:id="rId31"/>
    <p:sldId id="292"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68"/>
    <p:restoredTop sz="91429"/>
  </p:normalViewPr>
  <p:slideViewPr>
    <p:cSldViewPr snapToGrid="0" snapToObjects="1">
      <p:cViewPr varScale="1">
        <p:scale>
          <a:sx n="45" d="100"/>
          <a:sy n="45" d="100"/>
        </p:scale>
        <p:origin x="1736"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E5931F5C-8D64-B544-9EDE-2B10D2E457DA}" type="datetimeFigureOut">
              <a:rPr lang="en-US" smtClean="0"/>
              <a:t>10/29/2026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2885796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931F5C-8D64-B544-9EDE-2B10D2E457DA}" type="datetimeFigureOut">
              <a:rPr lang="en-US" smtClean="0"/>
              <a:t>10/29/2026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4203049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931F5C-8D64-B544-9EDE-2B10D2E457DA}" type="datetimeFigureOut">
              <a:rPr lang="en-US" smtClean="0"/>
              <a:t>10/29/2026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3470555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E5931F5C-8D64-B544-9EDE-2B10D2E457DA}" type="datetimeFigureOut">
              <a:rPr lang="en-US" smtClean="0"/>
              <a:t>10/29/2026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4258318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E5931F5C-8D64-B544-9EDE-2B10D2E457DA}" type="datetimeFigureOut">
              <a:rPr lang="en-US" smtClean="0"/>
              <a:t>10/29/2026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2750440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E5931F5C-8D64-B544-9EDE-2B10D2E457DA}" type="datetimeFigureOut">
              <a:rPr lang="en-US" smtClean="0"/>
              <a:t>10/29/2026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2869487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931F5C-8D64-B544-9EDE-2B10D2E457DA}" type="datetimeFigureOut">
              <a:rPr lang="en-US" smtClean="0"/>
              <a:t>10/29/2026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105213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5931F5C-8D64-B544-9EDE-2B10D2E457DA}" type="datetimeFigureOut">
              <a:rPr lang="en-US" smtClean="0"/>
              <a:t>10/29/2026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1726043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5931F5C-8D64-B544-9EDE-2B10D2E457DA}" type="datetimeFigureOut">
              <a:rPr lang="en-US" smtClean="0"/>
              <a:t>10/29/2026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2759221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931F5C-8D64-B544-9EDE-2B10D2E457DA}" type="datetimeFigureOut">
              <a:rPr lang="en-US" smtClean="0"/>
              <a:t>10/29/2026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3471046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5931F5C-8D64-B544-9EDE-2B10D2E457DA}" type="datetimeFigureOut">
              <a:rPr lang="en-US" smtClean="0"/>
              <a:t>10/29/2026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163F-0163-0D47-9EF6-A7401DBD8899}" type="slidenum">
              <a:rPr lang="en-US" smtClean="0"/>
              <a:t>‹#›</a:t>
            </a:fld>
            <a:endParaRPr lang="en-US"/>
          </a:p>
        </p:txBody>
      </p:sp>
    </p:spTree>
    <p:extLst>
      <p:ext uri="{BB962C8B-B14F-4D97-AF65-F5344CB8AC3E}">
        <p14:creationId xmlns:p14="http://schemas.microsoft.com/office/powerpoint/2010/main" val="2328353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931F5C-8D64-B544-9EDE-2B10D2E457DA}" type="datetimeFigureOut">
              <a:rPr lang="en-US" smtClean="0"/>
              <a:t>10/29/2026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6163F-0163-0D47-9EF6-A7401DBD8899}" type="slidenum">
              <a:rPr lang="en-US" smtClean="0"/>
              <a:t>‹#›</a:t>
            </a:fld>
            <a:endParaRPr lang="en-US"/>
          </a:p>
        </p:txBody>
      </p:sp>
    </p:spTree>
    <p:extLst>
      <p:ext uri="{BB962C8B-B14F-4D97-AF65-F5344CB8AC3E}">
        <p14:creationId xmlns:p14="http://schemas.microsoft.com/office/powerpoint/2010/main" val="2510841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Early Modern Disease</a:t>
            </a:r>
          </a:p>
        </p:txBody>
      </p:sp>
      <p:sp>
        <p:nvSpPr>
          <p:cNvPr id="3" name="Subtitle 2"/>
          <p:cNvSpPr>
            <a:spLocks noGrp="1"/>
          </p:cNvSpPr>
          <p:nvPr>
            <p:ph type="subTitle" idx="1"/>
          </p:nvPr>
        </p:nvSpPr>
        <p:spPr/>
        <p:txBody>
          <a:bodyPr/>
          <a:lstStyle/>
          <a:p>
            <a:r>
              <a:rPr lang="en-US" dirty="0" err="1"/>
              <a:t>Dr</a:t>
            </a:r>
            <a:r>
              <a:rPr lang="en-US" dirty="0"/>
              <a:t> Claudia Stein </a:t>
            </a:r>
          </a:p>
        </p:txBody>
      </p:sp>
    </p:spTree>
    <p:extLst>
      <p:ext uri="{BB962C8B-B14F-4D97-AF65-F5344CB8AC3E}">
        <p14:creationId xmlns:p14="http://schemas.microsoft.com/office/powerpoint/2010/main" val="923104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0908915d41bfdb6f017fc5e69c1.jpg"/>
          <p:cNvPicPr>
            <a:picLocks noChangeAspect="1"/>
          </p:cNvPicPr>
          <p:nvPr/>
        </p:nvPicPr>
        <p:blipFill>
          <a:blip r:embed="rId2"/>
          <a:stretch>
            <a:fillRect/>
          </a:stretch>
        </p:blipFill>
        <p:spPr>
          <a:xfrm>
            <a:off x="5114643" y="591788"/>
            <a:ext cx="3540936" cy="5626800"/>
          </a:xfrm>
          <a:prstGeom prst="rect">
            <a:avLst/>
          </a:prstGeom>
        </p:spPr>
      </p:pic>
      <p:pic>
        <p:nvPicPr>
          <p:cNvPr id="6" name="Picture 5" descr="Hutten.jpg"/>
          <p:cNvPicPr>
            <a:picLocks noChangeAspect="1"/>
          </p:cNvPicPr>
          <p:nvPr/>
        </p:nvPicPr>
        <p:blipFill>
          <a:blip r:embed="rId3"/>
          <a:stretch>
            <a:fillRect/>
          </a:stretch>
        </p:blipFill>
        <p:spPr>
          <a:xfrm>
            <a:off x="703447" y="1381209"/>
            <a:ext cx="2651125" cy="3708400"/>
          </a:xfrm>
          <a:prstGeom prst="rect">
            <a:avLst/>
          </a:prstGeom>
        </p:spPr>
      </p:pic>
      <p:sp>
        <p:nvSpPr>
          <p:cNvPr id="7" name="TextBox 6"/>
          <p:cNvSpPr txBox="1"/>
          <p:nvPr/>
        </p:nvSpPr>
        <p:spPr>
          <a:xfrm>
            <a:off x="832980" y="5352585"/>
            <a:ext cx="2951612" cy="369332"/>
          </a:xfrm>
          <a:prstGeom prst="rect">
            <a:avLst/>
          </a:prstGeom>
          <a:noFill/>
        </p:spPr>
        <p:txBody>
          <a:bodyPr wrap="none" rtlCol="0">
            <a:spAutoFit/>
          </a:bodyPr>
          <a:lstStyle/>
          <a:p>
            <a:r>
              <a:rPr lang="en-US" dirty="0"/>
              <a:t>Ulrich von Hutten, 1488-1523</a:t>
            </a:r>
          </a:p>
        </p:txBody>
      </p:sp>
      <p:sp>
        <p:nvSpPr>
          <p:cNvPr id="2" name="TextBox 1">
            <a:extLst>
              <a:ext uri="{FF2B5EF4-FFF2-40B4-BE49-F238E27FC236}">
                <a16:creationId xmlns:a16="http://schemas.microsoft.com/office/drawing/2014/main" id="{84902B75-6AFE-5EE0-C787-4B35380CE3C5}"/>
              </a:ext>
            </a:extLst>
          </p:cNvPr>
          <p:cNvSpPr txBox="1"/>
          <p:nvPr/>
        </p:nvSpPr>
        <p:spPr>
          <a:xfrm>
            <a:off x="617517" y="391886"/>
            <a:ext cx="3628109" cy="461665"/>
          </a:xfrm>
          <a:prstGeom prst="rect">
            <a:avLst/>
          </a:prstGeom>
          <a:noFill/>
        </p:spPr>
        <p:txBody>
          <a:bodyPr wrap="none" rtlCol="0">
            <a:spAutoFit/>
          </a:bodyPr>
          <a:lstStyle/>
          <a:p>
            <a:r>
              <a:rPr lang="en-US" sz="2400" b="1" dirty="0"/>
              <a:t>What was the French pox? </a:t>
            </a:r>
          </a:p>
        </p:txBody>
      </p:sp>
    </p:spTree>
    <p:extLst>
      <p:ext uri="{BB962C8B-B14F-4D97-AF65-F5344CB8AC3E}">
        <p14:creationId xmlns:p14="http://schemas.microsoft.com/office/powerpoint/2010/main" val="4151508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jpg"/>
          <p:cNvPicPr>
            <a:picLocks noChangeAspect="1"/>
          </p:cNvPicPr>
          <p:nvPr/>
        </p:nvPicPr>
        <p:blipFill>
          <a:blip r:embed="rId2"/>
          <a:stretch>
            <a:fillRect/>
          </a:stretch>
        </p:blipFill>
        <p:spPr>
          <a:xfrm>
            <a:off x="578796" y="689287"/>
            <a:ext cx="3407469" cy="5252400"/>
          </a:xfrm>
          <a:prstGeom prst="rect">
            <a:avLst/>
          </a:prstGeom>
        </p:spPr>
      </p:pic>
      <p:sp>
        <p:nvSpPr>
          <p:cNvPr id="3" name="TextBox 2"/>
          <p:cNvSpPr txBox="1"/>
          <p:nvPr/>
        </p:nvSpPr>
        <p:spPr>
          <a:xfrm>
            <a:off x="4499327" y="1687248"/>
            <a:ext cx="4187136" cy="1323439"/>
          </a:xfrm>
          <a:prstGeom prst="rect">
            <a:avLst/>
          </a:prstGeom>
          <a:noFill/>
        </p:spPr>
        <p:txBody>
          <a:bodyPr wrap="square" rtlCol="0">
            <a:spAutoFit/>
          </a:bodyPr>
          <a:lstStyle/>
          <a:p>
            <a:r>
              <a:rPr lang="en-US" sz="2000" b="1" dirty="0"/>
              <a:t>According to medical historians: </a:t>
            </a:r>
          </a:p>
          <a:p>
            <a:endParaRPr lang="en-US" sz="2000" b="1" dirty="0"/>
          </a:p>
          <a:p>
            <a:r>
              <a:rPr lang="en-US" sz="2000" dirty="0"/>
              <a:t>The French Pox or Gallus </a:t>
            </a:r>
            <a:r>
              <a:rPr lang="en-US" sz="2000" dirty="0" err="1"/>
              <a:t>Morbicus</a:t>
            </a:r>
            <a:r>
              <a:rPr lang="en-US" sz="2000" dirty="0"/>
              <a:t> = venereal Syphilis </a:t>
            </a:r>
          </a:p>
        </p:txBody>
      </p:sp>
    </p:spTree>
    <p:extLst>
      <p:ext uri="{BB962C8B-B14F-4D97-AF65-F5344CB8AC3E}">
        <p14:creationId xmlns:p14="http://schemas.microsoft.com/office/powerpoint/2010/main" val="3292065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1284" y="1925053"/>
            <a:ext cx="5931570" cy="3231654"/>
          </a:xfrm>
          <a:prstGeom prst="rect">
            <a:avLst/>
          </a:prstGeom>
          <a:noFill/>
        </p:spPr>
        <p:txBody>
          <a:bodyPr wrap="square" rtlCol="0">
            <a:spAutoFit/>
          </a:bodyPr>
          <a:lstStyle/>
          <a:p>
            <a:r>
              <a:rPr lang="en-US" b="1" dirty="0"/>
              <a:t>						</a:t>
            </a:r>
          </a:p>
          <a:p>
            <a:r>
              <a:rPr lang="en-US" sz="2400" dirty="0"/>
              <a:t>Venereal Syphilis is a modern disease entity which relies on an entirely different understanding of the human body. </a:t>
            </a:r>
          </a:p>
          <a:p>
            <a:endParaRPr lang="en-US" sz="2400" dirty="0"/>
          </a:p>
          <a:p>
            <a:r>
              <a:rPr lang="en-US" sz="2400" dirty="0"/>
              <a:t>Early modern ideas of the body are </a:t>
            </a:r>
            <a:r>
              <a:rPr lang="en-US" sz="2400" i="1" dirty="0"/>
              <a:t>incommensurable</a:t>
            </a:r>
            <a:r>
              <a:rPr lang="en-US" sz="2400" dirty="0"/>
              <a:t> with our ideas.</a:t>
            </a:r>
          </a:p>
          <a:p>
            <a:endParaRPr lang="en-US" sz="2400" dirty="0"/>
          </a:p>
          <a:p>
            <a:endParaRPr lang="en-US" dirty="0"/>
          </a:p>
        </p:txBody>
      </p:sp>
      <p:sp>
        <p:nvSpPr>
          <p:cNvPr id="3" name="TextBox 2">
            <a:extLst>
              <a:ext uri="{FF2B5EF4-FFF2-40B4-BE49-F238E27FC236}">
                <a16:creationId xmlns:a16="http://schemas.microsoft.com/office/drawing/2014/main" id="{CE3C193A-D7A0-AB6B-62AD-A1C6CF84D122}"/>
              </a:ext>
            </a:extLst>
          </p:cNvPr>
          <p:cNvSpPr txBox="1"/>
          <p:nvPr/>
        </p:nvSpPr>
        <p:spPr>
          <a:xfrm>
            <a:off x="685801" y="517358"/>
            <a:ext cx="7308914" cy="954107"/>
          </a:xfrm>
          <a:prstGeom prst="rect">
            <a:avLst/>
          </a:prstGeom>
          <a:noFill/>
        </p:spPr>
        <p:txBody>
          <a:bodyPr wrap="square" rtlCol="0">
            <a:spAutoFit/>
          </a:bodyPr>
          <a:lstStyle/>
          <a:p>
            <a:r>
              <a:rPr lang="en-US" sz="2800" b="1" dirty="0"/>
              <a:t>Why is it problematic to identify the French Pox with venereal syphilis?</a:t>
            </a:r>
          </a:p>
        </p:txBody>
      </p:sp>
    </p:spTree>
    <p:extLst>
      <p:ext uri="{BB962C8B-B14F-4D97-AF65-F5344CB8AC3E}">
        <p14:creationId xmlns:p14="http://schemas.microsoft.com/office/powerpoint/2010/main" val="160351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09B93-C0A3-67A6-DBEA-E2B13F57B620}"/>
              </a:ext>
            </a:extLst>
          </p:cNvPr>
          <p:cNvSpPr txBox="1"/>
          <p:nvPr/>
        </p:nvSpPr>
        <p:spPr>
          <a:xfrm>
            <a:off x="926432" y="0"/>
            <a:ext cx="6665494" cy="7571303"/>
          </a:xfrm>
          <a:prstGeom prst="rect">
            <a:avLst/>
          </a:prstGeom>
          <a:noFill/>
        </p:spPr>
        <p:txBody>
          <a:bodyPr wrap="square">
            <a:spAutoFit/>
          </a:bodyPr>
          <a:lstStyle/>
          <a:p>
            <a:r>
              <a:rPr lang="en-US" sz="1800" b="1" dirty="0"/>
              <a:t>What is today’s understanding of venereal syphilis? </a:t>
            </a:r>
          </a:p>
          <a:p>
            <a:endParaRPr lang="en-US" sz="1800" b="1" dirty="0"/>
          </a:p>
          <a:p>
            <a:r>
              <a:rPr lang="en-US" sz="1800" b="1" dirty="0"/>
              <a:t>Venereal Syphilis</a:t>
            </a:r>
            <a:r>
              <a:rPr lang="en-US" sz="1800" dirty="0"/>
              <a:t> is a sexually transmitted infection </a:t>
            </a:r>
            <a:r>
              <a:rPr lang="en-US" sz="1800" b="1" dirty="0"/>
              <a:t>caused </a:t>
            </a:r>
            <a:r>
              <a:rPr lang="en-US" sz="1800" dirty="0"/>
              <a:t>by the spirochete bacterium </a:t>
            </a:r>
            <a:r>
              <a:rPr lang="en-US" sz="1800" i="1" dirty="0"/>
              <a:t>Treponema pallidum</a:t>
            </a:r>
            <a:r>
              <a:rPr lang="en-US" sz="1800" dirty="0"/>
              <a:t> subspecies </a:t>
            </a:r>
            <a:r>
              <a:rPr lang="en-US" sz="1800" i="1" dirty="0"/>
              <a:t>pallidum</a:t>
            </a:r>
            <a:r>
              <a:rPr lang="en-US" sz="1800" dirty="0"/>
              <a:t>. The primary route of transmission is through sexual contact; it may also be transmitted from mother to fetus during pregnancy or at birth, resulting in congenital syphilis.</a:t>
            </a:r>
          </a:p>
          <a:p>
            <a:endParaRPr lang="en-US" sz="1800" dirty="0"/>
          </a:p>
          <a:p>
            <a:r>
              <a:rPr lang="en-US" sz="1800" dirty="0"/>
              <a:t>The signs and symptoms of syphilis vary depending in which of the </a:t>
            </a:r>
            <a:r>
              <a:rPr lang="en-US" sz="1800" u="sng" dirty="0"/>
              <a:t>four stages:</a:t>
            </a:r>
          </a:p>
          <a:p>
            <a:endParaRPr lang="en-US" sz="1800" dirty="0"/>
          </a:p>
          <a:p>
            <a:r>
              <a:rPr lang="en-US" sz="1800" b="1" dirty="0"/>
              <a:t>Primary stage</a:t>
            </a:r>
            <a:r>
              <a:rPr lang="en-US" sz="1800" dirty="0"/>
              <a:t>: generally has a sore or sores at the original site of infection. These painless sores usually occur on or around the genitals, around the anus or in the rectum, or in or around the mouth. Last 3-6 weeks, then disappear. </a:t>
            </a:r>
          </a:p>
          <a:p>
            <a:endParaRPr lang="en-US" sz="1800" dirty="0"/>
          </a:p>
          <a:p>
            <a:r>
              <a:rPr lang="en-US" sz="1800" b="1" dirty="0"/>
              <a:t>Secondary syphilis:</a:t>
            </a:r>
            <a:r>
              <a:rPr lang="en-US" sz="1800" dirty="0"/>
              <a:t> include skin rash, swollen lymph nodes, and fever. The signs and symptoms of primary and secondary syphilis can be mild, and they might not be noticed. </a:t>
            </a:r>
          </a:p>
          <a:p>
            <a:endParaRPr lang="en-US" sz="1800" dirty="0"/>
          </a:p>
          <a:p>
            <a:r>
              <a:rPr lang="en-US" sz="1800" b="1" dirty="0"/>
              <a:t>Latent stage</a:t>
            </a:r>
            <a:r>
              <a:rPr lang="en-US" sz="1800" dirty="0"/>
              <a:t>: can last 2 to 30 years. No further symptoms. </a:t>
            </a:r>
          </a:p>
          <a:p>
            <a:endParaRPr lang="en-US" sz="1800" dirty="0"/>
          </a:p>
          <a:p>
            <a:r>
              <a:rPr lang="en-US" sz="1800" b="1" dirty="0"/>
              <a:t>Tertiary stage: </a:t>
            </a:r>
            <a:r>
              <a:rPr lang="en-US" sz="1800" dirty="0"/>
              <a:t>In this stage of syphilis, the bacteria can damage almost any part of the body, but most commonly affects the: eyes, brain and  neurological system, heart, bones. </a:t>
            </a:r>
          </a:p>
          <a:p>
            <a:endParaRPr lang="en-US" sz="1800" dirty="0"/>
          </a:p>
          <a:p>
            <a:endParaRPr lang="en-US" sz="1800" dirty="0"/>
          </a:p>
        </p:txBody>
      </p:sp>
    </p:spTree>
    <p:extLst>
      <p:ext uri="{BB962C8B-B14F-4D97-AF65-F5344CB8AC3E}">
        <p14:creationId xmlns:p14="http://schemas.microsoft.com/office/powerpoint/2010/main" val="3853033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394" y="4209561"/>
            <a:ext cx="3352800" cy="2425700"/>
          </a:xfrm>
          <a:prstGeom prst="rect">
            <a:avLst/>
          </a:prstGeom>
        </p:spPr>
      </p:pic>
      <p:pic>
        <p:nvPicPr>
          <p:cNvPr id="3" name="Picture 2" descr="27302d1227489932-tertiary-syphilis-syphili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8387" y="3147188"/>
            <a:ext cx="2339980" cy="358159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633" y="222739"/>
            <a:ext cx="2844000" cy="3758623"/>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14061" y="144018"/>
            <a:ext cx="2601529" cy="3284982"/>
          </a:xfrm>
          <a:prstGeom prst="rect">
            <a:avLst/>
          </a:prstGeom>
        </p:spPr>
      </p:pic>
      <p:sp>
        <p:nvSpPr>
          <p:cNvPr id="8" name="TextBox 7">
            <a:extLst>
              <a:ext uri="{FF2B5EF4-FFF2-40B4-BE49-F238E27FC236}">
                <a16:creationId xmlns:a16="http://schemas.microsoft.com/office/drawing/2014/main" id="{4A54CFD4-BBE6-C804-095B-45D0AAECC1E8}"/>
              </a:ext>
            </a:extLst>
          </p:cNvPr>
          <p:cNvSpPr txBox="1"/>
          <p:nvPr/>
        </p:nvSpPr>
        <p:spPr>
          <a:xfrm>
            <a:off x="6451600" y="495300"/>
            <a:ext cx="2409570" cy="369332"/>
          </a:xfrm>
          <a:prstGeom prst="rect">
            <a:avLst/>
          </a:prstGeom>
          <a:noFill/>
        </p:spPr>
        <p:txBody>
          <a:bodyPr wrap="none" rtlCol="0">
            <a:spAutoFit/>
          </a:bodyPr>
          <a:lstStyle/>
          <a:p>
            <a:r>
              <a:rPr lang="en-US" dirty="0"/>
              <a:t>Today syphilis is curable</a:t>
            </a:r>
          </a:p>
        </p:txBody>
      </p:sp>
    </p:spTree>
    <p:extLst>
      <p:ext uri="{BB962C8B-B14F-4D97-AF65-F5344CB8AC3E}">
        <p14:creationId xmlns:p14="http://schemas.microsoft.com/office/powerpoint/2010/main" val="1955879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ommedia.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056" y="546550"/>
            <a:ext cx="3676494" cy="4643994"/>
          </a:xfrm>
          <a:prstGeom prst="rect">
            <a:avLst/>
          </a:prstGeom>
        </p:spPr>
      </p:pic>
      <p:sp>
        <p:nvSpPr>
          <p:cNvPr id="3" name="TextBox 2"/>
          <p:cNvSpPr txBox="1"/>
          <p:nvPr/>
        </p:nvSpPr>
        <p:spPr>
          <a:xfrm>
            <a:off x="360948" y="5300820"/>
            <a:ext cx="3825296" cy="646331"/>
          </a:xfrm>
          <a:prstGeom prst="rect">
            <a:avLst/>
          </a:prstGeom>
          <a:noFill/>
        </p:spPr>
        <p:txBody>
          <a:bodyPr wrap="square" rtlCol="0">
            <a:spAutoFit/>
          </a:bodyPr>
          <a:lstStyle/>
          <a:p>
            <a:r>
              <a:rPr lang="en-US" dirty="0"/>
              <a:t>Robert Koch, 1843-1910, Nobel </a:t>
            </a:r>
          </a:p>
          <a:p>
            <a:r>
              <a:rPr lang="en-US" dirty="0"/>
              <a:t>Prize in </a:t>
            </a:r>
          </a:p>
        </p:txBody>
      </p:sp>
      <p:sp>
        <p:nvSpPr>
          <p:cNvPr id="4" name="TextBox 3"/>
          <p:cNvSpPr txBox="1"/>
          <p:nvPr/>
        </p:nvSpPr>
        <p:spPr>
          <a:xfrm>
            <a:off x="4186243" y="0"/>
            <a:ext cx="4805701" cy="1477328"/>
          </a:xfrm>
          <a:prstGeom prst="rect">
            <a:avLst/>
          </a:prstGeom>
          <a:noFill/>
        </p:spPr>
        <p:txBody>
          <a:bodyPr wrap="square" rtlCol="0">
            <a:spAutoFit/>
          </a:bodyPr>
          <a:lstStyle/>
          <a:p>
            <a:r>
              <a:rPr lang="en-US" b="1" dirty="0"/>
              <a:t>Our understanding of venereal syphilis is based on a new ‘sexy’ medical discipline that emerges in the second half of the 20</a:t>
            </a:r>
            <a:r>
              <a:rPr lang="en-US" b="1" baseline="30000" dirty="0"/>
              <a:t>th</a:t>
            </a:r>
            <a:r>
              <a:rPr lang="en-US" b="1" dirty="0"/>
              <a:t> century 				                          </a:t>
            </a:r>
          </a:p>
          <a:p>
            <a:r>
              <a:rPr lang="en-US" b="1" dirty="0"/>
              <a:t>				 Bacteriology</a:t>
            </a:r>
          </a:p>
        </p:txBody>
      </p:sp>
      <p:sp>
        <p:nvSpPr>
          <p:cNvPr id="6" name="Rectangle 5"/>
          <p:cNvSpPr/>
          <p:nvPr/>
        </p:nvSpPr>
        <p:spPr>
          <a:xfrm>
            <a:off x="4189497" y="1607501"/>
            <a:ext cx="4251117" cy="3693319"/>
          </a:xfrm>
          <a:prstGeom prst="rect">
            <a:avLst/>
          </a:prstGeom>
        </p:spPr>
        <p:txBody>
          <a:bodyPr wrap="square">
            <a:spAutoFit/>
          </a:bodyPr>
          <a:lstStyle/>
          <a:p>
            <a:r>
              <a:rPr lang="en-US" dirty="0"/>
              <a:t>Koch developed a new experimental method to test whether a particular </a:t>
            </a:r>
            <a:r>
              <a:rPr lang="en-US" u="sng" dirty="0"/>
              <a:t>micro-organism</a:t>
            </a:r>
            <a:r>
              <a:rPr lang="en-US" dirty="0"/>
              <a:t> is </a:t>
            </a:r>
            <a:r>
              <a:rPr lang="en-US" u="sng" dirty="0"/>
              <a:t>the cause </a:t>
            </a:r>
            <a:r>
              <a:rPr lang="en-US" dirty="0"/>
              <a:t>of a disease. </a:t>
            </a:r>
            <a:endParaRPr lang="en-GB" dirty="0"/>
          </a:p>
          <a:p>
            <a:endParaRPr lang="en-GB" dirty="0"/>
          </a:p>
          <a:p>
            <a:r>
              <a:rPr lang="en-GB" dirty="0"/>
              <a:t>Building on Louis Pasteur's work on </a:t>
            </a:r>
            <a:r>
              <a:rPr lang="en-GB" u="sng" dirty="0"/>
              <a:t>germ theory</a:t>
            </a:r>
            <a:r>
              <a:rPr lang="en-GB" dirty="0"/>
              <a:t> Koch used experiments to prove that anthrax was caused by the </a:t>
            </a:r>
            <a:r>
              <a:rPr lang="en-GB" u="sng" dirty="0"/>
              <a:t>bacterium</a:t>
            </a:r>
            <a:r>
              <a:rPr lang="en-GB" dirty="0"/>
              <a:t> </a:t>
            </a:r>
            <a:r>
              <a:rPr lang="en-GB" i="1" dirty="0"/>
              <a:t>Bacillus anthracis</a:t>
            </a:r>
            <a:r>
              <a:rPr lang="en-GB" dirty="0"/>
              <a:t> was the cause of anthrax </a:t>
            </a:r>
          </a:p>
          <a:p>
            <a:endParaRPr lang="en-GB" dirty="0"/>
          </a:p>
          <a:p>
            <a:r>
              <a:rPr lang="en-GB" dirty="0"/>
              <a:t>- the bacterium could be observed in the tissue of anthrax victims. </a:t>
            </a:r>
          </a:p>
          <a:p>
            <a:endParaRPr lang="en-GB" dirty="0"/>
          </a:p>
          <a:p>
            <a:r>
              <a:rPr lang="en-GB" dirty="0"/>
              <a:t>	</a:t>
            </a:r>
            <a:endParaRPr lang="en-US" dirty="0"/>
          </a:p>
        </p:txBody>
      </p:sp>
      <p:sp>
        <p:nvSpPr>
          <p:cNvPr id="5" name="TextBox 4">
            <a:extLst>
              <a:ext uri="{FF2B5EF4-FFF2-40B4-BE49-F238E27FC236}">
                <a16:creationId xmlns:a16="http://schemas.microsoft.com/office/drawing/2014/main" id="{D3A32CFC-A874-E2B2-AD18-A2302F4002BA}"/>
              </a:ext>
            </a:extLst>
          </p:cNvPr>
          <p:cNvSpPr txBox="1"/>
          <p:nvPr/>
        </p:nvSpPr>
        <p:spPr>
          <a:xfrm>
            <a:off x="4572000" y="5474368"/>
            <a:ext cx="4447308" cy="1200329"/>
          </a:xfrm>
          <a:prstGeom prst="rect">
            <a:avLst/>
          </a:prstGeom>
          <a:noFill/>
        </p:spPr>
        <p:txBody>
          <a:bodyPr wrap="none" rtlCol="0">
            <a:spAutoFit/>
          </a:bodyPr>
          <a:lstStyle/>
          <a:p>
            <a:r>
              <a:rPr lang="en-US" dirty="0"/>
              <a:t>Problem: even colleagues didn’t believe him </a:t>
            </a:r>
          </a:p>
          <a:p>
            <a:r>
              <a:rPr lang="en-US" dirty="0"/>
              <a:t>at the beginning. For medicine to embrace </a:t>
            </a:r>
          </a:p>
          <a:p>
            <a:r>
              <a:rPr lang="en-US" dirty="0" err="1"/>
              <a:t>bateriology’s</a:t>
            </a:r>
            <a:r>
              <a:rPr lang="en-US" dirty="0"/>
              <a:t> claims about disease causation, </a:t>
            </a:r>
          </a:p>
          <a:p>
            <a:r>
              <a:rPr lang="en-US" dirty="0"/>
              <a:t> it took a rather long time! </a:t>
            </a:r>
          </a:p>
        </p:txBody>
      </p:sp>
    </p:spTree>
    <p:extLst>
      <p:ext uri="{BB962C8B-B14F-4D97-AF65-F5344CB8AC3E}">
        <p14:creationId xmlns:p14="http://schemas.microsoft.com/office/powerpoint/2010/main" val="1026626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5108" y="668215"/>
            <a:ext cx="7959969" cy="5909310"/>
          </a:xfrm>
          <a:prstGeom prst="rect">
            <a:avLst/>
          </a:prstGeom>
          <a:noFill/>
        </p:spPr>
        <p:txBody>
          <a:bodyPr wrap="square" rtlCol="0">
            <a:spAutoFit/>
          </a:bodyPr>
          <a:lstStyle/>
          <a:p>
            <a:r>
              <a:rPr lang="en-US" b="1" dirty="0"/>
              <a:t>					Famous Koch’s Postulates</a:t>
            </a:r>
            <a:r>
              <a:rPr lang="en-US" dirty="0"/>
              <a:t>: </a:t>
            </a:r>
          </a:p>
          <a:p>
            <a:endParaRPr lang="en-US" dirty="0"/>
          </a:p>
          <a:p>
            <a:r>
              <a:rPr lang="en-US" dirty="0"/>
              <a:t>Four criteria designed to establish a </a:t>
            </a:r>
            <a:r>
              <a:rPr lang="en-US" u="sng" dirty="0"/>
              <a:t>causative relationship </a:t>
            </a:r>
            <a:r>
              <a:rPr lang="en-US" dirty="0"/>
              <a:t>between a microbe and a disease (he changed them later) </a:t>
            </a:r>
          </a:p>
          <a:p>
            <a:endParaRPr lang="en-US" dirty="0"/>
          </a:p>
          <a:p>
            <a:endParaRPr lang="en-US" dirty="0"/>
          </a:p>
          <a:p>
            <a:pPr marL="285750" indent="-285750">
              <a:buFont typeface="Arial" charset="0"/>
              <a:buChar char="•"/>
            </a:pPr>
            <a:r>
              <a:rPr lang="en-US" dirty="0"/>
              <a:t>The microorganism must be found in abundance in all organisms suffering from the disease, but should not be found in healthy organisms.</a:t>
            </a:r>
          </a:p>
          <a:p>
            <a:pPr marL="285750" indent="-285750">
              <a:buFont typeface="Arial" charset="0"/>
              <a:buChar char="•"/>
            </a:pPr>
            <a:endParaRPr lang="en-US" dirty="0"/>
          </a:p>
          <a:p>
            <a:pPr marL="285750" indent="-285750">
              <a:buFont typeface="Arial" charset="0"/>
              <a:buChar char="•"/>
            </a:pPr>
            <a:r>
              <a:rPr lang="en-US" dirty="0"/>
              <a:t>The microorganism must be isolated from a diseased organism and grown in pure culture (in a petri dish!) </a:t>
            </a:r>
          </a:p>
          <a:p>
            <a:pPr marL="285750" indent="-285750">
              <a:buFont typeface="Arial" charset="0"/>
              <a:buChar char="•"/>
            </a:pPr>
            <a:endParaRPr lang="en-US" dirty="0"/>
          </a:p>
          <a:p>
            <a:pPr marL="285750" indent="-285750">
              <a:buFont typeface="Arial" charset="0"/>
              <a:buChar char="•"/>
            </a:pPr>
            <a:r>
              <a:rPr lang="en-US" dirty="0"/>
              <a:t>The cultured microorganism should cause disease when introduced into a healthy organism.</a:t>
            </a:r>
          </a:p>
          <a:p>
            <a:pPr marL="285750" indent="-285750">
              <a:buFont typeface="Arial" charset="0"/>
              <a:buChar char="•"/>
            </a:pPr>
            <a:endParaRPr lang="en-US" dirty="0"/>
          </a:p>
          <a:p>
            <a:pPr marL="285750" indent="-285750">
              <a:buFont typeface="Arial" charset="0"/>
              <a:buChar char="•"/>
            </a:pPr>
            <a:r>
              <a:rPr lang="en-US" dirty="0"/>
              <a:t>The microorganism must be re-isolated from the inoculated, diseased experimental host and identified as being identical to the original specific causative agent.</a:t>
            </a:r>
          </a:p>
          <a:p>
            <a:r>
              <a:rPr lang="en-US" dirty="0"/>
              <a:t>:</a:t>
            </a:r>
          </a:p>
          <a:p>
            <a:endParaRPr lang="en-US" dirty="0"/>
          </a:p>
          <a:p>
            <a:endParaRPr lang="en-US" dirty="0"/>
          </a:p>
        </p:txBody>
      </p:sp>
    </p:spTree>
    <p:extLst>
      <p:ext uri="{BB962C8B-B14F-4D97-AF65-F5344CB8AC3E}">
        <p14:creationId xmlns:p14="http://schemas.microsoft.com/office/powerpoint/2010/main" val="903902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000" y="443523"/>
            <a:ext cx="2247900" cy="2124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8000" y="3177123"/>
            <a:ext cx="2948934" cy="2772000"/>
          </a:xfrm>
          <a:prstGeom prst="rect">
            <a:avLst/>
          </a:prstGeom>
        </p:spPr>
      </p:pic>
      <p:sp>
        <p:nvSpPr>
          <p:cNvPr id="4" name="TextBox 3"/>
          <p:cNvSpPr txBox="1"/>
          <p:nvPr/>
        </p:nvSpPr>
        <p:spPr>
          <a:xfrm>
            <a:off x="3800104" y="973777"/>
            <a:ext cx="4441219" cy="2585323"/>
          </a:xfrm>
          <a:prstGeom prst="rect">
            <a:avLst/>
          </a:prstGeom>
          <a:noFill/>
        </p:spPr>
        <p:txBody>
          <a:bodyPr wrap="square" rtlCol="0">
            <a:spAutoFit/>
          </a:bodyPr>
          <a:lstStyle/>
          <a:p>
            <a:r>
              <a:rPr lang="en-US" b="1" dirty="0"/>
              <a:t>Causal Agent of Venereal Syphilis:</a:t>
            </a:r>
          </a:p>
          <a:p>
            <a:br>
              <a:rPr lang="en-US" dirty="0"/>
            </a:br>
            <a:r>
              <a:rPr lang="en-US" dirty="0"/>
              <a:t>Spiral shaped bacterium, was first isolated by German dermatologist Erich Hoffmann (1868-1959) and the zoologist Fritz </a:t>
            </a:r>
            <a:r>
              <a:rPr lang="en-US" dirty="0" err="1"/>
              <a:t>Schaudinn</a:t>
            </a:r>
            <a:r>
              <a:rPr lang="en-US" dirty="0"/>
              <a:t> (1871-1906) in 1905 in Berlin. </a:t>
            </a:r>
          </a:p>
          <a:p>
            <a:endParaRPr lang="en-US" dirty="0"/>
          </a:p>
          <a:p>
            <a:r>
              <a:rPr lang="en-US" dirty="0"/>
              <a:t>They called it </a:t>
            </a:r>
            <a:r>
              <a:rPr lang="en-US" i="1" dirty="0"/>
              <a:t>Treponema Pallidum</a:t>
            </a:r>
            <a:r>
              <a:rPr lang="en-US" dirty="0"/>
              <a:t>. </a:t>
            </a:r>
          </a:p>
          <a:p>
            <a:endParaRPr lang="en-US" dirty="0"/>
          </a:p>
        </p:txBody>
      </p:sp>
      <p:sp>
        <p:nvSpPr>
          <p:cNvPr id="5" name="TextBox 4"/>
          <p:cNvSpPr txBox="1"/>
          <p:nvPr/>
        </p:nvSpPr>
        <p:spPr>
          <a:xfrm>
            <a:off x="3456934" y="4704348"/>
            <a:ext cx="6191551" cy="2031325"/>
          </a:xfrm>
          <a:prstGeom prst="rect">
            <a:avLst/>
          </a:prstGeom>
          <a:noFill/>
        </p:spPr>
        <p:txBody>
          <a:bodyPr wrap="square" rtlCol="0">
            <a:spAutoFit/>
          </a:bodyPr>
          <a:lstStyle/>
          <a:p>
            <a:r>
              <a:rPr lang="en-US" dirty="0"/>
              <a:t>The ‘discovery’ of the bacterium allowed for the </a:t>
            </a:r>
          </a:p>
          <a:p>
            <a:r>
              <a:rPr lang="en-US" dirty="0"/>
              <a:t>linking of all the different symptoms of syphilis and</a:t>
            </a:r>
          </a:p>
          <a:p>
            <a:r>
              <a:rPr lang="en-US" dirty="0"/>
              <a:t>also explained the latent stage. </a:t>
            </a:r>
          </a:p>
          <a:p>
            <a:endParaRPr lang="en-US" dirty="0"/>
          </a:p>
          <a:p>
            <a:r>
              <a:rPr lang="en-US" dirty="0"/>
              <a:t>Before this separation of different stages was impossible! </a:t>
            </a:r>
          </a:p>
          <a:p>
            <a:endParaRPr lang="en-US" dirty="0"/>
          </a:p>
          <a:p>
            <a:endParaRPr lang="en-US" dirty="0"/>
          </a:p>
        </p:txBody>
      </p:sp>
    </p:spTree>
    <p:extLst>
      <p:ext uri="{BB962C8B-B14F-4D97-AF65-F5344CB8AC3E}">
        <p14:creationId xmlns:p14="http://schemas.microsoft.com/office/powerpoint/2010/main" val="10400410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E00CF6-133A-7D80-C2A5-CD7D540AF48D}"/>
              </a:ext>
            </a:extLst>
          </p:cNvPr>
          <p:cNvSpPr txBox="1"/>
          <p:nvPr/>
        </p:nvSpPr>
        <p:spPr>
          <a:xfrm>
            <a:off x="1576137" y="1768642"/>
            <a:ext cx="6376737" cy="2308324"/>
          </a:xfrm>
          <a:prstGeom prst="rect">
            <a:avLst/>
          </a:prstGeom>
          <a:noFill/>
        </p:spPr>
        <p:txBody>
          <a:bodyPr wrap="square" rtlCol="0">
            <a:spAutoFit/>
          </a:bodyPr>
          <a:lstStyle/>
          <a:p>
            <a:r>
              <a:rPr lang="en-GB" dirty="0"/>
              <a:t>To ‘see’ the agent is to ‘know’ the disease. </a:t>
            </a:r>
          </a:p>
          <a:p>
            <a:endParaRPr lang="en-GB" dirty="0"/>
          </a:p>
          <a:p>
            <a:r>
              <a:rPr lang="en-GB" dirty="0"/>
              <a:t>Only when we ‘see’ it it under the microscope, the suspected disease is confirmed.</a:t>
            </a:r>
          </a:p>
          <a:p>
            <a:endParaRPr lang="en-GB" dirty="0"/>
          </a:p>
          <a:p>
            <a:endParaRPr lang="en-GB" dirty="0"/>
          </a:p>
          <a:p>
            <a:r>
              <a:rPr lang="en-GB" dirty="0"/>
              <a:t>A break with earlier understandings of Western disease causation that had originated in Antiquity. </a:t>
            </a:r>
            <a:endParaRPr lang="en-US" dirty="0"/>
          </a:p>
        </p:txBody>
      </p:sp>
      <p:sp>
        <p:nvSpPr>
          <p:cNvPr id="3" name="TextBox 2">
            <a:extLst>
              <a:ext uri="{FF2B5EF4-FFF2-40B4-BE49-F238E27FC236}">
                <a16:creationId xmlns:a16="http://schemas.microsoft.com/office/drawing/2014/main" id="{0CE618E0-D09A-FA2F-84FA-7FBCCF9CD974}"/>
              </a:ext>
            </a:extLst>
          </p:cNvPr>
          <p:cNvSpPr txBox="1"/>
          <p:nvPr/>
        </p:nvSpPr>
        <p:spPr>
          <a:xfrm>
            <a:off x="842211" y="613611"/>
            <a:ext cx="8060989" cy="369332"/>
          </a:xfrm>
          <a:prstGeom prst="rect">
            <a:avLst/>
          </a:prstGeom>
          <a:noFill/>
        </p:spPr>
        <p:txBody>
          <a:bodyPr wrap="none" rtlCol="0">
            <a:spAutoFit/>
          </a:bodyPr>
          <a:lstStyle/>
          <a:p>
            <a:r>
              <a:rPr lang="en-US" b="1" dirty="0"/>
              <a:t>Bacteriology radically changes the understanding of infectious diseases </a:t>
            </a:r>
            <a:r>
              <a:rPr lang="en-US" b="1" dirty="0" err="1"/>
              <a:t>casusation</a:t>
            </a:r>
            <a:r>
              <a:rPr lang="en-US" b="1" dirty="0"/>
              <a:t> </a:t>
            </a:r>
          </a:p>
        </p:txBody>
      </p:sp>
    </p:spTree>
    <p:extLst>
      <p:ext uri="{BB962C8B-B14F-4D97-AF65-F5344CB8AC3E}">
        <p14:creationId xmlns:p14="http://schemas.microsoft.com/office/powerpoint/2010/main" val="1373739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5011" y="831273"/>
            <a:ext cx="7961081" cy="5216813"/>
          </a:xfrm>
          <a:prstGeom prst="rect">
            <a:avLst/>
          </a:prstGeom>
          <a:noFill/>
        </p:spPr>
        <p:txBody>
          <a:bodyPr wrap="square" rtlCol="0">
            <a:spAutoFit/>
          </a:bodyPr>
          <a:lstStyle/>
          <a:p>
            <a:r>
              <a:rPr lang="en-US" b="1" dirty="0"/>
              <a:t>						</a:t>
            </a:r>
            <a:r>
              <a:rPr lang="en-US" sz="2000" b="1" dirty="0"/>
              <a:t>Retrospective Diagnosis: </a:t>
            </a:r>
          </a:p>
          <a:p>
            <a:endParaRPr lang="en-US" b="1" dirty="0"/>
          </a:p>
          <a:p>
            <a:pPr>
              <a:lnSpc>
                <a:spcPct val="150000"/>
              </a:lnSpc>
            </a:pPr>
            <a:r>
              <a:rPr lang="en-US" dirty="0"/>
              <a:t>The identification of a past disease (e.g. French Pox) with a modern disease entity. such as venereal syphilis. This means that the historians applies modern standards of identifying and understanding to a time in which these did not exist. </a:t>
            </a:r>
          </a:p>
          <a:p>
            <a:pPr>
              <a:lnSpc>
                <a:spcPct val="150000"/>
              </a:lnSpc>
            </a:pPr>
            <a:endParaRPr lang="en-US" dirty="0"/>
          </a:p>
          <a:p>
            <a:pPr>
              <a:lnSpc>
                <a:spcPct val="150000"/>
              </a:lnSpc>
            </a:pPr>
            <a:r>
              <a:rPr lang="en-US" b="1" dirty="0"/>
              <a:t>What are the problems of such a retrospective diagnosis for historian trying to understand the phenomenon of the French pox in the 16</a:t>
            </a:r>
            <a:r>
              <a:rPr lang="en-US" b="1" baseline="30000" dirty="0"/>
              <a:t>th</a:t>
            </a:r>
            <a:r>
              <a:rPr lang="en-US" b="1" dirty="0"/>
              <a:t> century? </a:t>
            </a:r>
          </a:p>
          <a:p>
            <a:pPr>
              <a:lnSpc>
                <a:spcPct val="150000"/>
              </a:lnSpc>
            </a:pPr>
            <a:endParaRPr lang="en-US" b="1" dirty="0"/>
          </a:p>
          <a:p>
            <a:pPr>
              <a:lnSpc>
                <a:spcPct val="150000"/>
              </a:lnSpc>
            </a:pPr>
            <a:r>
              <a:rPr lang="en-US" b="1" dirty="0"/>
              <a:t>					The sources! </a:t>
            </a:r>
          </a:p>
          <a:p>
            <a:pPr>
              <a:lnSpc>
                <a:spcPct val="150000"/>
              </a:lnSpc>
            </a:pPr>
            <a:endParaRPr lang="en-US" dirty="0"/>
          </a:p>
          <a:p>
            <a:endParaRPr lang="en-US" dirty="0"/>
          </a:p>
          <a:p>
            <a:endParaRPr lang="en-US" dirty="0"/>
          </a:p>
          <a:p>
            <a:endParaRPr lang="en-US" dirty="0"/>
          </a:p>
        </p:txBody>
      </p:sp>
    </p:spTree>
    <p:extLst>
      <p:ext uri="{BB962C8B-B14F-4D97-AF65-F5344CB8AC3E}">
        <p14:creationId xmlns:p14="http://schemas.microsoft.com/office/powerpoint/2010/main" val="1330140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umblr_mb1wflwbVJ1qgssgqo1_25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2193" y="1491228"/>
            <a:ext cx="3009900" cy="4064000"/>
          </a:xfrm>
          <a:prstGeom prst="rect">
            <a:avLst/>
          </a:prstGeom>
        </p:spPr>
      </p:pic>
      <p:sp>
        <p:nvSpPr>
          <p:cNvPr id="7" name="TextBox 6"/>
          <p:cNvSpPr txBox="1"/>
          <p:nvPr/>
        </p:nvSpPr>
        <p:spPr>
          <a:xfrm>
            <a:off x="0" y="5787571"/>
            <a:ext cx="4847650" cy="646331"/>
          </a:xfrm>
          <a:prstGeom prst="rect">
            <a:avLst/>
          </a:prstGeom>
          <a:noFill/>
        </p:spPr>
        <p:txBody>
          <a:bodyPr wrap="square" rtlCol="0">
            <a:spAutoFit/>
          </a:bodyPr>
          <a:lstStyle/>
          <a:p>
            <a:r>
              <a:rPr lang="en-US" dirty="0"/>
              <a:t>Diagnosis and mercury treatment of the pox, 1495 </a:t>
            </a:r>
          </a:p>
        </p:txBody>
      </p:sp>
      <p:sp>
        <p:nvSpPr>
          <p:cNvPr id="3" name="TextBox 2"/>
          <p:cNvSpPr txBox="1"/>
          <p:nvPr/>
        </p:nvSpPr>
        <p:spPr>
          <a:xfrm>
            <a:off x="0" y="304800"/>
            <a:ext cx="5237290" cy="369332"/>
          </a:xfrm>
          <a:prstGeom prst="rect">
            <a:avLst/>
          </a:prstGeom>
          <a:noFill/>
        </p:spPr>
        <p:txBody>
          <a:bodyPr wrap="square" rtlCol="0">
            <a:spAutoFit/>
          </a:bodyPr>
          <a:lstStyle/>
          <a:p>
            <a:r>
              <a:rPr lang="en-US" b="1" dirty="0"/>
              <a:t>			Historical Sources</a:t>
            </a:r>
          </a:p>
        </p:txBody>
      </p:sp>
      <p:sp>
        <p:nvSpPr>
          <p:cNvPr id="4" name="TextBox 3"/>
          <p:cNvSpPr txBox="1"/>
          <p:nvPr/>
        </p:nvSpPr>
        <p:spPr>
          <a:xfrm>
            <a:off x="4863377" y="6567571"/>
            <a:ext cx="3698448" cy="369332"/>
          </a:xfrm>
          <a:prstGeom prst="rect">
            <a:avLst/>
          </a:prstGeom>
          <a:noFill/>
        </p:spPr>
        <p:txBody>
          <a:bodyPr wrap="none" rtlCol="0">
            <a:spAutoFit/>
          </a:bodyPr>
          <a:lstStyle/>
          <a:p>
            <a:r>
              <a:rPr lang="en-US" dirty="0"/>
              <a:t>Mercury treatment early 17</a:t>
            </a:r>
            <a:r>
              <a:rPr lang="en-US" baseline="30000" dirty="0"/>
              <a:t>th</a:t>
            </a:r>
            <a:r>
              <a:rPr lang="en-US" dirty="0"/>
              <a:t> century </a:t>
            </a:r>
          </a:p>
        </p:txBody>
      </p:sp>
      <p:sp>
        <p:nvSpPr>
          <p:cNvPr id="8" name="TextBox 7"/>
          <p:cNvSpPr txBox="1"/>
          <p:nvPr/>
        </p:nvSpPr>
        <p:spPr>
          <a:xfrm>
            <a:off x="401934" y="964500"/>
            <a:ext cx="2485889" cy="369332"/>
          </a:xfrm>
          <a:prstGeom prst="rect">
            <a:avLst/>
          </a:prstGeom>
          <a:noFill/>
        </p:spPr>
        <p:txBody>
          <a:bodyPr wrap="none" rtlCol="0">
            <a:spAutoFit/>
          </a:bodyPr>
          <a:lstStyle/>
          <a:p>
            <a:r>
              <a:rPr lang="en-US" dirty="0"/>
              <a:t>1. Visual source material </a:t>
            </a:r>
          </a:p>
        </p:txBody>
      </p:sp>
      <p:pic>
        <p:nvPicPr>
          <p:cNvPr id="9" name="Picture 8" descr="images.jpg">
            <a:extLst>
              <a:ext uri="{FF2B5EF4-FFF2-40B4-BE49-F238E27FC236}">
                <a16:creationId xmlns:a16="http://schemas.microsoft.com/office/drawing/2014/main" id="{94E21470-D238-9269-3DD5-57BF387F094D}"/>
              </a:ext>
            </a:extLst>
          </p:cNvPr>
          <p:cNvPicPr>
            <a:picLocks noChangeAspect="1"/>
          </p:cNvPicPr>
          <p:nvPr/>
        </p:nvPicPr>
        <p:blipFill>
          <a:blip r:embed="rId3"/>
          <a:stretch>
            <a:fillRect/>
          </a:stretch>
        </p:blipFill>
        <p:spPr>
          <a:xfrm>
            <a:off x="4863377" y="674132"/>
            <a:ext cx="3407469" cy="5252400"/>
          </a:xfrm>
          <a:prstGeom prst="rect">
            <a:avLst/>
          </a:prstGeom>
        </p:spPr>
      </p:pic>
    </p:spTree>
    <p:extLst>
      <p:ext uri="{BB962C8B-B14F-4D97-AF65-F5344CB8AC3E}">
        <p14:creationId xmlns:p14="http://schemas.microsoft.com/office/powerpoint/2010/main" val="3147691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400" y="0"/>
            <a:ext cx="4600504" cy="6858000"/>
          </a:xfrm>
          <a:prstGeom prst="rect">
            <a:avLst/>
          </a:prstGeom>
        </p:spPr>
      </p:pic>
      <p:sp>
        <p:nvSpPr>
          <p:cNvPr id="5" name="TextBox 4"/>
          <p:cNvSpPr txBox="1"/>
          <p:nvPr/>
        </p:nvSpPr>
        <p:spPr>
          <a:xfrm>
            <a:off x="5896708" y="6342185"/>
            <a:ext cx="2563459" cy="369332"/>
          </a:xfrm>
          <a:prstGeom prst="rect">
            <a:avLst/>
          </a:prstGeom>
          <a:noFill/>
        </p:spPr>
        <p:txBody>
          <a:bodyPr wrap="none" rtlCol="0">
            <a:spAutoFit/>
          </a:bodyPr>
          <a:lstStyle/>
          <a:p>
            <a:r>
              <a:rPr lang="en-US" dirty="0" err="1"/>
              <a:t>Musée</a:t>
            </a:r>
            <a:r>
              <a:rPr lang="en-US" dirty="0"/>
              <a:t> de </a:t>
            </a:r>
            <a:r>
              <a:rPr lang="en-US" dirty="0" err="1"/>
              <a:t>l’homme</a:t>
            </a:r>
            <a:r>
              <a:rPr lang="en-US" dirty="0"/>
              <a:t>, Paris</a:t>
            </a:r>
          </a:p>
        </p:txBody>
      </p:sp>
      <p:sp>
        <p:nvSpPr>
          <p:cNvPr id="6" name="TextBox 5"/>
          <p:cNvSpPr txBox="1"/>
          <p:nvPr/>
        </p:nvSpPr>
        <p:spPr>
          <a:xfrm>
            <a:off x="6007100" y="393700"/>
            <a:ext cx="2093115" cy="369332"/>
          </a:xfrm>
          <a:prstGeom prst="rect">
            <a:avLst/>
          </a:prstGeom>
          <a:noFill/>
        </p:spPr>
        <p:txBody>
          <a:bodyPr wrap="square" rtlCol="0">
            <a:spAutoFit/>
          </a:bodyPr>
          <a:lstStyle/>
          <a:p>
            <a:r>
              <a:rPr lang="en-US" b="1" dirty="0"/>
              <a:t>2. Material sources </a:t>
            </a:r>
          </a:p>
        </p:txBody>
      </p:sp>
    </p:spTree>
    <p:extLst>
      <p:ext uri="{BB962C8B-B14F-4D97-AF65-F5344CB8AC3E}">
        <p14:creationId xmlns:p14="http://schemas.microsoft.com/office/powerpoint/2010/main" val="416526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8967" y="2516202"/>
            <a:ext cx="2400300" cy="3390900"/>
          </a:xfrm>
          <a:prstGeom prst="rect">
            <a:avLst/>
          </a:prstGeom>
        </p:spPr>
      </p:pic>
      <p:sp>
        <p:nvSpPr>
          <p:cNvPr id="5" name="TextBox 4"/>
          <p:cNvSpPr txBox="1"/>
          <p:nvPr/>
        </p:nvSpPr>
        <p:spPr>
          <a:xfrm>
            <a:off x="948565" y="775288"/>
            <a:ext cx="7331550" cy="1754326"/>
          </a:xfrm>
          <a:prstGeom prst="rect">
            <a:avLst/>
          </a:prstGeom>
          <a:noFill/>
        </p:spPr>
        <p:txBody>
          <a:bodyPr wrap="square" rtlCol="0">
            <a:spAutoFit/>
          </a:bodyPr>
          <a:lstStyle/>
          <a:p>
            <a:r>
              <a:rPr lang="en-US" b="1" dirty="0"/>
              <a:t>3. A few historian use medical results from individual skeletons: paleopathology</a:t>
            </a:r>
          </a:p>
          <a:p>
            <a:endParaRPr lang="en-US" dirty="0"/>
          </a:p>
          <a:p>
            <a:r>
              <a:rPr lang="en-US" dirty="0"/>
              <a:t>study of ancient diseases.  A branch of science concerned with the pathological conditions found in ancient human and animal remains. But such rare findings allow isolated claims referring to one skeleton. </a:t>
            </a:r>
          </a:p>
        </p:txBody>
      </p:sp>
      <p:pic>
        <p:nvPicPr>
          <p:cNvPr id="6" name="Picture 5" descr="0ed8c740aaabe95320a4cddce278bf39.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0679" y="2347079"/>
            <a:ext cx="5724316" cy="4281790"/>
          </a:xfrm>
          <a:prstGeom prst="rect">
            <a:avLst/>
          </a:prstGeom>
        </p:spPr>
      </p:pic>
    </p:spTree>
    <p:extLst>
      <p:ext uri="{BB962C8B-B14F-4D97-AF65-F5344CB8AC3E}">
        <p14:creationId xmlns:p14="http://schemas.microsoft.com/office/powerpoint/2010/main" val="28397006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8300" y="482600"/>
            <a:ext cx="4390599" cy="5078313"/>
          </a:xfrm>
          <a:prstGeom prst="rect">
            <a:avLst/>
          </a:prstGeom>
          <a:noFill/>
        </p:spPr>
        <p:txBody>
          <a:bodyPr wrap="square" rtlCol="0">
            <a:spAutoFit/>
          </a:bodyPr>
          <a:lstStyle/>
          <a:p>
            <a:r>
              <a:rPr lang="en-GB" b="1" dirty="0"/>
              <a:t>4. Literary sources:</a:t>
            </a:r>
          </a:p>
          <a:p>
            <a:endParaRPr lang="en-GB" dirty="0"/>
          </a:p>
          <a:p>
            <a:r>
              <a:rPr lang="en-GB" dirty="0"/>
              <a:t>“First of all I had no use of my left foot, for there had this lurked more than eight years. And upon my kneecap there were stinking oozing ulcers and great pains….It would not bear much covering with clothes and if I used my foot the pain was unbearable. I was so weak that I was unable to walk for weeks. My left side was so painful that I could not lift the arm…the left shoulder was week too and under the armpit developed a lump as large as a chicken egg. On my left side I had a large ulcer that did not hurt but that was oozing incessantly as if it was a cancer… At the back of my head I had an open wound which was so painful that I couldn’t bear to touch it…”</a:t>
            </a:r>
            <a:endParaRPr lang="en-US" dirty="0"/>
          </a:p>
        </p:txBody>
      </p:sp>
      <p:pic>
        <p:nvPicPr>
          <p:cNvPr id="6" name="Picture 5" descr="10908915d41bfdb6f017fc5e69c1.jpg"/>
          <p:cNvPicPr>
            <a:picLocks noChangeAspect="1"/>
          </p:cNvPicPr>
          <p:nvPr/>
        </p:nvPicPr>
        <p:blipFill>
          <a:blip r:embed="rId2"/>
          <a:stretch>
            <a:fillRect/>
          </a:stretch>
        </p:blipFill>
        <p:spPr>
          <a:xfrm>
            <a:off x="5114643" y="591788"/>
            <a:ext cx="3540936" cy="5626800"/>
          </a:xfrm>
          <a:prstGeom prst="rect">
            <a:avLst/>
          </a:prstGeom>
        </p:spPr>
      </p:pic>
    </p:spTree>
    <p:extLst>
      <p:ext uri="{BB962C8B-B14F-4D97-AF65-F5344CB8AC3E}">
        <p14:creationId xmlns:p14="http://schemas.microsoft.com/office/powerpoint/2010/main" val="989797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2348" y="1402485"/>
            <a:ext cx="8169442" cy="3416320"/>
          </a:xfrm>
          <a:prstGeom prst="rect">
            <a:avLst/>
          </a:prstGeom>
          <a:noFill/>
        </p:spPr>
        <p:txBody>
          <a:bodyPr wrap="square" rtlCol="0">
            <a:spAutoFit/>
          </a:bodyPr>
          <a:lstStyle/>
          <a:p>
            <a:endParaRPr lang="en-US" b="1" dirty="0"/>
          </a:p>
          <a:p>
            <a:r>
              <a:rPr lang="en-US" b="1" dirty="0"/>
              <a:t>Can we say for certain that the a patient French Pox </a:t>
            </a:r>
            <a:r>
              <a:rPr lang="en-US" b="1" i="1" dirty="0"/>
              <a:t>was</a:t>
            </a:r>
            <a:r>
              <a:rPr lang="en-US" b="1" dirty="0"/>
              <a:t> venereal syphilis considering the sources historians usually consult? </a:t>
            </a:r>
          </a:p>
          <a:p>
            <a:endParaRPr lang="en-US" dirty="0"/>
          </a:p>
          <a:p>
            <a:endParaRPr lang="en-US" dirty="0"/>
          </a:p>
          <a:p>
            <a:r>
              <a:rPr lang="en-US" b="1" dirty="0"/>
              <a:t>But this uncertainty is not the only problem historians have to wrestle with when it comes to  to the French Pox’s identity.</a:t>
            </a:r>
          </a:p>
          <a:p>
            <a:endParaRPr lang="en-US" b="1" dirty="0"/>
          </a:p>
          <a:p>
            <a:endParaRPr lang="en-US" dirty="0"/>
          </a:p>
          <a:p>
            <a:r>
              <a:rPr lang="en-US" dirty="0"/>
              <a:t>To use retrospective diagnosis – so to argue that the French Pox </a:t>
            </a:r>
            <a:r>
              <a:rPr lang="en-US" i="1" dirty="0"/>
              <a:t>was</a:t>
            </a:r>
            <a:r>
              <a:rPr lang="en-US" dirty="0"/>
              <a:t> venereal syphilis --  also carries back moral modern connotations connected to STD’s back into the past. </a:t>
            </a:r>
          </a:p>
        </p:txBody>
      </p:sp>
      <p:sp>
        <p:nvSpPr>
          <p:cNvPr id="2" name="TextBox 1">
            <a:extLst>
              <a:ext uri="{FF2B5EF4-FFF2-40B4-BE49-F238E27FC236}">
                <a16:creationId xmlns:a16="http://schemas.microsoft.com/office/drawing/2014/main" id="{02F96054-260B-E21D-BC7C-0B60AC03E742}"/>
              </a:ext>
            </a:extLst>
          </p:cNvPr>
          <p:cNvSpPr txBox="1"/>
          <p:nvPr/>
        </p:nvSpPr>
        <p:spPr>
          <a:xfrm>
            <a:off x="1436914" y="1033153"/>
            <a:ext cx="1569660" cy="369332"/>
          </a:xfrm>
          <a:prstGeom prst="rect">
            <a:avLst/>
          </a:prstGeom>
          <a:noFill/>
        </p:spPr>
        <p:txBody>
          <a:bodyPr wrap="none" rtlCol="0">
            <a:spAutoFit/>
          </a:bodyPr>
          <a:lstStyle/>
          <a:p>
            <a:r>
              <a:rPr lang="en-US" dirty="0"/>
              <a:t>			</a:t>
            </a:r>
          </a:p>
        </p:txBody>
      </p:sp>
      <p:sp>
        <p:nvSpPr>
          <p:cNvPr id="3" name="TextBox 2">
            <a:extLst>
              <a:ext uri="{FF2B5EF4-FFF2-40B4-BE49-F238E27FC236}">
                <a16:creationId xmlns:a16="http://schemas.microsoft.com/office/drawing/2014/main" id="{C24F672E-0070-236B-2CCF-73EF218C9123}"/>
              </a:ext>
            </a:extLst>
          </p:cNvPr>
          <p:cNvSpPr txBox="1"/>
          <p:nvPr/>
        </p:nvSpPr>
        <p:spPr>
          <a:xfrm>
            <a:off x="3056021" y="721895"/>
            <a:ext cx="794961" cy="369332"/>
          </a:xfrm>
          <a:prstGeom prst="rect">
            <a:avLst/>
          </a:prstGeom>
          <a:noFill/>
        </p:spPr>
        <p:txBody>
          <a:bodyPr wrap="none" rtlCol="0">
            <a:spAutoFit/>
          </a:bodyPr>
          <a:lstStyle/>
          <a:p>
            <a:r>
              <a:rPr lang="en-US" b="1" dirty="0"/>
              <a:t>Now…</a:t>
            </a:r>
          </a:p>
        </p:txBody>
      </p:sp>
    </p:spTree>
    <p:extLst>
      <p:ext uri="{BB962C8B-B14F-4D97-AF65-F5344CB8AC3E}">
        <p14:creationId xmlns:p14="http://schemas.microsoft.com/office/powerpoint/2010/main" val="1804006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1106" y="466175"/>
            <a:ext cx="7838869" cy="646331"/>
          </a:xfrm>
          <a:prstGeom prst="rect">
            <a:avLst/>
          </a:prstGeom>
          <a:noFill/>
        </p:spPr>
        <p:txBody>
          <a:bodyPr wrap="square" rtlCol="0">
            <a:spAutoFit/>
          </a:bodyPr>
          <a:lstStyle/>
          <a:p>
            <a:r>
              <a:rPr lang="en-US" b="1" dirty="0"/>
              <a:t>Moral connotations of venereal syphilis:’ moral panic at turn of 20</a:t>
            </a:r>
            <a:r>
              <a:rPr lang="en-US" b="1" baseline="30000" dirty="0"/>
              <a:t>th</a:t>
            </a:r>
            <a:r>
              <a:rPr lang="en-US" b="1" dirty="0"/>
              <a:t> century in all Western countries</a:t>
            </a:r>
          </a:p>
        </p:txBody>
      </p:sp>
      <p:pic>
        <p:nvPicPr>
          <p:cNvPr id="5" name="Picture 4" descr="a026107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03919"/>
            <a:ext cx="2857500" cy="3835400"/>
          </a:xfrm>
          <a:prstGeom prst="rect">
            <a:avLst/>
          </a:prstGeom>
        </p:spPr>
      </p:pic>
      <p:sp>
        <p:nvSpPr>
          <p:cNvPr id="6" name="TextBox 5"/>
          <p:cNvSpPr txBox="1"/>
          <p:nvPr/>
        </p:nvSpPr>
        <p:spPr>
          <a:xfrm>
            <a:off x="2041825" y="1205626"/>
            <a:ext cx="4865478" cy="1477328"/>
          </a:xfrm>
          <a:prstGeom prst="rect">
            <a:avLst/>
          </a:prstGeom>
          <a:noFill/>
        </p:spPr>
        <p:txBody>
          <a:bodyPr wrap="square" rtlCol="0">
            <a:spAutoFit/>
          </a:bodyPr>
          <a:lstStyle/>
          <a:p>
            <a:r>
              <a:rPr lang="en-US" dirty="0"/>
              <a:t>Syphilis as a threat to the family and the nation; PR campaigns against its immoral </a:t>
            </a:r>
            <a:r>
              <a:rPr lang="en-US" dirty="0" err="1"/>
              <a:t>‘cause</a:t>
            </a:r>
            <a:r>
              <a:rPr lang="en-US" dirty="0"/>
              <a:t>’  -- particularly during WWI and WWII</a:t>
            </a:r>
          </a:p>
          <a:p>
            <a:endParaRPr lang="en-US" dirty="0"/>
          </a:p>
          <a:p>
            <a:r>
              <a:rPr lang="en-US" dirty="0"/>
              <a:t>Enemy: the ‘loose women’ and prostitute </a:t>
            </a:r>
          </a:p>
        </p:txBody>
      </p:sp>
      <p:pic>
        <p:nvPicPr>
          <p:cNvPr id="7" name="Picture 6" descr="a02556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8023" y="2403919"/>
            <a:ext cx="3095977" cy="3792577"/>
          </a:xfrm>
          <a:prstGeom prst="rect">
            <a:avLst/>
          </a:prstGeom>
        </p:spPr>
      </p:pic>
      <p:pic>
        <p:nvPicPr>
          <p:cNvPr id="8" name="Picture 7" descr="a025392.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6045" y="2559178"/>
            <a:ext cx="2951978" cy="4298822"/>
          </a:xfrm>
          <a:prstGeom prst="rect">
            <a:avLst/>
          </a:prstGeom>
        </p:spPr>
      </p:pic>
    </p:spTree>
    <p:extLst>
      <p:ext uri="{BB962C8B-B14F-4D97-AF65-F5344CB8AC3E}">
        <p14:creationId xmlns:p14="http://schemas.microsoft.com/office/powerpoint/2010/main" val="2563873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4561" y="985981"/>
            <a:ext cx="8822352" cy="2308324"/>
          </a:xfrm>
          <a:prstGeom prst="rect">
            <a:avLst/>
          </a:prstGeom>
          <a:noFill/>
        </p:spPr>
        <p:txBody>
          <a:bodyPr wrap="square" rtlCol="0">
            <a:spAutoFit/>
          </a:bodyPr>
          <a:lstStyle/>
          <a:p>
            <a:endParaRPr lang="en-GB" dirty="0"/>
          </a:p>
          <a:p>
            <a:endParaRPr lang="en-GB" dirty="0"/>
          </a:p>
          <a:p>
            <a:endParaRPr lang="en-GB" dirty="0"/>
          </a:p>
          <a:p>
            <a:r>
              <a:rPr lang="en-GB" dirty="0"/>
              <a:t>Claim: the new disease triggered the rise of ‘rational’ and modern medicine. </a:t>
            </a:r>
          </a:p>
          <a:p>
            <a:endParaRPr lang="en-GB" dirty="0"/>
          </a:p>
          <a:p>
            <a:endParaRPr lang="en-GB" dirty="0"/>
          </a:p>
          <a:p>
            <a:r>
              <a:rPr lang="en-GB" dirty="0"/>
              <a:t>‘The epidemic shocked the dormant medical mind of Western Europe into action and brought about a transition from magic to rational medicine’.</a:t>
            </a:r>
            <a:r>
              <a:rPr lang="en-GB" dirty="0">
                <a:effectLst/>
              </a:rPr>
              <a:t> (Johannes </a:t>
            </a:r>
            <a:r>
              <a:rPr lang="en-GB" dirty="0" err="1">
                <a:effectLst/>
              </a:rPr>
              <a:t>Fabricius</a:t>
            </a:r>
            <a:r>
              <a:rPr lang="en-GB" dirty="0">
                <a:effectLst/>
              </a:rPr>
              <a:t>)</a:t>
            </a:r>
            <a:endParaRPr lang="en-US" dirty="0"/>
          </a:p>
        </p:txBody>
      </p:sp>
      <p:sp>
        <p:nvSpPr>
          <p:cNvPr id="5" name="TextBox 4"/>
          <p:cNvSpPr txBox="1"/>
          <p:nvPr/>
        </p:nvSpPr>
        <p:spPr>
          <a:xfrm>
            <a:off x="118753" y="498765"/>
            <a:ext cx="9572181" cy="1200329"/>
          </a:xfrm>
          <a:prstGeom prst="rect">
            <a:avLst/>
          </a:prstGeom>
          <a:noFill/>
        </p:spPr>
        <p:txBody>
          <a:bodyPr wrap="square" rtlCol="0">
            <a:spAutoFit/>
          </a:bodyPr>
          <a:lstStyle/>
          <a:p>
            <a:r>
              <a:rPr lang="en-US" b="1" dirty="0"/>
              <a:t>These moral connotations of STDs such as syphilis affected the way the history of the pox was </a:t>
            </a:r>
          </a:p>
          <a:p>
            <a:r>
              <a:rPr lang="en-US" b="1" dirty="0"/>
              <a:t>written </a:t>
            </a:r>
            <a:endParaRPr lang="en-US" dirty="0"/>
          </a:p>
          <a:p>
            <a:endParaRPr lang="en-US" dirty="0"/>
          </a:p>
          <a:p>
            <a:r>
              <a:rPr lang="en-US" dirty="0"/>
              <a:t>Works on sixteenth-century French pox/syphilis usually focusing on illicit sex and prostitution</a:t>
            </a:r>
          </a:p>
        </p:txBody>
      </p:sp>
      <p:sp>
        <p:nvSpPr>
          <p:cNvPr id="6" name="TextBox 5"/>
          <p:cNvSpPr txBox="1"/>
          <p:nvPr/>
        </p:nvSpPr>
        <p:spPr>
          <a:xfrm>
            <a:off x="1077183" y="3311452"/>
            <a:ext cx="7634721" cy="3139321"/>
          </a:xfrm>
          <a:prstGeom prst="rect">
            <a:avLst/>
          </a:prstGeom>
          <a:noFill/>
        </p:spPr>
        <p:txBody>
          <a:bodyPr wrap="square" rtlCol="0">
            <a:spAutoFit/>
          </a:bodyPr>
          <a:lstStyle/>
          <a:p>
            <a:endParaRPr lang="en-US" sz="2000" b="1" dirty="0"/>
          </a:p>
          <a:p>
            <a:endParaRPr lang="en-US" sz="2000" b="1" dirty="0"/>
          </a:p>
          <a:p>
            <a:r>
              <a:rPr lang="en-US" sz="2000" b="1" dirty="0"/>
              <a:t>What about the understanding of the French pox in the 16</a:t>
            </a:r>
            <a:r>
              <a:rPr lang="en-US" sz="2000" b="1" baseline="30000" dirty="0"/>
              <a:t>th</a:t>
            </a:r>
            <a:r>
              <a:rPr lang="en-US" sz="2000" b="1" dirty="0"/>
              <a:t> century? It was a disease that appeared new and unknown to the contemporaries. </a:t>
            </a:r>
          </a:p>
          <a:p>
            <a:endParaRPr lang="en-US" sz="2000" b="1" dirty="0"/>
          </a:p>
          <a:p>
            <a:r>
              <a:rPr lang="en-US" sz="2000" b="1" dirty="0"/>
              <a:t>Retrospective diagnosis cannot tell us anything about these issues! It makes the past look like the present! </a:t>
            </a:r>
          </a:p>
          <a:p>
            <a:endParaRPr lang="en-US" sz="2000" b="1" dirty="0"/>
          </a:p>
          <a:p>
            <a:endParaRPr lang="en-US" dirty="0"/>
          </a:p>
        </p:txBody>
      </p:sp>
    </p:spTree>
    <p:extLst>
      <p:ext uri="{BB962C8B-B14F-4D97-AF65-F5344CB8AC3E}">
        <p14:creationId xmlns:p14="http://schemas.microsoft.com/office/powerpoint/2010/main" val="15268796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37957" y="1703951"/>
            <a:ext cx="5620043" cy="3693319"/>
          </a:xfrm>
          <a:prstGeom prst="rect">
            <a:avLst/>
          </a:prstGeom>
        </p:spPr>
        <p:txBody>
          <a:bodyPr wrap="square">
            <a:spAutoFit/>
          </a:bodyPr>
          <a:lstStyle/>
          <a:p>
            <a:endParaRPr lang="en-GB" b="1" dirty="0"/>
          </a:p>
          <a:p>
            <a:r>
              <a:rPr lang="en-GB" b="1" dirty="0"/>
              <a:t>Michel Foucault, </a:t>
            </a:r>
            <a:r>
              <a:rPr lang="en-GB" b="1" i="1" dirty="0"/>
              <a:t>The Birth of the Clinic </a:t>
            </a:r>
            <a:r>
              <a:rPr lang="en-GB" b="1" dirty="0"/>
              <a:t>(1963)</a:t>
            </a:r>
          </a:p>
          <a:p>
            <a:endParaRPr lang="en-GB" i="1" dirty="0"/>
          </a:p>
          <a:p>
            <a:endParaRPr lang="en-GB" i="1" dirty="0"/>
          </a:p>
          <a:p>
            <a:r>
              <a:rPr lang="en-GB" dirty="0"/>
              <a:t>‘Today</a:t>
            </a:r>
            <a:r>
              <a:rPr lang="en-GB" i="1" dirty="0"/>
              <a:t> </a:t>
            </a:r>
            <a:r>
              <a:rPr lang="en-GB" dirty="0"/>
              <a:t>the human body defines ….the space of origin and distribution of disease. This body is a space whose lines, volumes and surfaces and routes are laid down according to a now familiar  geography, that of the anatomical atlas. </a:t>
            </a:r>
          </a:p>
          <a:p>
            <a:endParaRPr lang="en-GB" dirty="0"/>
          </a:p>
          <a:p>
            <a:r>
              <a:rPr lang="en-GB" dirty="0"/>
              <a:t>But this order of the solid body is only one way – and in likelihood neither the first nor the most fundamental way of of </a:t>
            </a:r>
            <a:r>
              <a:rPr lang="en-GB" dirty="0" err="1"/>
              <a:t>spacialising</a:t>
            </a:r>
            <a:r>
              <a:rPr lang="en-GB" dirty="0"/>
              <a:t> disease. There have been and there will be other distribution of disease.’ </a:t>
            </a:r>
            <a:endParaRPr lang="en-US" dirty="0"/>
          </a:p>
        </p:txBody>
      </p:sp>
      <p:sp>
        <p:nvSpPr>
          <p:cNvPr id="2" name="TextBox 1"/>
          <p:cNvSpPr txBox="1"/>
          <p:nvPr/>
        </p:nvSpPr>
        <p:spPr>
          <a:xfrm>
            <a:off x="475013" y="288758"/>
            <a:ext cx="7209449" cy="923330"/>
          </a:xfrm>
          <a:prstGeom prst="rect">
            <a:avLst/>
          </a:prstGeom>
          <a:noFill/>
        </p:spPr>
        <p:txBody>
          <a:bodyPr wrap="square" rtlCol="0">
            <a:spAutoFit/>
          </a:bodyPr>
          <a:lstStyle/>
          <a:p>
            <a:r>
              <a:rPr lang="en-US" b="1" dirty="0"/>
              <a:t>Retrospective Diagnosis becomes ‘unfashionable’ in medical history from the 1980s: historian increasingly insisted on understanding diseases within their own time. </a:t>
            </a:r>
          </a:p>
        </p:txBody>
      </p:sp>
      <p:sp>
        <p:nvSpPr>
          <p:cNvPr id="3" name="TextBox 2">
            <a:extLst>
              <a:ext uri="{FF2B5EF4-FFF2-40B4-BE49-F238E27FC236}">
                <a16:creationId xmlns:a16="http://schemas.microsoft.com/office/drawing/2014/main" id="{CA1EC46A-69D3-E61B-7059-D6B8D7CF5718}"/>
              </a:ext>
            </a:extLst>
          </p:cNvPr>
          <p:cNvSpPr txBox="1"/>
          <p:nvPr/>
        </p:nvSpPr>
        <p:spPr>
          <a:xfrm>
            <a:off x="475013" y="5664530"/>
            <a:ext cx="8730127" cy="646331"/>
          </a:xfrm>
          <a:prstGeom prst="rect">
            <a:avLst/>
          </a:prstGeom>
          <a:noFill/>
        </p:spPr>
        <p:txBody>
          <a:bodyPr wrap="square" rtlCol="0">
            <a:spAutoFit/>
          </a:bodyPr>
          <a:lstStyle/>
          <a:p>
            <a:r>
              <a:rPr lang="en-US" dirty="0"/>
              <a:t>There is no common measure between our understandings of bodies and diseases</a:t>
            </a:r>
          </a:p>
          <a:p>
            <a:r>
              <a:rPr lang="en-US" dirty="0"/>
              <a:t>and that of earlier times.</a:t>
            </a:r>
          </a:p>
        </p:txBody>
      </p:sp>
    </p:spTree>
    <p:extLst>
      <p:ext uri="{BB962C8B-B14F-4D97-AF65-F5344CB8AC3E}">
        <p14:creationId xmlns:p14="http://schemas.microsoft.com/office/powerpoint/2010/main" val="1872123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uggerei.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377" y="964112"/>
            <a:ext cx="5162965" cy="3493637"/>
          </a:xfrm>
          <a:prstGeom prst="rect">
            <a:avLst/>
          </a:prstGeom>
        </p:spPr>
      </p:pic>
      <p:sp>
        <p:nvSpPr>
          <p:cNvPr id="5" name="TextBox 4"/>
          <p:cNvSpPr txBox="1"/>
          <p:nvPr/>
        </p:nvSpPr>
        <p:spPr>
          <a:xfrm>
            <a:off x="771713" y="4999327"/>
            <a:ext cx="4113947" cy="646331"/>
          </a:xfrm>
          <a:prstGeom prst="rect">
            <a:avLst/>
          </a:prstGeom>
          <a:noFill/>
        </p:spPr>
        <p:txBody>
          <a:bodyPr wrap="none" rtlCol="0">
            <a:spAutoFit/>
          </a:bodyPr>
          <a:lstStyle/>
          <a:p>
            <a:r>
              <a:rPr lang="en-US" dirty="0"/>
              <a:t>The </a:t>
            </a:r>
            <a:r>
              <a:rPr lang="en-US" i="1" dirty="0" err="1"/>
              <a:t>Fuggerei</a:t>
            </a:r>
            <a:r>
              <a:rPr lang="en-US" dirty="0"/>
              <a:t> in Augsburg (1521), the first </a:t>
            </a:r>
          </a:p>
          <a:p>
            <a:r>
              <a:rPr lang="en-US" dirty="0"/>
              <a:t>Social housing for poor </a:t>
            </a:r>
            <a:r>
              <a:rPr lang="en-US" dirty="0" err="1"/>
              <a:t>Cathlics</a:t>
            </a:r>
            <a:r>
              <a:rPr lang="en-US" dirty="0"/>
              <a:t> </a:t>
            </a:r>
          </a:p>
        </p:txBody>
      </p:sp>
      <p:pic>
        <p:nvPicPr>
          <p:cNvPr id="6" name="Picture 5" descr="Albrecht_Dürer_080.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08" y="744543"/>
            <a:ext cx="3923992" cy="5542831"/>
          </a:xfrm>
          <a:prstGeom prst="rect">
            <a:avLst/>
          </a:prstGeom>
        </p:spPr>
      </p:pic>
      <p:sp>
        <p:nvSpPr>
          <p:cNvPr id="7" name="TextBox 6"/>
          <p:cNvSpPr txBox="1"/>
          <p:nvPr/>
        </p:nvSpPr>
        <p:spPr>
          <a:xfrm>
            <a:off x="5369839" y="6365703"/>
            <a:ext cx="3231550" cy="369332"/>
          </a:xfrm>
          <a:prstGeom prst="rect">
            <a:avLst/>
          </a:prstGeom>
          <a:noFill/>
        </p:spPr>
        <p:txBody>
          <a:bodyPr wrap="square" rtlCol="0">
            <a:spAutoFit/>
          </a:bodyPr>
          <a:lstStyle/>
          <a:p>
            <a:r>
              <a:rPr lang="en-US" dirty="0"/>
              <a:t>Jacob Fugger, 1459-1525</a:t>
            </a:r>
          </a:p>
        </p:txBody>
      </p:sp>
      <p:sp>
        <p:nvSpPr>
          <p:cNvPr id="2" name="TextBox 1">
            <a:extLst>
              <a:ext uri="{FF2B5EF4-FFF2-40B4-BE49-F238E27FC236}">
                <a16:creationId xmlns:a16="http://schemas.microsoft.com/office/drawing/2014/main" id="{F5058DC9-D004-0F51-66DC-1644F43F841A}"/>
              </a:ext>
            </a:extLst>
          </p:cNvPr>
          <p:cNvSpPr txBox="1"/>
          <p:nvPr/>
        </p:nvSpPr>
        <p:spPr>
          <a:xfrm>
            <a:off x="356260" y="296883"/>
            <a:ext cx="6210354" cy="400110"/>
          </a:xfrm>
          <a:prstGeom prst="rect">
            <a:avLst/>
          </a:prstGeom>
          <a:noFill/>
        </p:spPr>
        <p:txBody>
          <a:bodyPr wrap="none" rtlCol="0">
            <a:spAutoFit/>
          </a:bodyPr>
          <a:lstStyle/>
          <a:p>
            <a:r>
              <a:rPr lang="en-US" sz="2000" b="1" dirty="0"/>
              <a:t>Case study: French Pox in 16</a:t>
            </a:r>
            <a:r>
              <a:rPr lang="en-US" sz="2000" b="1" baseline="30000" dirty="0"/>
              <a:t>th-</a:t>
            </a:r>
            <a:r>
              <a:rPr lang="en-US" sz="2000" b="1" dirty="0"/>
              <a:t>century Imperial Augsburg</a:t>
            </a:r>
          </a:p>
        </p:txBody>
      </p:sp>
    </p:spTree>
    <p:extLst>
      <p:ext uri="{BB962C8B-B14F-4D97-AF65-F5344CB8AC3E}">
        <p14:creationId xmlns:p14="http://schemas.microsoft.com/office/powerpoint/2010/main" val="2821934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errengasse,_Fuggerei,_Augsburg.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 y="17"/>
            <a:ext cx="4882554" cy="3710030"/>
          </a:xfrm>
          <a:prstGeom prst="rect">
            <a:avLst/>
          </a:prstGeom>
        </p:spPr>
      </p:pic>
      <p:pic>
        <p:nvPicPr>
          <p:cNvPr id="5" name="Picture 4" descr="augsburg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4010" y="2157554"/>
            <a:ext cx="4139985" cy="3104985"/>
          </a:xfrm>
          <a:prstGeom prst="rect">
            <a:avLst/>
          </a:prstGeom>
        </p:spPr>
      </p:pic>
      <p:sp>
        <p:nvSpPr>
          <p:cNvPr id="6" name="TextBox 5"/>
          <p:cNvSpPr txBox="1"/>
          <p:nvPr/>
        </p:nvSpPr>
        <p:spPr>
          <a:xfrm>
            <a:off x="61457" y="4271212"/>
            <a:ext cx="4882553" cy="646331"/>
          </a:xfrm>
          <a:prstGeom prst="rect">
            <a:avLst/>
          </a:prstGeom>
          <a:noFill/>
        </p:spPr>
        <p:txBody>
          <a:bodyPr wrap="square" rtlCol="0">
            <a:spAutoFit/>
          </a:bodyPr>
          <a:lstStyle/>
          <a:p>
            <a:r>
              <a:rPr lang="en-US" dirty="0"/>
              <a:t>The </a:t>
            </a:r>
            <a:r>
              <a:rPr lang="en-US" dirty="0" err="1"/>
              <a:t>Fuggerei</a:t>
            </a:r>
            <a:r>
              <a:rPr lang="en-US" dirty="0"/>
              <a:t> and its French Pox hospital (the </a:t>
            </a:r>
            <a:r>
              <a:rPr lang="en-US" i="1" dirty="0"/>
              <a:t>Woodhouse</a:t>
            </a:r>
            <a:r>
              <a:rPr lang="en-US" dirty="0"/>
              <a:t>), 1521-1632</a:t>
            </a:r>
          </a:p>
        </p:txBody>
      </p:sp>
      <p:sp>
        <p:nvSpPr>
          <p:cNvPr id="7" name="TextBox 6"/>
          <p:cNvSpPr txBox="1"/>
          <p:nvPr/>
        </p:nvSpPr>
        <p:spPr>
          <a:xfrm>
            <a:off x="121451" y="5342021"/>
            <a:ext cx="5796977" cy="923330"/>
          </a:xfrm>
          <a:prstGeom prst="rect">
            <a:avLst/>
          </a:prstGeom>
          <a:noFill/>
        </p:spPr>
        <p:txBody>
          <a:bodyPr wrap="square" rtlCol="0">
            <a:spAutoFit/>
          </a:bodyPr>
          <a:lstStyle/>
          <a:p>
            <a:endParaRPr lang="en-US" dirty="0"/>
          </a:p>
          <a:p>
            <a:r>
              <a:rPr lang="en-US" dirty="0"/>
              <a:t>All the hospital records survived the bombing of 1944  and the daily routines of the hospital could be reconstructed. </a:t>
            </a:r>
          </a:p>
        </p:txBody>
      </p:sp>
    </p:spTree>
    <p:extLst>
      <p:ext uri="{BB962C8B-B14F-4D97-AF65-F5344CB8AC3E}">
        <p14:creationId xmlns:p14="http://schemas.microsoft.com/office/powerpoint/2010/main" val="1310304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0EAAEF-0BB4-5860-2127-14AA3EB9AD83}"/>
              </a:ext>
            </a:extLst>
          </p:cNvPr>
          <p:cNvSpPr txBox="1"/>
          <p:nvPr/>
        </p:nvSpPr>
        <p:spPr>
          <a:xfrm>
            <a:off x="711200" y="825500"/>
            <a:ext cx="7710905" cy="461665"/>
          </a:xfrm>
          <a:prstGeom prst="rect">
            <a:avLst/>
          </a:prstGeom>
          <a:noFill/>
        </p:spPr>
        <p:txBody>
          <a:bodyPr wrap="square" rtlCol="0">
            <a:spAutoFit/>
          </a:bodyPr>
          <a:lstStyle/>
          <a:p>
            <a:r>
              <a:rPr lang="en-US" dirty="0"/>
              <a:t>					</a:t>
            </a:r>
            <a:r>
              <a:rPr lang="en-US" sz="2400" b="1" dirty="0"/>
              <a:t>The Medical Examination (</a:t>
            </a:r>
            <a:r>
              <a:rPr lang="en-US" sz="2400" b="1" dirty="0" err="1"/>
              <a:t>Geschau</a:t>
            </a:r>
            <a:r>
              <a:rPr lang="en-US" sz="2400" b="1" dirty="0"/>
              <a:t>) </a:t>
            </a:r>
          </a:p>
        </p:txBody>
      </p:sp>
      <p:pic>
        <p:nvPicPr>
          <p:cNvPr id="8" name="Picture 7" descr="tumblr_mb1wflwbVJ1qgssgqo1_250.jpg">
            <a:extLst>
              <a:ext uri="{FF2B5EF4-FFF2-40B4-BE49-F238E27FC236}">
                <a16:creationId xmlns:a16="http://schemas.microsoft.com/office/drawing/2014/main" id="{A7BC8A67-9BF4-C665-6FFA-593914B8FF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8497" y="1643628"/>
            <a:ext cx="3009900" cy="4064000"/>
          </a:xfrm>
          <a:prstGeom prst="rect">
            <a:avLst/>
          </a:prstGeom>
        </p:spPr>
      </p:pic>
      <p:sp>
        <p:nvSpPr>
          <p:cNvPr id="9" name="TextBox 8">
            <a:extLst>
              <a:ext uri="{FF2B5EF4-FFF2-40B4-BE49-F238E27FC236}">
                <a16:creationId xmlns:a16="http://schemas.microsoft.com/office/drawing/2014/main" id="{B720C1C4-9F33-BDE1-D941-3818ACC94E40}"/>
              </a:ext>
            </a:extLst>
          </p:cNvPr>
          <p:cNvSpPr txBox="1"/>
          <p:nvPr/>
        </p:nvSpPr>
        <p:spPr>
          <a:xfrm>
            <a:off x="4725406" y="2133600"/>
            <a:ext cx="4585640" cy="1754326"/>
          </a:xfrm>
          <a:prstGeom prst="rect">
            <a:avLst/>
          </a:prstGeom>
          <a:noFill/>
        </p:spPr>
        <p:txBody>
          <a:bodyPr wrap="square" rtlCol="0">
            <a:spAutoFit/>
          </a:bodyPr>
          <a:lstStyle/>
          <a:p>
            <a:r>
              <a:rPr lang="en-US" dirty="0"/>
              <a:t>A physician and a surgeon investigated</a:t>
            </a:r>
          </a:p>
          <a:p>
            <a:r>
              <a:rPr lang="en-US" dirty="0"/>
              <a:t>the ‘meaning’ of the patient’s bodily signs </a:t>
            </a:r>
          </a:p>
          <a:p>
            <a:r>
              <a:rPr lang="en-US" dirty="0"/>
              <a:t>and </a:t>
            </a:r>
            <a:r>
              <a:rPr lang="en-US" dirty="0" err="1"/>
              <a:t>urin</a:t>
            </a:r>
            <a:r>
              <a:rPr lang="en-US" dirty="0"/>
              <a:t>.</a:t>
            </a:r>
          </a:p>
          <a:p>
            <a:endParaRPr lang="en-US" dirty="0"/>
          </a:p>
          <a:p>
            <a:r>
              <a:rPr lang="en-US" dirty="0"/>
              <a:t>The reached a ‘verdict’ and the patient was </a:t>
            </a:r>
          </a:p>
          <a:p>
            <a:r>
              <a:rPr lang="en-US" dirty="0"/>
              <a:t>admitted.</a:t>
            </a:r>
          </a:p>
        </p:txBody>
      </p:sp>
    </p:spTree>
    <p:extLst>
      <p:ext uri="{BB962C8B-B14F-4D97-AF65-F5344CB8AC3E}">
        <p14:creationId xmlns:p14="http://schemas.microsoft.com/office/powerpoint/2010/main" val="235348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1548" y="176826"/>
            <a:ext cx="7202658" cy="7417415"/>
          </a:xfrm>
          <a:prstGeom prst="rect">
            <a:avLst/>
          </a:prstGeom>
          <a:noFill/>
        </p:spPr>
        <p:txBody>
          <a:bodyPr wrap="square" rtlCol="0">
            <a:spAutoFit/>
          </a:bodyPr>
          <a:lstStyle/>
          <a:p>
            <a:r>
              <a:rPr lang="en-US" sz="2000" b="1" dirty="0"/>
              <a:t>There was not one single cause for disease but four  to be considered (and the first cause)</a:t>
            </a:r>
          </a:p>
          <a:p>
            <a:endParaRPr lang="en-US" sz="1600" b="1" dirty="0"/>
          </a:p>
          <a:p>
            <a:r>
              <a:rPr lang="en-US" sz="1600" b="1" dirty="0"/>
              <a:t>Aristotelian ‘four causes’</a:t>
            </a:r>
          </a:p>
          <a:p>
            <a:endParaRPr lang="en-US" sz="1600" dirty="0"/>
          </a:p>
          <a:p>
            <a:r>
              <a:rPr lang="en-US" sz="1600" dirty="0"/>
              <a:t>Four causes refers to an influential principle in Aristotelian thought whereby explanations of change or movement are classified into four fundamental types of answer to the question "why?”.</a:t>
            </a:r>
          </a:p>
          <a:p>
            <a:endParaRPr lang="en-US" sz="1600" dirty="0"/>
          </a:p>
          <a:p>
            <a:pPr marL="342900" indent="-342900">
              <a:buAutoNum type="arabicPeriod"/>
            </a:pPr>
            <a:r>
              <a:rPr lang="en-US" sz="1600" dirty="0"/>
              <a:t>A change or movement's </a:t>
            </a:r>
            <a:r>
              <a:rPr lang="en-US" sz="1600" b="1" dirty="0"/>
              <a:t>material cause</a:t>
            </a:r>
            <a:r>
              <a:rPr lang="en-US" sz="1600" dirty="0"/>
              <a:t> is the aspect of the change or movement which is determined by the material that composes the moving or changing things. For a table, that might be wood; for a statue, that might be bronze or marble.</a:t>
            </a:r>
          </a:p>
          <a:p>
            <a:pPr marL="342900" indent="-342900">
              <a:buAutoNum type="arabicPeriod"/>
            </a:pPr>
            <a:endParaRPr lang="en-US" sz="1600" dirty="0"/>
          </a:p>
          <a:p>
            <a:pPr marL="342900" indent="-342900">
              <a:buAutoNum type="arabicPeriod"/>
            </a:pPr>
            <a:r>
              <a:rPr lang="en-US" sz="1600" dirty="0"/>
              <a:t>A change or movement's </a:t>
            </a:r>
            <a:r>
              <a:rPr lang="en-US" sz="1600" b="1" dirty="0"/>
              <a:t>formal cause</a:t>
            </a:r>
            <a:r>
              <a:rPr lang="en-US" sz="1600" dirty="0"/>
              <a:t> is a change or movement caused by the arrangement, shape or appearance of the thing changing or moving. </a:t>
            </a:r>
          </a:p>
          <a:p>
            <a:pPr marL="342900" indent="-342900">
              <a:buAutoNum type="arabicPeriod"/>
            </a:pPr>
            <a:endParaRPr lang="en-US" sz="1600" dirty="0"/>
          </a:p>
          <a:p>
            <a:pPr marL="342900" indent="-342900">
              <a:buAutoNum type="arabicPeriod"/>
            </a:pPr>
            <a:r>
              <a:rPr lang="en-US" sz="1600" dirty="0"/>
              <a:t>A change or movement's </a:t>
            </a:r>
            <a:r>
              <a:rPr lang="en-US" sz="1600" b="1" dirty="0"/>
              <a:t>efficient</a:t>
            </a:r>
            <a:r>
              <a:rPr lang="en-US" sz="1600" dirty="0"/>
              <a:t> or </a:t>
            </a:r>
            <a:r>
              <a:rPr lang="en-US" sz="1600" b="1" dirty="0"/>
              <a:t>moving cause</a:t>
            </a:r>
            <a:r>
              <a:rPr lang="en-US" sz="1600" dirty="0"/>
              <a:t> consists of things apart from the thing being changed or moved, which interact so as to be an agency of the change or movement. For example, the efficient cause of a table is a carpenter, or a person working as one, and according to Aristotle the efficient cause of a boy is a father.</a:t>
            </a:r>
          </a:p>
          <a:p>
            <a:pPr marL="342900" indent="-342900">
              <a:buAutoNum type="arabicPeriod"/>
            </a:pPr>
            <a:endParaRPr lang="en-US" sz="1600" dirty="0"/>
          </a:p>
          <a:p>
            <a:pPr marL="342900" indent="-342900">
              <a:buAutoNum type="arabicPeriod"/>
            </a:pPr>
            <a:r>
              <a:rPr lang="en-US" sz="1600" dirty="0"/>
              <a:t>An event's </a:t>
            </a:r>
            <a:r>
              <a:rPr lang="en-US" sz="1600" b="1" dirty="0"/>
              <a:t>final cause</a:t>
            </a:r>
            <a:r>
              <a:rPr lang="en-US" sz="1600" dirty="0"/>
              <a:t> is the end toward which it directs. That for the sake of which a thing is what it is. For a seed, it might be an adult plant. For a sailboat, it might be sailing. For a ball at the top of a ramp, it might be coming to rest at the bottom</a:t>
            </a:r>
          </a:p>
          <a:p>
            <a:r>
              <a:rPr lang="en-US" dirty="0"/>
              <a:t>(</a:t>
            </a:r>
            <a:r>
              <a:rPr lang="en-US" sz="1600" dirty="0"/>
              <a:t>Peter Dear, </a:t>
            </a:r>
            <a:r>
              <a:rPr lang="en-US" sz="1600" i="1" dirty="0"/>
              <a:t>Revolutionizing the Science, </a:t>
            </a:r>
            <a:r>
              <a:rPr lang="en-US" sz="1600" dirty="0"/>
              <a:t>explains it very well!</a:t>
            </a:r>
            <a:endParaRPr lang="en-US" sz="1600" i="1" dirty="0"/>
          </a:p>
          <a:p>
            <a:endParaRPr lang="en-US" dirty="0"/>
          </a:p>
        </p:txBody>
      </p:sp>
    </p:spTree>
    <p:extLst>
      <p:ext uri="{BB962C8B-B14F-4D97-AF65-F5344CB8AC3E}">
        <p14:creationId xmlns:p14="http://schemas.microsoft.com/office/powerpoint/2010/main" val="1290983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ded7bcf0c946d355587a2eab720ac7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20992"/>
            <a:ext cx="4704538" cy="4967995"/>
          </a:xfrm>
          <a:prstGeom prst="rect">
            <a:avLst/>
          </a:prstGeom>
        </p:spPr>
      </p:pic>
      <p:pic>
        <p:nvPicPr>
          <p:cNvPr id="3" name="Picture 2" descr="img121.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78123" y="920992"/>
            <a:ext cx="3644900" cy="2844800"/>
          </a:xfrm>
          <a:prstGeom prst="rect">
            <a:avLst/>
          </a:prstGeom>
        </p:spPr>
      </p:pic>
      <p:sp>
        <p:nvSpPr>
          <p:cNvPr id="4" name="TextBox 3"/>
          <p:cNvSpPr txBox="1"/>
          <p:nvPr/>
        </p:nvSpPr>
        <p:spPr>
          <a:xfrm>
            <a:off x="4880429" y="4898571"/>
            <a:ext cx="4458617" cy="1754327"/>
          </a:xfrm>
          <a:prstGeom prst="rect">
            <a:avLst/>
          </a:prstGeom>
          <a:noFill/>
        </p:spPr>
        <p:txBody>
          <a:bodyPr wrap="square" rtlCol="0">
            <a:spAutoFit/>
          </a:bodyPr>
          <a:lstStyle/>
          <a:p>
            <a:r>
              <a:rPr lang="en-US" dirty="0"/>
              <a:t>The cosmos – whether geocentric or </a:t>
            </a:r>
            <a:r>
              <a:rPr lang="en-US" dirty="0" err="1"/>
              <a:t>helio</a:t>
            </a:r>
            <a:r>
              <a:rPr lang="en-US" dirty="0"/>
              <a:t>-</a:t>
            </a:r>
          </a:p>
          <a:p>
            <a:r>
              <a:rPr lang="en-US" dirty="0"/>
              <a:t>centric – remains God’s creation </a:t>
            </a:r>
          </a:p>
          <a:p>
            <a:endParaRPr lang="en-US" dirty="0"/>
          </a:p>
          <a:p>
            <a:r>
              <a:rPr lang="en-US" dirty="0"/>
              <a:t>All investigations of nature, including the human body, are therefore also religious </a:t>
            </a:r>
          </a:p>
          <a:p>
            <a:r>
              <a:rPr lang="en-US" dirty="0"/>
              <a:t>enterprises </a:t>
            </a:r>
          </a:p>
        </p:txBody>
      </p:sp>
      <p:sp>
        <p:nvSpPr>
          <p:cNvPr id="5" name="TextBox 4"/>
          <p:cNvSpPr txBox="1"/>
          <p:nvPr/>
        </p:nvSpPr>
        <p:spPr>
          <a:xfrm>
            <a:off x="168442" y="5937008"/>
            <a:ext cx="4247148" cy="923330"/>
          </a:xfrm>
          <a:prstGeom prst="rect">
            <a:avLst/>
          </a:prstGeom>
          <a:noFill/>
        </p:spPr>
        <p:txBody>
          <a:bodyPr wrap="square" rtlCol="0">
            <a:spAutoFit/>
          </a:bodyPr>
          <a:lstStyle/>
          <a:p>
            <a:r>
              <a:rPr lang="en-US" b="1" dirty="0"/>
              <a:t>Diseases are always sent by God; stars and planets are his servants and alter earth’s atmosphere -- miasma</a:t>
            </a:r>
          </a:p>
        </p:txBody>
      </p:sp>
      <p:sp>
        <p:nvSpPr>
          <p:cNvPr id="6" name="TextBox 5"/>
          <p:cNvSpPr txBox="1"/>
          <p:nvPr/>
        </p:nvSpPr>
        <p:spPr>
          <a:xfrm>
            <a:off x="1617785" y="190508"/>
            <a:ext cx="5064369" cy="707886"/>
          </a:xfrm>
          <a:prstGeom prst="rect">
            <a:avLst/>
          </a:prstGeom>
          <a:noFill/>
        </p:spPr>
        <p:txBody>
          <a:bodyPr wrap="square" rtlCol="0">
            <a:spAutoFit/>
          </a:bodyPr>
          <a:lstStyle/>
          <a:p>
            <a:r>
              <a:rPr lang="en-US" sz="2000" b="1" dirty="0"/>
              <a:t>The understanding of </a:t>
            </a:r>
            <a:r>
              <a:rPr lang="en-US" sz="2000" b="1" dirty="0" err="1"/>
              <a:t>diisease</a:t>
            </a:r>
            <a:r>
              <a:rPr lang="en-US" sz="2000" b="1" dirty="0"/>
              <a:t> within a cosmos, created and controlled by God</a:t>
            </a:r>
          </a:p>
        </p:txBody>
      </p:sp>
    </p:spTree>
    <p:extLst>
      <p:ext uri="{BB962C8B-B14F-4D97-AF65-F5344CB8AC3E}">
        <p14:creationId xmlns:p14="http://schemas.microsoft.com/office/powerpoint/2010/main" val="29317549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Vitruvian_macrocosm.jpg"/>
          <p:cNvPicPr>
            <a:picLocks noChangeAspect="1"/>
          </p:cNvPicPr>
          <p:nvPr/>
        </p:nvPicPr>
        <p:blipFill>
          <a:blip r:embed="rId2"/>
          <a:stretch>
            <a:fillRect/>
          </a:stretch>
        </p:blipFill>
        <p:spPr>
          <a:xfrm>
            <a:off x="1659031" y="0"/>
            <a:ext cx="5969029" cy="5958000"/>
          </a:xfrm>
          <a:prstGeom prst="rect">
            <a:avLst/>
          </a:prstGeom>
        </p:spPr>
      </p:pic>
      <p:sp>
        <p:nvSpPr>
          <p:cNvPr id="3" name="TextBox 2"/>
          <p:cNvSpPr txBox="1"/>
          <p:nvPr/>
        </p:nvSpPr>
        <p:spPr>
          <a:xfrm>
            <a:off x="1659031" y="5958000"/>
            <a:ext cx="6138489" cy="923330"/>
          </a:xfrm>
          <a:prstGeom prst="rect">
            <a:avLst/>
          </a:prstGeom>
          <a:noFill/>
        </p:spPr>
        <p:txBody>
          <a:bodyPr wrap="square" rtlCol="0">
            <a:spAutoFit/>
          </a:bodyPr>
          <a:lstStyle/>
          <a:p>
            <a:r>
              <a:rPr lang="en-US" dirty="0"/>
              <a:t>The micro-macrocosm: Man’s body – the microcosm -- mirrors the God-created and controlled wider macrocosm; everything is correlated</a:t>
            </a:r>
          </a:p>
        </p:txBody>
      </p:sp>
    </p:spTree>
    <p:extLst>
      <p:ext uri="{BB962C8B-B14F-4D97-AF65-F5344CB8AC3E}">
        <p14:creationId xmlns:p14="http://schemas.microsoft.com/office/powerpoint/2010/main" val="39306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28598" y="228601"/>
            <a:ext cx="5075962" cy="2215991"/>
          </a:xfrm>
          <a:prstGeom prst="rect">
            <a:avLst/>
          </a:prstGeom>
          <a:noFill/>
        </p:spPr>
        <p:txBody>
          <a:bodyPr wrap="square" rtlCol="0">
            <a:spAutoFit/>
          </a:bodyPr>
          <a:lstStyle/>
          <a:p>
            <a:r>
              <a:rPr lang="en-US" sz="2400" b="1" dirty="0"/>
              <a:t>The First cause for all disease was God’s punishment of human sin. </a:t>
            </a:r>
          </a:p>
          <a:p>
            <a:endParaRPr lang="en-US" sz="2400" b="1" dirty="0"/>
          </a:p>
          <a:p>
            <a:r>
              <a:rPr lang="en-US" sz="2400" b="1" dirty="0"/>
              <a:t>	</a:t>
            </a:r>
            <a:r>
              <a:rPr lang="en-US" sz="2400" dirty="0"/>
              <a:t>Original sin – Adam and Eve</a:t>
            </a:r>
          </a:p>
          <a:p>
            <a:r>
              <a:rPr lang="en-US" sz="2400" dirty="0"/>
              <a:t>	Individual sinful behavior</a:t>
            </a:r>
          </a:p>
          <a:p>
            <a:endParaRPr lang="en-US" dirty="0"/>
          </a:p>
        </p:txBody>
      </p:sp>
      <p:pic>
        <p:nvPicPr>
          <p:cNvPr id="3" name="Picture 2" descr="image-03-small.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316" y="2598577"/>
            <a:ext cx="3187700" cy="3708400"/>
          </a:xfrm>
          <a:prstGeom prst="rect">
            <a:avLst/>
          </a:prstGeom>
        </p:spPr>
      </p:pic>
      <p:pic>
        <p:nvPicPr>
          <p:cNvPr id="4" name="Picture 3" descr="Smallpox0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6818" y="2461760"/>
            <a:ext cx="5075962" cy="3806962"/>
          </a:xfrm>
          <a:prstGeom prst="rect">
            <a:avLst/>
          </a:prstGeom>
        </p:spPr>
      </p:pic>
      <p:sp>
        <p:nvSpPr>
          <p:cNvPr id="5" name="TextBox 4"/>
          <p:cNvSpPr txBox="1"/>
          <p:nvPr/>
        </p:nvSpPr>
        <p:spPr>
          <a:xfrm>
            <a:off x="5434149" y="6349628"/>
            <a:ext cx="1620957" cy="369332"/>
          </a:xfrm>
          <a:prstGeom prst="rect">
            <a:avLst/>
          </a:prstGeom>
          <a:noFill/>
        </p:spPr>
        <p:txBody>
          <a:bodyPr wrap="none" rtlCol="0">
            <a:spAutoFit/>
          </a:bodyPr>
          <a:lstStyle/>
          <a:p>
            <a:r>
              <a:rPr lang="en-US" dirty="0"/>
              <a:t>Plague in Egypt</a:t>
            </a:r>
          </a:p>
        </p:txBody>
      </p:sp>
      <p:sp>
        <p:nvSpPr>
          <p:cNvPr id="6" name="TextBox 5"/>
          <p:cNvSpPr txBox="1"/>
          <p:nvPr/>
        </p:nvSpPr>
        <p:spPr>
          <a:xfrm>
            <a:off x="1045029" y="6510378"/>
            <a:ext cx="1827544" cy="369332"/>
          </a:xfrm>
          <a:prstGeom prst="rect">
            <a:avLst/>
          </a:prstGeom>
          <a:noFill/>
        </p:spPr>
        <p:txBody>
          <a:bodyPr wrap="none" rtlCol="0">
            <a:spAutoFit/>
          </a:bodyPr>
          <a:lstStyle/>
          <a:p>
            <a:r>
              <a:rPr lang="en-US" dirty="0"/>
              <a:t>Job’s punishment</a:t>
            </a:r>
          </a:p>
        </p:txBody>
      </p:sp>
    </p:spTree>
    <p:extLst>
      <p:ext uri="{BB962C8B-B14F-4D97-AF65-F5344CB8AC3E}">
        <p14:creationId xmlns:p14="http://schemas.microsoft.com/office/powerpoint/2010/main" val="3005720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umors.png"/>
          <p:cNvPicPr>
            <a:picLocks noChangeAspect="1"/>
          </p:cNvPicPr>
          <p:nvPr/>
        </p:nvPicPr>
        <p:blipFill>
          <a:blip r:embed="rId2"/>
          <a:stretch>
            <a:fillRect/>
          </a:stretch>
        </p:blipFill>
        <p:spPr>
          <a:xfrm>
            <a:off x="246063" y="1160463"/>
            <a:ext cx="8029575" cy="4152900"/>
          </a:xfrm>
          <a:prstGeom prst="rect">
            <a:avLst/>
          </a:prstGeom>
        </p:spPr>
      </p:pic>
      <p:sp>
        <p:nvSpPr>
          <p:cNvPr id="3" name="TextBox 2"/>
          <p:cNvSpPr txBox="1"/>
          <p:nvPr/>
        </p:nvSpPr>
        <p:spPr>
          <a:xfrm>
            <a:off x="3938954" y="594775"/>
            <a:ext cx="4057984" cy="369332"/>
          </a:xfrm>
          <a:prstGeom prst="rect">
            <a:avLst/>
          </a:prstGeom>
          <a:noFill/>
        </p:spPr>
        <p:txBody>
          <a:bodyPr wrap="none" rtlCol="0">
            <a:spAutoFit/>
          </a:bodyPr>
          <a:lstStyle/>
          <a:p>
            <a:r>
              <a:rPr lang="en-US" dirty="0"/>
              <a:t>Medical Understanding of the French Pox</a:t>
            </a:r>
          </a:p>
        </p:txBody>
      </p:sp>
      <p:sp>
        <p:nvSpPr>
          <p:cNvPr id="4" name="TextBox 3"/>
          <p:cNvSpPr txBox="1"/>
          <p:nvPr/>
        </p:nvSpPr>
        <p:spPr>
          <a:xfrm>
            <a:off x="2250831" y="5770928"/>
            <a:ext cx="5203919" cy="369332"/>
          </a:xfrm>
          <a:prstGeom prst="rect">
            <a:avLst/>
          </a:prstGeom>
          <a:noFill/>
        </p:spPr>
        <p:txBody>
          <a:bodyPr wrap="none" rtlCol="0">
            <a:spAutoFit/>
          </a:bodyPr>
          <a:lstStyle/>
          <a:p>
            <a:r>
              <a:rPr lang="en-US" dirty="0"/>
              <a:t>Disease is an imbalance of the </a:t>
            </a:r>
            <a:r>
              <a:rPr lang="en-US"/>
              <a:t>individuals complexion</a:t>
            </a:r>
            <a:endParaRPr lang="en-US" dirty="0"/>
          </a:p>
        </p:txBody>
      </p:sp>
    </p:spTree>
    <p:extLst>
      <p:ext uri="{BB962C8B-B14F-4D97-AF65-F5344CB8AC3E}">
        <p14:creationId xmlns:p14="http://schemas.microsoft.com/office/powerpoint/2010/main" val="3595297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9FFDA6-F557-B09A-294F-3EB4DC865EDE}"/>
              </a:ext>
            </a:extLst>
          </p:cNvPr>
          <p:cNvSpPr txBox="1"/>
          <p:nvPr/>
        </p:nvSpPr>
        <p:spPr>
          <a:xfrm>
            <a:off x="433136" y="192506"/>
            <a:ext cx="8905529" cy="1200329"/>
          </a:xfrm>
          <a:prstGeom prst="rect">
            <a:avLst/>
          </a:prstGeom>
          <a:noFill/>
        </p:spPr>
        <p:txBody>
          <a:bodyPr wrap="square" rtlCol="0">
            <a:spAutoFit/>
          </a:bodyPr>
          <a:lstStyle/>
          <a:p>
            <a:r>
              <a:rPr lang="en-US" dirty="0"/>
              <a:t>The nature of the French Pox was identified by physicians all over Europe as wet, cold and acid disease</a:t>
            </a:r>
          </a:p>
          <a:p>
            <a:endParaRPr lang="en-US" dirty="0"/>
          </a:p>
          <a:p>
            <a:r>
              <a:rPr lang="en-US" dirty="0"/>
              <a:t>Treatment therefore needed to warm the body and drive the disease material out of the body </a:t>
            </a:r>
          </a:p>
        </p:txBody>
      </p:sp>
      <p:pic>
        <p:nvPicPr>
          <p:cNvPr id="5" name="Picture 4">
            <a:extLst>
              <a:ext uri="{FF2B5EF4-FFF2-40B4-BE49-F238E27FC236}">
                <a16:creationId xmlns:a16="http://schemas.microsoft.com/office/drawing/2014/main" id="{3346F23C-3D0B-7CBC-995C-410369033199}"/>
              </a:ext>
            </a:extLst>
          </p:cNvPr>
          <p:cNvPicPr>
            <a:picLocks noChangeAspect="1"/>
          </p:cNvPicPr>
          <p:nvPr/>
        </p:nvPicPr>
        <p:blipFill>
          <a:blip r:embed="rId2"/>
          <a:stretch>
            <a:fillRect/>
          </a:stretch>
        </p:blipFill>
        <p:spPr>
          <a:xfrm>
            <a:off x="529331" y="1641768"/>
            <a:ext cx="3132000" cy="5023726"/>
          </a:xfrm>
          <a:prstGeom prst="rect">
            <a:avLst/>
          </a:prstGeom>
        </p:spPr>
      </p:pic>
      <p:sp>
        <p:nvSpPr>
          <p:cNvPr id="6" name="TextBox 5">
            <a:extLst>
              <a:ext uri="{FF2B5EF4-FFF2-40B4-BE49-F238E27FC236}">
                <a16:creationId xmlns:a16="http://schemas.microsoft.com/office/drawing/2014/main" id="{62A57001-791C-5B21-7723-F762C01352E1}"/>
              </a:ext>
            </a:extLst>
          </p:cNvPr>
          <p:cNvSpPr txBox="1"/>
          <p:nvPr/>
        </p:nvSpPr>
        <p:spPr>
          <a:xfrm>
            <a:off x="4307305" y="2550696"/>
            <a:ext cx="5041947" cy="670394"/>
          </a:xfrm>
          <a:prstGeom prst="rect">
            <a:avLst/>
          </a:prstGeom>
          <a:noFill/>
        </p:spPr>
        <p:txBody>
          <a:bodyPr wrap="square" rtlCol="0">
            <a:spAutoFit/>
          </a:bodyPr>
          <a:lstStyle/>
          <a:p>
            <a:r>
              <a:rPr lang="en-US" dirty="0"/>
              <a:t>Since Antiquity all disease that afflicted</a:t>
            </a:r>
          </a:p>
          <a:p>
            <a:r>
              <a:rPr lang="en-US" dirty="0"/>
              <a:t>the skin were treated with mercury</a:t>
            </a:r>
          </a:p>
        </p:txBody>
      </p:sp>
    </p:spTree>
    <p:extLst>
      <p:ext uri="{BB962C8B-B14F-4D97-AF65-F5344CB8AC3E}">
        <p14:creationId xmlns:p14="http://schemas.microsoft.com/office/powerpoint/2010/main" val="2743822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0908915d41bfdb6f017fc5e69c1.jpg">
            <a:extLst>
              <a:ext uri="{FF2B5EF4-FFF2-40B4-BE49-F238E27FC236}">
                <a16:creationId xmlns:a16="http://schemas.microsoft.com/office/drawing/2014/main" id="{FFDAA897-D3CA-9FD7-1541-2A9FD740CFA5}"/>
              </a:ext>
            </a:extLst>
          </p:cNvPr>
          <p:cNvPicPr>
            <a:picLocks noChangeAspect="1"/>
          </p:cNvPicPr>
          <p:nvPr/>
        </p:nvPicPr>
        <p:blipFill>
          <a:blip r:embed="rId2"/>
          <a:stretch>
            <a:fillRect/>
          </a:stretch>
        </p:blipFill>
        <p:spPr>
          <a:xfrm>
            <a:off x="205757" y="905708"/>
            <a:ext cx="2700000" cy="4290488"/>
          </a:xfrm>
          <a:prstGeom prst="rect">
            <a:avLst/>
          </a:prstGeom>
        </p:spPr>
      </p:pic>
      <p:sp>
        <p:nvSpPr>
          <p:cNvPr id="3" name="TextBox 2">
            <a:extLst>
              <a:ext uri="{FF2B5EF4-FFF2-40B4-BE49-F238E27FC236}">
                <a16:creationId xmlns:a16="http://schemas.microsoft.com/office/drawing/2014/main" id="{DC8DDCAB-0B50-9F3A-1672-80D51896533A}"/>
              </a:ext>
            </a:extLst>
          </p:cNvPr>
          <p:cNvSpPr txBox="1"/>
          <p:nvPr/>
        </p:nvSpPr>
        <p:spPr>
          <a:xfrm>
            <a:off x="1961147" y="228600"/>
            <a:ext cx="6081601" cy="677108"/>
          </a:xfrm>
          <a:prstGeom prst="rect">
            <a:avLst/>
          </a:prstGeom>
          <a:noFill/>
        </p:spPr>
        <p:txBody>
          <a:bodyPr wrap="none" rtlCol="0">
            <a:spAutoFit/>
          </a:bodyPr>
          <a:lstStyle/>
          <a:p>
            <a:r>
              <a:rPr lang="en-US" dirty="0"/>
              <a:t>    					</a:t>
            </a:r>
          </a:p>
          <a:p>
            <a:r>
              <a:rPr lang="en-US" b="1" dirty="0"/>
              <a:t>			</a:t>
            </a:r>
            <a:r>
              <a:rPr lang="en-US" sz="2000" b="1" dirty="0"/>
              <a:t>The wood guaiacum from the New World</a:t>
            </a:r>
          </a:p>
        </p:txBody>
      </p:sp>
      <p:pic>
        <p:nvPicPr>
          <p:cNvPr id="4" name="Picture 3">
            <a:extLst>
              <a:ext uri="{FF2B5EF4-FFF2-40B4-BE49-F238E27FC236}">
                <a16:creationId xmlns:a16="http://schemas.microsoft.com/office/drawing/2014/main" id="{FD9EDF1B-8E3C-6735-C49B-746B28DAA3A3}"/>
              </a:ext>
            </a:extLst>
          </p:cNvPr>
          <p:cNvPicPr>
            <a:picLocks noChangeAspect="1"/>
          </p:cNvPicPr>
          <p:nvPr/>
        </p:nvPicPr>
        <p:blipFill>
          <a:blip r:embed="rId3"/>
          <a:stretch>
            <a:fillRect/>
          </a:stretch>
        </p:blipFill>
        <p:spPr>
          <a:xfrm>
            <a:off x="3178213" y="2329448"/>
            <a:ext cx="6096000" cy="4432300"/>
          </a:xfrm>
          <a:prstGeom prst="rect">
            <a:avLst/>
          </a:prstGeom>
        </p:spPr>
      </p:pic>
    </p:spTree>
    <p:extLst>
      <p:ext uri="{BB962C8B-B14F-4D97-AF65-F5344CB8AC3E}">
        <p14:creationId xmlns:p14="http://schemas.microsoft.com/office/powerpoint/2010/main" val="2599932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C9C1AE-3937-F534-7FDE-82DF906778E5}"/>
              </a:ext>
            </a:extLst>
          </p:cNvPr>
          <p:cNvSpPr txBox="1"/>
          <p:nvPr/>
        </p:nvSpPr>
        <p:spPr>
          <a:xfrm>
            <a:off x="1745672" y="2612571"/>
            <a:ext cx="5866411" cy="1754326"/>
          </a:xfrm>
          <a:prstGeom prst="rect">
            <a:avLst/>
          </a:prstGeom>
          <a:noFill/>
        </p:spPr>
        <p:txBody>
          <a:bodyPr wrap="square" rtlCol="0">
            <a:spAutoFit/>
          </a:bodyPr>
          <a:lstStyle/>
          <a:p>
            <a:r>
              <a:rPr lang="en-US" b="1" dirty="0"/>
              <a:t>Whether every patient in the pox hospital the French pox is syphilis, we will never know for certain. </a:t>
            </a:r>
          </a:p>
          <a:p>
            <a:endParaRPr lang="en-US" b="1" dirty="0"/>
          </a:p>
          <a:p>
            <a:r>
              <a:rPr lang="en-US" b="1" dirty="0"/>
              <a:t>But what we can do as medical historians is to reconstruct the understanding and treatment of this disease within the medical knowledge and treatment of the time. </a:t>
            </a:r>
          </a:p>
        </p:txBody>
      </p:sp>
    </p:spTree>
    <p:extLst>
      <p:ext uri="{BB962C8B-B14F-4D97-AF65-F5344CB8AC3E}">
        <p14:creationId xmlns:p14="http://schemas.microsoft.com/office/powerpoint/2010/main" val="4935630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39C214-5312-C34E-38F6-DA6711DFCE40}"/>
              </a:ext>
            </a:extLst>
          </p:cNvPr>
          <p:cNvSpPr txBox="1"/>
          <p:nvPr/>
        </p:nvSpPr>
        <p:spPr>
          <a:xfrm flipH="1">
            <a:off x="3875870" y="2590800"/>
            <a:ext cx="2156630" cy="523220"/>
          </a:xfrm>
          <a:prstGeom prst="rect">
            <a:avLst/>
          </a:prstGeom>
          <a:noFill/>
        </p:spPr>
        <p:txBody>
          <a:bodyPr wrap="square" rtlCol="0">
            <a:spAutoFit/>
          </a:bodyPr>
          <a:lstStyle/>
          <a:p>
            <a:r>
              <a:rPr lang="en-US" sz="2800" dirty="0"/>
              <a:t>The End</a:t>
            </a:r>
          </a:p>
        </p:txBody>
      </p:sp>
    </p:spTree>
    <p:extLst>
      <p:ext uri="{BB962C8B-B14F-4D97-AF65-F5344CB8AC3E}">
        <p14:creationId xmlns:p14="http://schemas.microsoft.com/office/powerpoint/2010/main" val="38709765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3860</TotalTime>
  <Words>1986</Words>
  <Application>Microsoft Office PowerPoint</Application>
  <PresentationFormat>On-screen Show (4:3)</PresentationFormat>
  <Paragraphs>186</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Early Modern Disease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Disease</dc:title>
  <dc:creator>claudiastein</dc:creator>
  <cp:lastModifiedBy>Stein, Claudia</cp:lastModifiedBy>
  <cp:revision>26</cp:revision>
  <dcterms:created xsi:type="dcterms:W3CDTF">2016-01-20T08:15:59Z</dcterms:created>
  <dcterms:modified xsi:type="dcterms:W3CDTF">2026-10-29T12:50:11Z</dcterms:modified>
</cp:coreProperties>
</file>