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av" ContentType="audio/x-wav"/>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85" r:id="rId3"/>
    <p:sldId id="276" r:id="rId4"/>
    <p:sldId id="277" r:id="rId5"/>
    <p:sldId id="278" r:id="rId6"/>
    <p:sldId id="279" r:id="rId7"/>
    <p:sldId id="280" r:id="rId8"/>
    <p:sldId id="287" r:id="rId9"/>
    <p:sldId id="289" r:id="rId10"/>
    <p:sldId id="295" r:id="rId11"/>
    <p:sldId id="290" r:id="rId12"/>
    <p:sldId id="269" r:id="rId13"/>
    <p:sldId id="259" r:id="rId14"/>
    <p:sldId id="260" r:id="rId15"/>
    <p:sldId id="261" r:id="rId16"/>
    <p:sldId id="262" r:id="rId17"/>
    <p:sldId id="284" r:id="rId18"/>
    <p:sldId id="286" r:id="rId19"/>
    <p:sldId id="288" r:id="rId20"/>
    <p:sldId id="258" r:id="rId21"/>
    <p:sldId id="292" r:id="rId22"/>
    <p:sldId id="291" r:id="rId23"/>
    <p:sldId id="294" r:id="rId24"/>
    <p:sldId id="293" r:id="rId25"/>
    <p:sldId id="267" r:id="rId26"/>
    <p:sldId id="263" r:id="rId27"/>
    <p:sldId id="264" r:id="rId28"/>
    <p:sldId id="282" r:id="rId29"/>
    <p:sldId id="270" r:id="rId30"/>
    <p:sldId id="265" r:id="rId31"/>
    <p:sldId id="297" r:id="rId32"/>
    <p:sldId id="296" r:id="rId33"/>
    <p:sldId id="273" r:id="rId34"/>
    <p:sldId id="283" r:id="rId35"/>
    <p:sldId id="274" r:id="rId36"/>
    <p:sldId id="275" r:id="rId37"/>
    <p:sldId id="298"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4FC08-EF8F-3550-7C0B-8C01B8E203E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9F4668A-677E-0766-78D2-D29E8DAF28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BAC32AA-7232-DC89-A864-9A7B14F29887}"/>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5" name="Footer Placeholder 4">
            <a:extLst>
              <a:ext uri="{FF2B5EF4-FFF2-40B4-BE49-F238E27FC236}">
                <a16:creationId xmlns:a16="http://schemas.microsoft.com/office/drawing/2014/main" id="{BD99C0A0-DCB4-6A60-EA66-B0FB52379A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60CF84-290C-F50E-4401-6D11BEF9E839}"/>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1360928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3F4FA-8500-2A38-323D-EC75581AB92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8D3B397-6951-D083-087C-7EB4ED4F45A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E350DD-03EB-45BD-0AD1-6501D48958B2}"/>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5" name="Footer Placeholder 4">
            <a:extLst>
              <a:ext uri="{FF2B5EF4-FFF2-40B4-BE49-F238E27FC236}">
                <a16:creationId xmlns:a16="http://schemas.microsoft.com/office/drawing/2014/main" id="{999358DF-5906-5B1F-E4F7-4063AF737D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9CB8A3-9A6E-D7B2-12D2-869787298253}"/>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408892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F8B219-DF54-FBA0-2CC6-313A671F34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1F3C902-B541-278E-535F-7C64CE8F7B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5041FA-1435-0429-F280-F66806920799}"/>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5" name="Footer Placeholder 4">
            <a:extLst>
              <a:ext uri="{FF2B5EF4-FFF2-40B4-BE49-F238E27FC236}">
                <a16:creationId xmlns:a16="http://schemas.microsoft.com/office/drawing/2014/main" id="{C8395AEB-FAF8-9888-5A28-57B4455182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857990-5274-BD9D-2291-5D4B48170017}"/>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1829628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03561-F4B3-308D-B288-E84EB44AB80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C1B1B2D-420C-3683-35C8-3033169C7F2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4B90DE-0C80-EE42-89A2-0B158FD63202}"/>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5" name="Footer Placeholder 4">
            <a:extLst>
              <a:ext uri="{FF2B5EF4-FFF2-40B4-BE49-F238E27FC236}">
                <a16:creationId xmlns:a16="http://schemas.microsoft.com/office/drawing/2014/main" id="{4E3C5185-8356-32D3-79CE-FEFBC3940A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3304CA-B3EA-11B6-C4FC-32D584B96B13}"/>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1975812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2E2EA-54A0-D6B9-A424-E7CFC050151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21D898A-EC07-48CE-400E-51EA8C40EA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F5AFA9E-17F6-F94A-7012-5436A14A6185}"/>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5" name="Footer Placeholder 4">
            <a:extLst>
              <a:ext uri="{FF2B5EF4-FFF2-40B4-BE49-F238E27FC236}">
                <a16:creationId xmlns:a16="http://schemas.microsoft.com/office/drawing/2014/main" id="{DD6F8E40-897A-E3CB-94A1-40B12D02FF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326C20-D6FC-7A1A-E31F-8624E61F4645}"/>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97548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06D4B-EB76-DA46-0671-25A1EAB330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83383B7-E30A-913B-F3FE-1BE3240FFDF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004720C-3FF3-080D-7DCD-EFD2E0BBC76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535319-1B85-06F9-4AD7-252294CCD01F}"/>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6" name="Footer Placeholder 5">
            <a:extLst>
              <a:ext uri="{FF2B5EF4-FFF2-40B4-BE49-F238E27FC236}">
                <a16:creationId xmlns:a16="http://schemas.microsoft.com/office/drawing/2014/main" id="{C1A83F1D-7379-053C-03AF-D29027D243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CA836F-4D14-09F7-C277-F1CA19B0CFDB}"/>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114070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E9BEC-DAE6-0AD8-6B0E-1C4EFFD26B4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7C25331-9DF2-F36B-D2E7-45AB4ADDDB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A8D466-0E87-F3B3-38D3-6C6998C27C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164A7F0-79AA-A867-1912-30A9AD0493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4FCD6F-4E1F-7F88-597A-22151A55E7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F1F6F99-CA04-7FB8-18B5-4D02FE392EF6}"/>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8" name="Footer Placeholder 7">
            <a:extLst>
              <a:ext uri="{FF2B5EF4-FFF2-40B4-BE49-F238E27FC236}">
                <a16:creationId xmlns:a16="http://schemas.microsoft.com/office/drawing/2014/main" id="{F619C90D-8A16-F966-4550-3CD49976FE6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6B97DD9-A652-E765-10A3-AD4736D07072}"/>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3867639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B657F-4D92-84A3-0C54-23AE1ACDC4D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BBD0C85-57CE-3528-2076-FA76A973DC90}"/>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4" name="Footer Placeholder 3">
            <a:extLst>
              <a:ext uri="{FF2B5EF4-FFF2-40B4-BE49-F238E27FC236}">
                <a16:creationId xmlns:a16="http://schemas.microsoft.com/office/drawing/2014/main" id="{51D00979-6ADF-F68D-79C5-3BEE6688F9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9A40714-C3A7-9283-8FE5-4106CBF03032}"/>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1134737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DA095C-242D-D91A-6717-6452CE8C0BEF}"/>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3" name="Footer Placeholder 2">
            <a:extLst>
              <a:ext uri="{FF2B5EF4-FFF2-40B4-BE49-F238E27FC236}">
                <a16:creationId xmlns:a16="http://schemas.microsoft.com/office/drawing/2014/main" id="{1ED834D0-699A-EBD2-5497-84F5F22AECB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1968EFC-7DCC-55DB-4226-C0A13D3DDE31}"/>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2831077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C2A74-ADF8-EE87-A98A-DF6E5156FE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3622639-CCFB-7E0C-3C8C-030E6B3233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87AED16-0D53-8751-17CF-3100C9DC4D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974CF6-9447-E75B-996E-8BF9595FE4D5}"/>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6" name="Footer Placeholder 5">
            <a:extLst>
              <a:ext uri="{FF2B5EF4-FFF2-40B4-BE49-F238E27FC236}">
                <a16:creationId xmlns:a16="http://schemas.microsoft.com/office/drawing/2014/main" id="{D9222225-37BF-DE53-C57C-B812B48AA4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82E2A20-CA87-C591-7A69-FB53BF51251A}"/>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3890085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2DDA7-F4FC-F778-8AB5-0DBB9EF0A0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821B80D-D9F0-CFA9-E56F-52F5B2B104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6A6473D-5674-9225-E43B-D82613FBF3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B59D07-9926-9EAA-6F5A-865B1FD9EA63}"/>
              </a:ext>
            </a:extLst>
          </p:cNvPr>
          <p:cNvSpPr>
            <a:spLocks noGrp="1"/>
          </p:cNvSpPr>
          <p:nvPr>
            <p:ph type="dt" sz="half" idx="10"/>
          </p:nvPr>
        </p:nvSpPr>
        <p:spPr/>
        <p:txBody>
          <a:bodyPr/>
          <a:lstStyle/>
          <a:p>
            <a:fld id="{5A5E64B9-9982-41CC-91DA-CDB82ECCD34B}" type="datetimeFigureOut">
              <a:rPr lang="en-GB" smtClean="0"/>
              <a:t>29/01/2024</a:t>
            </a:fld>
            <a:endParaRPr lang="en-GB"/>
          </a:p>
        </p:txBody>
      </p:sp>
      <p:sp>
        <p:nvSpPr>
          <p:cNvPr id="6" name="Footer Placeholder 5">
            <a:extLst>
              <a:ext uri="{FF2B5EF4-FFF2-40B4-BE49-F238E27FC236}">
                <a16:creationId xmlns:a16="http://schemas.microsoft.com/office/drawing/2014/main" id="{9A571447-1637-B9A5-138C-752DED51BC9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45C813-4F0A-389A-44E6-0548A50AC5FC}"/>
              </a:ext>
            </a:extLst>
          </p:cNvPr>
          <p:cNvSpPr>
            <a:spLocks noGrp="1"/>
          </p:cNvSpPr>
          <p:nvPr>
            <p:ph type="sldNum" sz="quarter" idx="12"/>
          </p:nvPr>
        </p:nvSpPr>
        <p:spPr/>
        <p:txBody>
          <a:bodyPr/>
          <a:lstStyle/>
          <a:p>
            <a:fld id="{9ADD76F2-67A1-4337-B511-7E2213830B9B}" type="slidenum">
              <a:rPr lang="en-GB" smtClean="0"/>
              <a:t>‹#›</a:t>
            </a:fld>
            <a:endParaRPr lang="en-GB"/>
          </a:p>
        </p:txBody>
      </p:sp>
    </p:spTree>
    <p:extLst>
      <p:ext uri="{BB962C8B-B14F-4D97-AF65-F5344CB8AC3E}">
        <p14:creationId xmlns:p14="http://schemas.microsoft.com/office/powerpoint/2010/main" val="390812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957463-5728-56EA-DB44-3C5035734F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0B8733-30E0-BE47-2E73-8A9BAEBAEE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0A4610-F309-1918-526C-9F43F31810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5E64B9-9982-41CC-91DA-CDB82ECCD34B}" type="datetimeFigureOut">
              <a:rPr lang="en-GB" smtClean="0"/>
              <a:t>29/01/2024</a:t>
            </a:fld>
            <a:endParaRPr lang="en-GB"/>
          </a:p>
        </p:txBody>
      </p:sp>
      <p:sp>
        <p:nvSpPr>
          <p:cNvPr id="5" name="Footer Placeholder 4">
            <a:extLst>
              <a:ext uri="{FF2B5EF4-FFF2-40B4-BE49-F238E27FC236}">
                <a16:creationId xmlns:a16="http://schemas.microsoft.com/office/drawing/2014/main" id="{935D845A-36C4-89E9-E30D-C2F9CE5B8E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2620D8F-6746-3962-0141-74F0A8F085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DD76F2-67A1-4337-B511-7E2213830B9B}" type="slidenum">
              <a:rPr lang="en-GB" smtClean="0"/>
              <a:t>‹#›</a:t>
            </a:fld>
            <a:endParaRPr lang="en-GB"/>
          </a:p>
        </p:txBody>
      </p:sp>
    </p:spTree>
    <p:extLst>
      <p:ext uri="{BB962C8B-B14F-4D97-AF65-F5344CB8AC3E}">
        <p14:creationId xmlns:p14="http://schemas.microsoft.com/office/powerpoint/2010/main" val="4048305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20.png"/><Relationship Id="rId5" Type="http://schemas.microsoft.com/office/2007/relationships/hdphoto" Target="../media/hdphoto3.wdp"/><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wav"/><Relationship Id="rId1" Type="http://schemas.microsoft.com/office/2007/relationships/media" Target="../media/media2.wav"/><Relationship Id="rId5" Type="http://schemas.microsoft.com/office/2007/relationships/hdphoto" Target="../media/hdphoto3.wdp"/><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www.youtube.com/watch?v=76syOM0-km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wellcomecollection.org/articles/ZGN-AxQAAMCZM_4d" TargetMode="External"/><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3B7905-6BCA-7EC0-A6E2-A76CEF4DB6E6}"/>
              </a:ext>
            </a:extLst>
          </p:cNvPr>
          <p:cNvSpPr/>
          <p:nvPr/>
        </p:nvSpPr>
        <p:spPr>
          <a:xfrm>
            <a:off x="550506" y="4685525"/>
            <a:ext cx="4730621" cy="629619"/>
          </a:xfrm>
          <a:prstGeom prst="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4967C2A5-D43A-46BC-3F34-929A8978FB59}"/>
              </a:ext>
            </a:extLst>
          </p:cNvPr>
          <p:cNvSpPr/>
          <p:nvPr/>
        </p:nvSpPr>
        <p:spPr>
          <a:xfrm>
            <a:off x="550507" y="5498064"/>
            <a:ext cx="3984172" cy="378862"/>
          </a:xfrm>
          <a:prstGeom prst="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0E8AC1C6-0636-5EC1-B08F-2857D4EDE845}"/>
              </a:ext>
            </a:extLst>
          </p:cNvPr>
          <p:cNvSpPr/>
          <p:nvPr/>
        </p:nvSpPr>
        <p:spPr>
          <a:xfrm>
            <a:off x="550506" y="6029327"/>
            <a:ext cx="2087920" cy="378862"/>
          </a:xfrm>
          <a:prstGeom prst="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20231097-A6C3-1E8A-1E05-C0E26E90697C}"/>
              </a:ext>
            </a:extLst>
          </p:cNvPr>
          <p:cNvSpPr txBox="1"/>
          <p:nvPr/>
        </p:nvSpPr>
        <p:spPr>
          <a:xfrm>
            <a:off x="547039" y="4627987"/>
            <a:ext cx="6814457" cy="1846659"/>
          </a:xfrm>
          <a:prstGeom prst="rect">
            <a:avLst/>
          </a:prstGeom>
          <a:noFill/>
        </p:spPr>
        <p:txBody>
          <a:bodyPr wrap="square" rtlCol="0">
            <a:spAutoFit/>
          </a:bodyPr>
          <a:lstStyle/>
          <a:p>
            <a:r>
              <a:rPr lang="en-GB" sz="4000" b="1" dirty="0">
                <a:latin typeface="Aptos" panose="020B0004020202020204" pitchFamily="34" charset="0"/>
              </a:rPr>
              <a:t>Speech Pathologies</a:t>
            </a:r>
          </a:p>
          <a:p>
            <a:endParaRPr lang="en-GB" sz="1600" b="1" dirty="0">
              <a:latin typeface="Aptos" panose="020B0004020202020204" pitchFamily="34" charset="0"/>
            </a:endParaRPr>
          </a:p>
          <a:p>
            <a:r>
              <a:rPr lang="en-GB" sz="2000" b="1" dirty="0">
                <a:latin typeface="Aptos" panose="020B0004020202020204" pitchFamily="34" charset="0"/>
              </a:rPr>
              <a:t>Mind, Body and Society (week 18)</a:t>
            </a:r>
          </a:p>
          <a:p>
            <a:endParaRPr lang="en-GB" sz="1600" b="1" dirty="0">
              <a:latin typeface="Aptos" panose="020B0004020202020204" pitchFamily="34" charset="0"/>
            </a:endParaRPr>
          </a:p>
          <a:p>
            <a:r>
              <a:rPr lang="en-GB" sz="2000" b="1" dirty="0">
                <a:latin typeface="Aptos" panose="020B0004020202020204" pitchFamily="34" charset="0"/>
              </a:rPr>
              <a:t>Andrew Burchell</a:t>
            </a:r>
          </a:p>
        </p:txBody>
      </p:sp>
      <p:grpSp>
        <p:nvGrpSpPr>
          <p:cNvPr id="8" name="Group 7">
            <a:extLst>
              <a:ext uri="{FF2B5EF4-FFF2-40B4-BE49-F238E27FC236}">
                <a16:creationId xmlns:a16="http://schemas.microsoft.com/office/drawing/2014/main" id="{9DE7CA4F-8BB6-48E7-092F-85F6CD55D05E}"/>
              </a:ext>
            </a:extLst>
          </p:cNvPr>
          <p:cNvGrpSpPr/>
          <p:nvPr/>
        </p:nvGrpSpPr>
        <p:grpSpPr>
          <a:xfrm>
            <a:off x="0" y="283504"/>
            <a:ext cx="12192000" cy="3980474"/>
            <a:chOff x="0" y="283504"/>
            <a:chExt cx="12192000" cy="3980474"/>
          </a:xfrm>
        </p:grpSpPr>
        <p:pic>
          <p:nvPicPr>
            <p:cNvPr id="4" name="Picture 3">
              <a:extLst>
                <a:ext uri="{FF2B5EF4-FFF2-40B4-BE49-F238E27FC236}">
                  <a16:creationId xmlns:a16="http://schemas.microsoft.com/office/drawing/2014/main" id="{F7D3860D-E1BF-1554-B2FD-B069234A6DCA}"/>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Effect>
                        <a14:brightnessContrast bright="-20000" contrast="20000"/>
                      </a14:imgEffect>
                    </a14:imgLayer>
                  </a14:imgProps>
                </a:ext>
                <a:ext uri="{28A0092B-C50C-407E-A947-70E740481C1C}">
                  <a14:useLocalDpi xmlns:a14="http://schemas.microsoft.com/office/drawing/2010/main" val="0"/>
                </a:ext>
              </a:extLst>
            </a:blip>
            <a:srcRect l="53585" t="24927" r="19957" b="33720"/>
            <a:stretch/>
          </p:blipFill>
          <p:spPr>
            <a:xfrm>
              <a:off x="9309908" y="283505"/>
              <a:ext cx="2882092" cy="3979147"/>
            </a:xfrm>
            <a:prstGeom prst="rect">
              <a:avLst/>
            </a:prstGeom>
          </p:spPr>
        </p:pic>
        <p:pic>
          <p:nvPicPr>
            <p:cNvPr id="7" name="Picture 6" descr="A pink and green poster with white text&#10;&#10;Description automatically generated">
              <a:extLst>
                <a:ext uri="{FF2B5EF4-FFF2-40B4-BE49-F238E27FC236}">
                  <a16:creationId xmlns:a16="http://schemas.microsoft.com/office/drawing/2014/main" id="{02CE32CC-F682-D7CD-FF5B-21D98428612B}"/>
                </a:ext>
              </a:extLst>
            </p:cNvPr>
            <p:cNvPicPr>
              <a:picLocks noChangeAspect="1"/>
            </p:cNvPicPr>
            <p:nvPr/>
          </p:nvPicPr>
          <p:blipFill rotWithShape="1">
            <a:blip r:embed="rId4">
              <a:extLst>
                <a:ext uri="{28A0092B-C50C-407E-A947-70E740481C1C}">
                  <a14:useLocalDpi xmlns:a14="http://schemas.microsoft.com/office/drawing/2010/main" val="0"/>
                </a:ext>
              </a:extLst>
            </a:blip>
            <a:srcRect b="11140"/>
            <a:stretch/>
          </p:blipFill>
          <p:spPr>
            <a:xfrm>
              <a:off x="6324600" y="283505"/>
              <a:ext cx="2985308" cy="3979147"/>
            </a:xfrm>
            <a:prstGeom prst="rect">
              <a:avLst/>
            </a:prstGeom>
          </p:spPr>
        </p:pic>
        <p:pic>
          <p:nvPicPr>
            <p:cNvPr id="9" name="Picture 8" descr="A drawing of a child's body&#10;&#10;Description automatically generated">
              <a:extLst>
                <a:ext uri="{FF2B5EF4-FFF2-40B4-BE49-F238E27FC236}">
                  <a16:creationId xmlns:a16="http://schemas.microsoft.com/office/drawing/2014/main" id="{2E9A3B13-0753-2998-6775-A2028E7F71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49840" y="283504"/>
              <a:ext cx="2463444" cy="3979148"/>
            </a:xfrm>
            <a:prstGeom prst="rect">
              <a:avLst/>
            </a:prstGeom>
          </p:spPr>
        </p:pic>
        <p:pic>
          <p:nvPicPr>
            <p:cNvPr id="11" name="Picture 10" descr="A person standing next to another person&#10;&#10;Description automatically generated">
              <a:extLst>
                <a:ext uri="{FF2B5EF4-FFF2-40B4-BE49-F238E27FC236}">
                  <a16:creationId xmlns:a16="http://schemas.microsoft.com/office/drawing/2014/main" id="{7DB801EE-4594-ABD5-60C3-8D203EB7A4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43374" y="283504"/>
              <a:ext cx="2706466" cy="3979148"/>
            </a:xfrm>
            <a:prstGeom prst="rect">
              <a:avLst/>
            </a:prstGeom>
          </p:spPr>
        </p:pic>
        <p:pic>
          <p:nvPicPr>
            <p:cNvPr id="12" name="Picture 11">
              <a:extLst>
                <a:ext uri="{FF2B5EF4-FFF2-40B4-BE49-F238E27FC236}">
                  <a16:creationId xmlns:a16="http://schemas.microsoft.com/office/drawing/2014/main" id="{3B1EC9B6-89FC-05BB-E15A-BD3181B90779}"/>
                </a:ext>
              </a:extLst>
            </p:cNvPr>
            <p:cNvPicPr>
              <a:picLocks noChangeAspect="1"/>
            </p:cNvPicPr>
            <p:nvPr/>
          </p:nvPicPr>
          <p:blipFill rotWithShape="1">
            <a:blip r:embed="rId7">
              <a:extLst>
                <a:ext uri="{28A0092B-C50C-407E-A947-70E740481C1C}">
                  <a14:useLocalDpi xmlns:a14="http://schemas.microsoft.com/office/drawing/2010/main" val="0"/>
                </a:ext>
              </a:extLst>
            </a:blip>
            <a:srcRect l="16271" t="2832" r="13306" b="9087"/>
            <a:stretch/>
          </p:blipFill>
          <p:spPr>
            <a:xfrm>
              <a:off x="0" y="283504"/>
              <a:ext cx="1243374" cy="3980474"/>
            </a:xfrm>
            <a:prstGeom prst="rect">
              <a:avLst/>
            </a:prstGeom>
          </p:spPr>
        </p:pic>
      </p:grpSp>
      <p:sp>
        <p:nvSpPr>
          <p:cNvPr id="10" name="Rectangle 9">
            <a:extLst>
              <a:ext uri="{FF2B5EF4-FFF2-40B4-BE49-F238E27FC236}">
                <a16:creationId xmlns:a16="http://schemas.microsoft.com/office/drawing/2014/main" id="{53D41AF5-BAF9-6B15-275E-90179321B0CE}"/>
              </a:ext>
            </a:extLst>
          </p:cNvPr>
          <p:cNvSpPr/>
          <p:nvPr/>
        </p:nvSpPr>
        <p:spPr>
          <a:xfrm>
            <a:off x="2808511" y="6014714"/>
            <a:ext cx="4055888" cy="40280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Aptos" panose="020B0004020202020204" pitchFamily="34" charset="0"/>
              </a:rPr>
              <a:t>andrew.burchell@warwick.ac.uk</a:t>
            </a:r>
          </a:p>
        </p:txBody>
      </p:sp>
    </p:spTree>
    <p:extLst>
      <p:ext uri="{BB962C8B-B14F-4D97-AF65-F5344CB8AC3E}">
        <p14:creationId xmlns:p14="http://schemas.microsoft.com/office/powerpoint/2010/main" val="4007365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A969BAA-22CA-A32B-0F96-A46D963DC3B2}"/>
              </a:ext>
            </a:extLst>
          </p:cNvPr>
          <p:cNvSpPr/>
          <p:nvPr/>
        </p:nvSpPr>
        <p:spPr>
          <a:xfrm>
            <a:off x="7353301" y="456539"/>
            <a:ext cx="4838699"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b="1" dirty="0">
              <a:solidFill>
                <a:schemeClr val="tx1"/>
              </a:solidFill>
              <a:latin typeface="Aptos" panose="020B0004020202020204" pitchFamily="34" charset="0"/>
            </a:endParaRPr>
          </a:p>
        </p:txBody>
      </p:sp>
      <p:sp>
        <p:nvSpPr>
          <p:cNvPr id="4" name="Rectangle 3">
            <a:extLst>
              <a:ext uri="{FF2B5EF4-FFF2-40B4-BE49-F238E27FC236}">
                <a16:creationId xmlns:a16="http://schemas.microsoft.com/office/drawing/2014/main" id="{40DEB1FF-461D-1FC6-988D-6055EDCEC171}"/>
              </a:ext>
            </a:extLst>
          </p:cNvPr>
          <p:cNvSpPr/>
          <p:nvPr/>
        </p:nvSpPr>
        <p:spPr>
          <a:xfrm>
            <a:off x="5743575" y="456606"/>
            <a:ext cx="4838699"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CONTESTED EXPERTISE</a:t>
            </a:r>
          </a:p>
        </p:txBody>
      </p:sp>
      <p:pic>
        <p:nvPicPr>
          <p:cNvPr id="5122" name="Picture 2" descr="Britain's Houses Of Parliament: 9 Historical Facts | HistoryExtra">
            <a:extLst>
              <a:ext uri="{FF2B5EF4-FFF2-40B4-BE49-F238E27FC236}">
                <a16:creationId xmlns:a16="http://schemas.microsoft.com/office/drawing/2014/main" id="{048F6F4B-30B8-76D0-03DE-EB78CBB411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018831"/>
            <a:ext cx="5136728" cy="383916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The Woman Reader in the 19th Century Britain | Unscientific Postcript">
            <a:extLst>
              <a:ext uri="{FF2B5EF4-FFF2-40B4-BE49-F238E27FC236}">
                <a16:creationId xmlns:a16="http://schemas.microsoft.com/office/drawing/2014/main" id="{D81B73E6-42F5-5546-0CEF-2BE99E7E421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084"/>
          <a:stretch/>
        </p:blipFill>
        <p:spPr bwMode="auto">
          <a:xfrm>
            <a:off x="433388" y="0"/>
            <a:ext cx="4076700" cy="31337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ADA7DE3-26BA-97B0-615A-D69CD690B9F8}"/>
              </a:ext>
            </a:extLst>
          </p:cNvPr>
          <p:cNvSpPr txBox="1"/>
          <p:nvPr/>
        </p:nvSpPr>
        <p:spPr>
          <a:xfrm>
            <a:off x="5758734" y="1721912"/>
            <a:ext cx="5994918" cy="4093428"/>
          </a:xfrm>
          <a:prstGeom prst="rect">
            <a:avLst/>
          </a:prstGeom>
          <a:noFill/>
        </p:spPr>
        <p:txBody>
          <a:bodyPr wrap="square" rtlCol="0">
            <a:spAutoFit/>
          </a:bodyPr>
          <a:lstStyle/>
          <a:p>
            <a:pPr marL="457200" indent="-457200">
              <a:buFont typeface="Arial" panose="020B0604020202020204" pitchFamily="34" charset="0"/>
              <a:buChar char="•"/>
            </a:pPr>
            <a:r>
              <a:rPr lang="en-GB" sz="2600" dirty="0">
                <a:solidFill>
                  <a:schemeClr val="bg1"/>
                </a:solidFill>
              </a:rPr>
              <a:t>Nineteenth-century medical professionals disagreed on causes of stammering or speech loss…</a:t>
            </a:r>
          </a:p>
          <a:p>
            <a:pPr marL="457200" indent="-457200">
              <a:buFont typeface="Arial" panose="020B0604020202020204" pitchFamily="34" charset="0"/>
              <a:buChar char="•"/>
            </a:pPr>
            <a:endParaRPr lang="en-GB" sz="2600" dirty="0">
              <a:solidFill>
                <a:schemeClr val="bg1"/>
              </a:solidFill>
            </a:endParaRPr>
          </a:p>
          <a:p>
            <a:pPr marL="457200" indent="-457200">
              <a:buFont typeface="Arial" panose="020B0604020202020204" pitchFamily="34" charset="0"/>
              <a:buChar char="•"/>
            </a:pPr>
            <a:r>
              <a:rPr lang="en-GB" sz="2600" dirty="0">
                <a:solidFill>
                  <a:schemeClr val="bg1"/>
                </a:solidFill>
              </a:rPr>
              <a:t>…and whether it was even ‘medical’!</a:t>
            </a:r>
          </a:p>
          <a:p>
            <a:pPr marL="457200" indent="-457200">
              <a:buFont typeface="Arial" panose="020B0604020202020204" pitchFamily="34" charset="0"/>
              <a:buChar char="•"/>
            </a:pPr>
            <a:endParaRPr lang="en-GB" sz="2600" dirty="0">
              <a:solidFill>
                <a:schemeClr val="bg1"/>
              </a:solidFill>
            </a:endParaRPr>
          </a:p>
          <a:p>
            <a:pPr marL="457200" indent="-457200">
              <a:buFont typeface="Arial" panose="020B0604020202020204" pitchFamily="34" charset="0"/>
              <a:buChar char="•"/>
            </a:pPr>
            <a:r>
              <a:rPr lang="en-GB" sz="2600" dirty="0">
                <a:solidFill>
                  <a:schemeClr val="bg1"/>
                </a:solidFill>
              </a:rPr>
              <a:t>Concern around ‘quackery’</a:t>
            </a:r>
          </a:p>
          <a:p>
            <a:pPr marL="457200" indent="-457200">
              <a:buFont typeface="Arial" panose="020B0604020202020204" pitchFamily="34" charset="0"/>
              <a:buChar char="•"/>
            </a:pPr>
            <a:endParaRPr lang="en-GB" sz="2600" dirty="0">
              <a:solidFill>
                <a:schemeClr val="bg1"/>
              </a:solidFill>
            </a:endParaRPr>
          </a:p>
          <a:p>
            <a:pPr marL="457200" indent="-457200">
              <a:buFont typeface="Arial" panose="020B0604020202020204" pitchFamily="34" charset="0"/>
              <a:buChar char="•"/>
            </a:pPr>
            <a:r>
              <a:rPr lang="en-GB" sz="2600" dirty="0">
                <a:solidFill>
                  <a:schemeClr val="bg1"/>
                </a:solidFill>
              </a:rPr>
              <a:t>Broader vocal culture: male ‘oratory’ vs feminine ‘accomplishment’</a:t>
            </a:r>
          </a:p>
        </p:txBody>
      </p:sp>
    </p:spTree>
    <p:extLst>
      <p:ext uri="{BB962C8B-B14F-4D97-AF65-F5344CB8AC3E}">
        <p14:creationId xmlns:p14="http://schemas.microsoft.com/office/powerpoint/2010/main" val="3303146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6DC35324-81CF-02B1-7A1C-541CE4D681D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559" r="6467"/>
          <a:stretch/>
        </p:blipFill>
        <p:spPr bwMode="auto">
          <a:xfrm>
            <a:off x="7025951" y="0"/>
            <a:ext cx="446936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4D896B53-D630-E379-E840-7D322AC6EFE6}"/>
              </a:ext>
            </a:extLst>
          </p:cNvPr>
          <p:cNvSpPr/>
          <p:nvPr/>
        </p:nvSpPr>
        <p:spPr>
          <a:xfrm>
            <a:off x="1" y="389931"/>
            <a:ext cx="2827175"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ELOCUTION</a:t>
            </a:r>
          </a:p>
        </p:txBody>
      </p:sp>
      <p:sp>
        <p:nvSpPr>
          <p:cNvPr id="2" name="TextBox 1">
            <a:extLst>
              <a:ext uri="{FF2B5EF4-FFF2-40B4-BE49-F238E27FC236}">
                <a16:creationId xmlns:a16="http://schemas.microsoft.com/office/drawing/2014/main" id="{51D21513-600E-E84A-006E-50C940BA1BF3}"/>
              </a:ext>
            </a:extLst>
          </p:cNvPr>
          <p:cNvSpPr txBox="1"/>
          <p:nvPr/>
        </p:nvSpPr>
        <p:spPr>
          <a:xfrm>
            <a:off x="550505" y="1780191"/>
            <a:ext cx="5794311" cy="3785652"/>
          </a:xfrm>
          <a:prstGeom prst="rect">
            <a:avLst/>
          </a:prstGeom>
          <a:noFill/>
        </p:spPr>
        <p:txBody>
          <a:bodyPr wrap="square" rtlCol="0">
            <a:spAutoFit/>
          </a:bodyPr>
          <a:lstStyle/>
          <a:p>
            <a:pPr marL="285750" indent="-285750">
              <a:buFont typeface="Arial" panose="020B0604020202020204" pitchFamily="34" charset="0"/>
              <a:buChar char="•"/>
            </a:pPr>
            <a:r>
              <a:rPr lang="en-GB" sz="2400" dirty="0">
                <a:solidFill>
                  <a:schemeClr val="bg1"/>
                </a:solidFill>
                <a:latin typeface="Aptos" panose="020B0004020202020204" pitchFamily="34" charset="0"/>
              </a:rPr>
              <a:t>Nineteenth-century performances at the boundary of the ‘spoken’ and the musical</a:t>
            </a:r>
          </a:p>
          <a:p>
            <a:pPr marL="285750" indent="-285750">
              <a:buFont typeface="Arial" panose="020B0604020202020204" pitchFamily="34" charset="0"/>
              <a:buChar char="•"/>
            </a:pPr>
            <a:endParaRPr lang="en-GB" sz="2400" dirty="0">
              <a:solidFill>
                <a:schemeClr val="bg1"/>
              </a:solidFill>
              <a:latin typeface="Aptos" panose="020B0004020202020204" pitchFamily="34" charset="0"/>
            </a:endParaRPr>
          </a:p>
          <a:p>
            <a:pPr marL="285750" indent="-285750">
              <a:buFont typeface="Arial" panose="020B0604020202020204" pitchFamily="34" charset="0"/>
              <a:buChar char="•"/>
            </a:pPr>
            <a:r>
              <a:rPr lang="en-GB" sz="2400" dirty="0">
                <a:solidFill>
                  <a:schemeClr val="bg1"/>
                </a:solidFill>
                <a:latin typeface="Aptos" panose="020B0004020202020204" pitchFamily="34" charset="0"/>
              </a:rPr>
              <a:t>Voice ‘production’ (singing vs spoken)</a:t>
            </a:r>
          </a:p>
          <a:p>
            <a:pPr marL="285750" indent="-285750">
              <a:buFont typeface="Arial" panose="020B0604020202020204" pitchFamily="34" charset="0"/>
              <a:buChar char="•"/>
            </a:pPr>
            <a:endParaRPr lang="en-GB" sz="2400" dirty="0">
              <a:solidFill>
                <a:schemeClr val="bg1"/>
              </a:solidFill>
              <a:latin typeface="Aptos" panose="020B0004020202020204" pitchFamily="34" charset="0"/>
            </a:endParaRPr>
          </a:p>
          <a:p>
            <a:pPr marL="285750" indent="-285750">
              <a:buFont typeface="Arial" panose="020B0604020202020204" pitchFamily="34" charset="0"/>
              <a:buChar char="•"/>
            </a:pPr>
            <a:r>
              <a:rPr lang="en-GB" sz="2400" dirty="0">
                <a:solidFill>
                  <a:schemeClr val="bg1"/>
                </a:solidFill>
                <a:latin typeface="Aptos" panose="020B0004020202020204" pitchFamily="34" charset="0"/>
              </a:rPr>
              <a:t>Nation-state and emergence of ‘standard’ pronunciation and canon</a:t>
            </a:r>
          </a:p>
          <a:p>
            <a:pPr marL="285750" indent="-285750">
              <a:buFont typeface="Arial" panose="020B0604020202020204" pitchFamily="34" charset="0"/>
              <a:buChar char="•"/>
            </a:pPr>
            <a:endParaRPr lang="en-GB" sz="2400" dirty="0">
              <a:solidFill>
                <a:schemeClr val="bg1"/>
              </a:solidFill>
              <a:latin typeface="Aptos" panose="020B0004020202020204" pitchFamily="34" charset="0"/>
            </a:endParaRPr>
          </a:p>
          <a:p>
            <a:pPr marL="285750" indent="-285750">
              <a:buFont typeface="Arial" panose="020B0604020202020204" pitchFamily="34" charset="0"/>
              <a:buChar char="•"/>
            </a:pPr>
            <a:r>
              <a:rPr lang="en-GB" sz="2400" dirty="0">
                <a:solidFill>
                  <a:schemeClr val="bg1"/>
                </a:solidFill>
                <a:latin typeface="Aptos" panose="020B0004020202020204" pitchFamily="34" charset="0"/>
              </a:rPr>
              <a:t>Highly feminised endeavour</a:t>
            </a:r>
          </a:p>
        </p:txBody>
      </p:sp>
    </p:spTree>
    <p:extLst>
      <p:ext uri="{BB962C8B-B14F-4D97-AF65-F5344CB8AC3E}">
        <p14:creationId xmlns:p14="http://schemas.microsoft.com/office/powerpoint/2010/main" val="2940313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D1AF0E8-6FDD-B602-AC6C-71C625BC617E}"/>
              </a:ext>
            </a:extLst>
          </p:cNvPr>
          <p:cNvSpPr txBox="1"/>
          <p:nvPr/>
        </p:nvSpPr>
        <p:spPr>
          <a:xfrm>
            <a:off x="5595258" y="4741507"/>
            <a:ext cx="6319934" cy="1477328"/>
          </a:xfrm>
          <a:prstGeom prst="rect">
            <a:avLst/>
          </a:prstGeom>
          <a:solidFill>
            <a:srgbClr val="92D050"/>
          </a:solidFill>
        </p:spPr>
        <p:txBody>
          <a:bodyPr wrap="square" rtlCol="0">
            <a:spAutoFit/>
          </a:bodyPr>
          <a:lstStyle/>
          <a:p>
            <a:pPr algn="ctr"/>
            <a:r>
              <a:rPr lang="en-GB" b="1" dirty="0">
                <a:latin typeface="Aptos" panose="020B0004020202020204" pitchFamily="34" charset="0"/>
              </a:rPr>
              <a:t>Hilda Wooler (1903-1997) </a:t>
            </a:r>
            <a:r>
              <a:rPr lang="en-GB" dirty="0">
                <a:latin typeface="Aptos" panose="020B0004020202020204" pitchFamily="34" charset="0"/>
              </a:rPr>
              <a:t>recites </a:t>
            </a:r>
            <a:r>
              <a:rPr lang="en-GB" dirty="0" err="1">
                <a:latin typeface="Aptos" panose="020B0004020202020204" pitchFamily="34" charset="0"/>
              </a:rPr>
              <a:t>‘The</a:t>
            </a:r>
            <a:r>
              <a:rPr lang="en-GB" dirty="0">
                <a:latin typeface="Aptos" panose="020B0004020202020204" pitchFamily="34" charset="0"/>
              </a:rPr>
              <a:t> Poultice’ (unknown author), Accrington, November 1993</a:t>
            </a:r>
          </a:p>
          <a:p>
            <a:pPr algn="ctr"/>
            <a:endParaRPr lang="en-GB" b="1" dirty="0">
              <a:latin typeface="Aptos" panose="020B0004020202020204" pitchFamily="34" charset="0"/>
            </a:endParaRPr>
          </a:p>
          <a:p>
            <a:pPr algn="ctr"/>
            <a:r>
              <a:rPr lang="en-GB" b="1" dirty="0">
                <a:latin typeface="Aptos" panose="020B0004020202020204" pitchFamily="34" charset="0"/>
              </a:rPr>
              <a:t>Lancashire Archives, NSWA/MOORE, interview recorded by Benita Moore</a:t>
            </a:r>
          </a:p>
        </p:txBody>
      </p:sp>
      <p:sp>
        <p:nvSpPr>
          <p:cNvPr id="5" name="TextBox 4">
            <a:extLst>
              <a:ext uri="{FF2B5EF4-FFF2-40B4-BE49-F238E27FC236}">
                <a16:creationId xmlns:a16="http://schemas.microsoft.com/office/drawing/2014/main" id="{2C91EB25-6916-FB5C-70F9-806D6551C6CB}"/>
              </a:ext>
            </a:extLst>
          </p:cNvPr>
          <p:cNvSpPr txBox="1"/>
          <p:nvPr/>
        </p:nvSpPr>
        <p:spPr>
          <a:xfrm>
            <a:off x="370113" y="1565588"/>
            <a:ext cx="4761724" cy="4524315"/>
          </a:xfrm>
          <a:prstGeom prst="rect">
            <a:avLst/>
          </a:prstGeom>
          <a:noFill/>
        </p:spPr>
        <p:txBody>
          <a:bodyPr wrap="square" rtlCol="0">
            <a:spAutoFit/>
          </a:bodyPr>
          <a:lstStyle/>
          <a:p>
            <a:pPr marL="285750" indent="-285750">
              <a:buFont typeface="Arial" panose="020B0604020202020204" pitchFamily="34" charset="0"/>
              <a:buChar char="•"/>
            </a:pPr>
            <a:r>
              <a:rPr lang="en-GB" sz="2400" dirty="0">
                <a:solidFill>
                  <a:schemeClr val="bg1"/>
                </a:solidFill>
                <a:latin typeface="Aptos" panose="020B0004020202020204" pitchFamily="34" charset="0"/>
              </a:rPr>
              <a:t>Beginning of twentieth-century – interest in elocution and vocal ‘improvement’ </a:t>
            </a:r>
          </a:p>
          <a:p>
            <a:pPr marL="285750" indent="-285750">
              <a:buFont typeface="Arial" panose="020B0604020202020204" pitchFamily="34" charset="0"/>
              <a:buChar char="•"/>
            </a:pPr>
            <a:endParaRPr lang="en-GB" sz="2400" dirty="0">
              <a:solidFill>
                <a:schemeClr val="bg1"/>
              </a:solidFill>
              <a:latin typeface="Aptos" panose="020B0004020202020204" pitchFamily="34" charset="0"/>
            </a:endParaRPr>
          </a:p>
          <a:p>
            <a:pPr marL="285750" indent="-285750">
              <a:buFont typeface="Arial" panose="020B0604020202020204" pitchFamily="34" charset="0"/>
              <a:buChar char="•"/>
            </a:pPr>
            <a:r>
              <a:rPr lang="en-GB" sz="2400" dirty="0">
                <a:solidFill>
                  <a:schemeClr val="bg1"/>
                </a:solidFill>
                <a:latin typeface="Aptos" panose="020B0004020202020204" pitchFamily="34" charset="0"/>
              </a:rPr>
              <a:t>‘Professionalisation’ of elocution and creation of  examinations</a:t>
            </a:r>
          </a:p>
          <a:p>
            <a:pPr marL="285750" indent="-285750">
              <a:buFont typeface="Arial" panose="020B0604020202020204" pitchFamily="34" charset="0"/>
              <a:buChar char="•"/>
            </a:pPr>
            <a:endParaRPr lang="en-GB" sz="2400" dirty="0">
              <a:solidFill>
                <a:schemeClr val="bg1"/>
              </a:solidFill>
              <a:latin typeface="Aptos" panose="020B0004020202020204" pitchFamily="34" charset="0"/>
            </a:endParaRPr>
          </a:p>
          <a:p>
            <a:pPr marL="285750" indent="-285750">
              <a:buFont typeface="Arial" panose="020B0604020202020204" pitchFamily="34" charset="0"/>
              <a:buChar char="•"/>
            </a:pPr>
            <a:r>
              <a:rPr lang="en-GB" sz="2400" dirty="0">
                <a:solidFill>
                  <a:schemeClr val="bg1"/>
                </a:solidFill>
                <a:latin typeface="Aptos" panose="020B0004020202020204" pitchFamily="34" charset="0"/>
              </a:rPr>
              <a:t>Drawing from medical understandings of the voice to train actors and children in recitation</a:t>
            </a:r>
          </a:p>
        </p:txBody>
      </p:sp>
      <p:pic>
        <p:nvPicPr>
          <p:cNvPr id="6" name="Hilda Wooler recites 'The Poultice' (author unknown)">
            <a:hlinkClick r:id="" action="ppaction://media"/>
            <a:extLst>
              <a:ext uri="{FF2B5EF4-FFF2-40B4-BE49-F238E27FC236}">
                <a16:creationId xmlns:a16="http://schemas.microsoft.com/office/drawing/2014/main" id="{7DDC5959-34D8-90A9-AB96-FEFD0329E26E}"/>
              </a:ext>
            </a:extLst>
          </p:cNvPr>
          <p:cNvPicPr>
            <a:picLocks noChangeAspect="1"/>
          </p:cNvPicPr>
          <p:nvPr>
            <a:audioFile r:link="rId2"/>
            <p:extLst>
              <p:ext uri="{DAA4B4D4-6D71-4841-9C94-3DE7FCFB9230}">
                <p14:media xmlns:p14="http://schemas.microsoft.com/office/powerpoint/2010/main" r:embed="rId1"/>
              </p:ext>
            </p:extLst>
          </p:nvPr>
        </p:nvPicPr>
        <p:blipFill>
          <a:blip r:embed="rId4">
            <a:extLst>
              <a:ext uri="{BEBA8EAE-BF5A-486C-A8C5-ECC9F3942E4B}">
                <a14:imgProps xmlns:a14="http://schemas.microsoft.com/office/drawing/2010/main">
                  <a14:imgLayer r:embed="rId5">
                    <a14:imgEffect>
                      <a14:colorTemperature colorTemp="4700"/>
                    </a14:imgEffect>
                  </a14:imgLayer>
                </a14:imgProps>
              </a:ext>
            </a:extLst>
          </a:blip>
          <a:stretch>
            <a:fillRect/>
          </a:stretch>
        </p:blipFill>
        <p:spPr>
          <a:xfrm>
            <a:off x="8113655" y="2946282"/>
            <a:ext cx="1477328" cy="1477328"/>
          </a:xfrm>
          <a:prstGeom prst="rect">
            <a:avLst/>
          </a:prstGeom>
        </p:spPr>
      </p:pic>
      <p:pic>
        <p:nvPicPr>
          <p:cNvPr id="2" name="Picture 1">
            <a:extLst>
              <a:ext uri="{FF2B5EF4-FFF2-40B4-BE49-F238E27FC236}">
                <a16:creationId xmlns:a16="http://schemas.microsoft.com/office/drawing/2014/main" id="{734DB767-54EB-7250-1807-89B31CB8A889}"/>
              </a:ext>
            </a:extLst>
          </p:cNvPr>
          <p:cNvPicPr>
            <a:picLocks noChangeAspect="1"/>
          </p:cNvPicPr>
          <p:nvPr/>
        </p:nvPicPr>
        <p:blipFill rotWithShape="1">
          <a:blip r:embed="rId6"/>
          <a:srcRect l="8807" t="39606" r="58454" b="44433"/>
          <a:stretch/>
        </p:blipFill>
        <p:spPr bwMode="auto">
          <a:xfrm>
            <a:off x="5770617" y="938766"/>
            <a:ext cx="6163404" cy="1689619"/>
          </a:xfrm>
          <a:prstGeom prst="rect">
            <a:avLst/>
          </a:prstGeom>
          <a:ln>
            <a:noFill/>
          </a:ln>
          <a:extLst>
            <a:ext uri="{53640926-AAD7-44D8-BBD7-CCE9431645EC}">
              <a14:shadowObscured xmlns:a14="http://schemas.microsoft.com/office/drawing/2010/main"/>
            </a:ext>
          </a:extLst>
        </p:spPr>
      </p:pic>
      <p:sp>
        <p:nvSpPr>
          <p:cNvPr id="4" name="Rectangle 3">
            <a:extLst>
              <a:ext uri="{FF2B5EF4-FFF2-40B4-BE49-F238E27FC236}">
                <a16:creationId xmlns:a16="http://schemas.microsoft.com/office/drawing/2014/main" id="{52614268-2B92-0521-2AB2-593BEE4F3ACB}"/>
              </a:ext>
            </a:extLst>
          </p:cNvPr>
          <p:cNvSpPr/>
          <p:nvPr/>
        </p:nvSpPr>
        <p:spPr>
          <a:xfrm>
            <a:off x="1" y="389931"/>
            <a:ext cx="2827175"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ELOCUTION</a:t>
            </a:r>
          </a:p>
        </p:txBody>
      </p:sp>
    </p:spTree>
    <p:extLst>
      <p:ext uri="{BB962C8B-B14F-4D97-AF65-F5344CB8AC3E}">
        <p14:creationId xmlns:p14="http://schemas.microsoft.com/office/powerpoint/2010/main" val="3174510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385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paper&#10;&#10;Description automatically generated with low confidence">
            <a:extLst>
              <a:ext uri="{FF2B5EF4-FFF2-40B4-BE49-F238E27FC236}">
                <a16:creationId xmlns:a16="http://schemas.microsoft.com/office/drawing/2014/main" id="{083EC75B-289C-AEFD-392C-9DFF8AB3F5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225" y="0"/>
            <a:ext cx="5205566" cy="6858000"/>
          </a:xfrm>
          <a:prstGeom prst="rect">
            <a:avLst/>
          </a:prstGeom>
        </p:spPr>
      </p:pic>
      <p:pic>
        <p:nvPicPr>
          <p:cNvPr id="5" name="Picture 4">
            <a:extLst>
              <a:ext uri="{FF2B5EF4-FFF2-40B4-BE49-F238E27FC236}">
                <a16:creationId xmlns:a16="http://schemas.microsoft.com/office/drawing/2014/main" id="{3F34BB73-BBBE-FDEE-F10C-56B24CF8F96B}"/>
              </a:ext>
            </a:extLst>
          </p:cNvPr>
          <p:cNvPicPr>
            <a:picLocks noChangeAspect="1"/>
          </p:cNvPicPr>
          <p:nvPr/>
        </p:nvPicPr>
        <p:blipFill rotWithShape="1">
          <a:blip r:embed="rId3"/>
          <a:srcRect t="3847" b="5197"/>
          <a:stretch/>
        </p:blipFill>
        <p:spPr>
          <a:xfrm>
            <a:off x="6207374" y="0"/>
            <a:ext cx="5425741" cy="6858000"/>
          </a:xfrm>
          <a:prstGeom prst="rect">
            <a:avLst/>
          </a:prstGeom>
        </p:spPr>
      </p:pic>
      <p:sp>
        <p:nvSpPr>
          <p:cNvPr id="2" name="TextBox 1">
            <a:extLst>
              <a:ext uri="{FF2B5EF4-FFF2-40B4-BE49-F238E27FC236}">
                <a16:creationId xmlns:a16="http://schemas.microsoft.com/office/drawing/2014/main" id="{011EA58D-8DDD-634E-8466-DABD9EB00509}"/>
              </a:ext>
            </a:extLst>
          </p:cNvPr>
          <p:cNvSpPr txBox="1"/>
          <p:nvPr/>
        </p:nvSpPr>
        <p:spPr>
          <a:xfrm>
            <a:off x="0" y="3788229"/>
            <a:ext cx="1080895" cy="461665"/>
          </a:xfrm>
          <a:prstGeom prst="rect">
            <a:avLst/>
          </a:prstGeom>
          <a:solidFill>
            <a:srgbClr val="92D050"/>
          </a:solidFill>
        </p:spPr>
        <p:txBody>
          <a:bodyPr wrap="square" rtlCol="0">
            <a:spAutoFit/>
          </a:bodyPr>
          <a:lstStyle/>
          <a:p>
            <a:pPr algn="r"/>
            <a:r>
              <a:rPr lang="en-GB" sz="2400" b="1" dirty="0">
                <a:latin typeface="Aptos" panose="020B0004020202020204" pitchFamily="34" charset="0"/>
              </a:rPr>
              <a:t>1921  </a:t>
            </a:r>
          </a:p>
        </p:txBody>
      </p:sp>
    </p:spTree>
    <p:extLst>
      <p:ext uri="{BB962C8B-B14F-4D97-AF65-F5344CB8AC3E}">
        <p14:creationId xmlns:p14="http://schemas.microsoft.com/office/powerpoint/2010/main" val="3444887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C75984A-DF8A-2237-0249-5227D44C88D0}"/>
              </a:ext>
            </a:extLst>
          </p:cNvPr>
          <p:cNvPicPr>
            <a:picLocks noChangeAspect="1"/>
          </p:cNvPicPr>
          <p:nvPr/>
        </p:nvPicPr>
        <p:blipFill rotWithShape="1">
          <a:blip r:embed="rId2"/>
          <a:srcRect l="13296" t="9660" r="15412" b="14014"/>
          <a:stretch/>
        </p:blipFill>
        <p:spPr>
          <a:xfrm>
            <a:off x="251926" y="0"/>
            <a:ext cx="4805266" cy="6859427"/>
          </a:xfrm>
          <a:prstGeom prst="rect">
            <a:avLst/>
          </a:prstGeom>
        </p:spPr>
      </p:pic>
      <p:pic>
        <p:nvPicPr>
          <p:cNvPr id="4" name="Picture 3">
            <a:extLst>
              <a:ext uri="{FF2B5EF4-FFF2-40B4-BE49-F238E27FC236}">
                <a16:creationId xmlns:a16="http://schemas.microsoft.com/office/drawing/2014/main" id="{8AB41B6B-79BB-E39D-535B-47DC25D6BCCE}"/>
              </a:ext>
            </a:extLst>
          </p:cNvPr>
          <p:cNvPicPr>
            <a:picLocks noChangeAspect="1"/>
          </p:cNvPicPr>
          <p:nvPr/>
        </p:nvPicPr>
        <p:blipFill rotWithShape="1">
          <a:blip r:embed="rId2"/>
          <a:srcRect l="17265" t="61692" r="19057" b="29899"/>
          <a:stretch/>
        </p:blipFill>
        <p:spPr>
          <a:xfrm>
            <a:off x="4667609" y="1950099"/>
            <a:ext cx="7524391" cy="1324946"/>
          </a:xfrm>
          <a:prstGeom prst="rect">
            <a:avLst/>
          </a:prstGeom>
        </p:spPr>
      </p:pic>
      <p:sp>
        <p:nvSpPr>
          <p:cNvPr id="5" name="TextBox 4">
            <a:extLst>
              <a:ext uri="{FF2B5EF4-FFF2-40B4-BE49-F238E27FC236}">
                <a16:creationId xmlns:a16="http://schemas.microsoft.com/office/drawing/2014/main" id="{8B9D5F85-ADB6-0974-2267-60CE4ABDE791}"/>
              </a:ext>
            </a:extLst>
          </p:cNvPr>
          <p:cNvSpPr txBox="1"/>
          <p:nvPr/>
        </p:nvSpPr>
        <p:spPr>
          <a:xfrm>
            <a:off x="1" y="4012163"/>
            <a:ext cx="978256" cy="461665"/>
          </a:xfrm>
          <a:prstGeom prst="rect">
            <a:avLst/>
          </a:prstGeom>
          <a:solidFill>
            <a:srgbClr val="92D050"/>
          </a:solidFill>
        </p:spPr>
        <p:txBody>
          <a:bodyPr wrap="square" rtlCol="0">
            <a:spAutoFit/>
          </a:bodyPr>
          <a:lstStyle/>
          <a:p>
            <a:pPr algn="r"/>
            <a:r>
              <a:rPr lang="en-GB" sz="2400" b="1" dirty="0">
                <a:latin typeface="Aptos" panose="020B0004020202020204" pitchFamily="34" charset="0"/>
              </a:rPr>
              <a:t>1932</a:t>
            </a:r>
          </a:p>
        </p:txBody>
      </p:sp>
      <p:pic>
        <p:nvPicPr>
          <p:cNvPr id="2" name="Picture 1">
            <a:extLst>
              <a:ext uri="{FF2B5EF4-FFF2-40B4-BE49-F238E27FC236}">
                <a16:creationId xmlns:a16="http://schemas.microsoft.com/office/drawing/2014/main" id="{F9E956B5-5A43-BC54-31B1-6E007963C0C7}"/>
              </a:ext>
            </a:extLst>
          </p:cNvPr>
          <p:cNvPicPr>
            <a:picLocks noChangeAspect="1"/>
          </p:cNvPicPr>
          <p:nvPr/>
        </p:nvPicPr>
        <p:blipFill rotWithShape="1">
          <a:blip r:embed="rId2"/>
          <a:srcRect l="17265" t="72943" r="19057" b="17523"/>
          <a:stretch/>
        </p:blipFill>
        <p:spPr>
          <a:xfrm>
            <a:off x="4667608" y="3722914"/>
            <a:ext cx="7524391" cy="1502229"/>
          </a:xfrm>
          <a:prstGeom prst="rect">
            <a:avLst/>
          </a:prstGeom>
        </p:spPr>
      </p:pic>
    </p:spTree>
    <p:extLst>
      <p:ext uri="{BB962C8B-B14F-4D97-AF65-F5344CB8AC3E}">
        <p14:creationId xmlns:p14="http://schemas.microsoft.com/office/powerpoint/2010/main" val="497106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ook with different faces&#10;&#10;Description automatically generated with medium confidence">
            <a:extLst>
              <a:ext uri="{FF2B5EF4-FFF2-40B4-BE49-F238E27FC236}">
                <a16:creationId xmlns:a16="http://schemas.microsoft.com/office/drawing/2014/main" id="{59462FA5-CCFE-599E-5B4C-2FBB60C42EEF}"/>
              </a:ext>
            </a:extLst>
          </p:cNvPr>
          <p:cNvPicPr>
            <a:picLocks noChangeAspect="1"/>
          </p:cNvPicPr>
          <p:nvPr/>
        </p:nvPicPr>
        <p:blipFill rotWithShape="1">
          <a:blip r:embed="rId2">
            <a:extLst>
              <a:ext uri="{28A0092B-C50C-407E-A947-70E740481C1C}">
                <a14:useLocalDpi xmlns:a14="http://schemas.microsoft.com/office/drawing/2010/main" val="0"/>
              </a:ext>
            </a:extLst>
          </a:blip>
          <a:srcRect l="5984" t="2382" r="8985" b="7459"/>
          <a:stretch/>
        </p:blipFill>
        <p:spPr>
          <a:xfrm>
            <a:off x="7619721" y="1"/>
            <a:ext cx="4105143" cy="6858000"/>
          </a:xfrm>
          <a:prstGeom prst="rect">
            <a:avLst/>
          </a:prstGeom>
        </p:spPr>
      </p:pic>
      <p:pic>
        <p:nvPicPr>
          <p:cNvPr id="5" name="Picture 4" descr="A drawing of a child's body&#10;&#10;Description automatically generated">
            <a:extLst>
              <a:ext uri="{FF2B5EF4-FFF2-40B4-BE49-F238E27FC236}">
                <a16:creationId xmlns:a16="http://schemas.microsoft.com/office/drawing/2014/main" id="{A62B167F-90F8-4DE9-7036-4799031E5AA0}"/>
              </a:ext>
            </a:extLst>
          </p:cNvPr>
          <p:cNvPicPr>
            <a:picLocks noChangeAspect="1"/>
          </p:cNvPicPr>
          <p:nvPr/>
        </p:nvPicPr>
        <p:blipFill rotWithShape="1">
          <a:blip r:embed="rId3">
            <a:extLst>
              <a:ext uri="{28A0092B-C50C-407E-A947-70E740481C1C}">
                <a14:useLocalDpi xmlns:a14="http://schemas.microsoft.com/office/drawing/2010/main" val="0"/>
              </a:ext>
            </a:extLst>
          </a:blip>
          <a:srcRect t="7619" b="14422"/>
          <a:stretch/>
        </p:blipFill>
        <p:spPr>
          <a:xfrm>
            <a:off x="326573" y="0"/>
            <a:ext cx="5446064" cy="6858000"/>
          </a:xfrm>
          <a:prstGeom prst="rect">
            <a:avLst/>
          </a:prstGeom>
        </p:spPr>
      </p:pic>
      <p:sp>
        <p:nvSpPr>
          <p:cNvPr id="7" name="TextBox 6">
            <a:extLst>
              <a:ext uri="{FF2B5EF4-FFF2-40B4-BE49-F238E27FC236}">
                <a16:creationId xmlns:a16="http://schemas.microsoft.com/office/drawing/2014/main" id="{D69F2F42-E9F6-3705-8D8A-12716BBE0782}"/>
              </a:ext>
            </a:extLst>
          </p:cNvPr>
          <p:cNvSpPr txBox="1"/>
          <p:nvPr/>
        </p:nvSpPr>
        <p:spPr>
          <a:xfrm>
            <a:off x="5928736" y="2248680"/>
            <a:ext cx="1534886" cy="1754326"/>
          </a:xfrm>
          <a:prstGeom prst="rect">
            <a:avLst/>
          </a:prstGeom>
          <a:noFill/>
        </p:spPr>
        <p:txBody>
          <a:bodyPr wrap="square">
            <a:spAutoFit/>
          </a:bodyPr>
          <a:lstStyle/>
          <a:p>
            <a:pPr algn="ctr"/>
            <a:r>
              <a:rPr lang="en-GB" i="1" dirty="0">
                <a:solidFill>
                  <a:schemeClr val="bg1"/>
                </a:solidFill>
                <a:latin typeface="Aptos" panose="020B0004020202020204" pitchFamily="34" charset="0"/>
              </a:rPr>
              <a:t>Speech Training for Scottish Schools: Autumn Term 1935 </a:t>
            </a:r>
            <a:r>
              <a:rPr lang="en-GB" dirty="0">
                <a:solidFill>
                  <a:schemeClr val="bg1"/>
                </a:solidFill>
                <a:latin typeface="Aptos" panose="020B0004020202020204" pitchFamily="34" charset="0"/>
              </a:rPr>
              <a:t>(BBC)</a:t>
            </a:r>
          </a:p>
        </p:txBody>
      </p:sp>
    </p:spTree>
    <p:extLst>
      <p:ext uri="{BB962C8B-B14F-4D97-AF65-F5344CB8AC3E}">
        <p14:creationId xmlns:p14="http://schemas.microsoft.com/office/powerpoint/2010/main" val="1253743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72747CB-C5C7-AEFD-8FA6-C3E088843FB3}"/>
              </a:ext>
            </a:extLst>
          </p:cNvPr>
          <p:cNvSpPr txBox="1"/>
          <p:nvPr/>
        </p:nvSpPr>
        <p:spPr>
          <a:xfrm>
            <a:off x="-2526" y="505815"/>
            <a:ext cx="1783702" cy="523220"/>
          </a:xfrm>
          <a:prstGeom prst="rect">
            <a:avLst/>
          </a:prstGeom>
          <a:solidFill>
            <a:srgbClr val="92D050"/>
          </a:solidFill>
        </p:spPr>
        <p:txBody>
          <a:bodyPr wrap="square" rtlCol="0">
            <a:spAutoFit/>
          </a:bodyPr>
          <a:lstStyle/>
          <a:p>
            <a:pPr algn="r"/>
            <a:endParaRPr lang="en-GB" sz="2800" b="1" cap="all" dirty="0">
              <a:latin typeface="Aptos" panose="020B0004020202020204" pitchFamily="34" charset="0"/>
            </a:endParaRPr>
          </a:p>
        </p:txBody>
      </p:sp>
      <p:sp>
        <p:nvSpPr>
          <p:cNvPr id="3" name="TextBox 2">
            <a:extLst>
              <a:ext uri="{FF2B5EF4-FFF2-40B4-BE49-F238E27FC236}">
                <a16:creationId xmlns:a16="http://schemas.microsoft.com/office/drawing/2014/main" id="{ACEA15FD-933A-ED5B-42E5-AAC7626F9EA8}"/>
              </a:ext>
            </a:extLst>
          </p:cNvPr>
          <p:cNvSpPr txBox="1"/>
          <p:nvPr/>
        </p:nvSpPr>
        <p:spPr>
          <a:xfrm>
            <a:off x="3985533" y="4912957"/>
            <a:ext cx="6319934" cy="1200329"/>
          </a:xfrm>
          <a:prstGeom prst="rect">
            <a:avLst/>
          </a:prstGeom>
          <a:solidFill>
            <a:srgbClr val="92D050"/>
          </a:solidFill>
        </p:spPr>
        <p:txBody>
          <a:bodyPr wrap="square" rtlCol="0">
            <a:spAutoFit/>
          </a:bodyPr>
          <a:lstStyle/>
          <a:p>
            <a:pPr algn="ctr"/>
            <a:r>
              <a:rPr lang="en-GB" b="1" dirty="0">
                <a:latin typeface="Aptos" panose="020B0004020202020204" pitchFamily="34" charset="0"/>
              </a:rPr>
              <a:t>Hilda Wooler (1903-1997) </a:t>
            </a:r>
            <a:r>
              <a:rPr lang="en-GB" dirty="0">
                <a:latin typeface="Aptos" panose="020B0004020202020204" pitchFamily="34" charset="0"/>
              </a:rPr>
              <a:t>interviewed by Benita Moore, November 1993</a:t>
            </a:r>
          </a:p>
          <a:p>
            <a:pPr algn="ctr"/>
            <a:endParaRPr lang="en-GB" b="1" dirty="0">
              <a:latin typeface="Aptos" panose="020B0004020202020204" pitchFamily="34" charset="0"/>
            </a:endParaRPr>
          </a:p>
          <a:p>
            <a:pPr algn="ctr"/>
            <a:r>
              <a:rPr lang="en-GB" b="1" dirty="0">
                <a:latin typeface="Aptos" panose="020B0004020202020204" pitchFamily="34" charset="0"/>
              </a:rPr>
              <a:t>Lancashire Archives, NSWA/MOORE</a:t>
            </a:r>
          </a:p>
        </p:txBody>
      </p:sp>
      <p:sp>
        <p:nvSpPr>
          <p:cNvPr id="4" name="TextBox 3">
            <a:extLst>
              <a:ext uri="{FF2B5EF4-FFF2-40B4-BE49-F238E27FC236}">
                <a16:creationId xmlns:a16="http://schemas.microsoft.com/office/drawing/2014/main" id="{DBE38322-2BFE-CBDA-3B8A-78F5BF8401DD}"/>
              </a:ext>
            </a:extLst>
          </p:cNvPr>
          <p:cNvSpPr txBox="1"/>
          <p:nvPr/>
        </p:nvSpPr>
        <p:spPr>
          <a:xfrm>
            <a:off x="834506" y="505815"/>
            <a:ext cx="7938019" cy="523220"/>
          </a:xfrm>
          <a:prstGeom prst="rect">
            <a:avLst/>
          </a:prstGeom>
          <a:solidFill>
            <a:srgbClr val="92D050"/>
          </a:solidFill>
        </p:spPr>
        <p:txBody>
          <a:bodyPr wrap="square" rtlCol="0">
            <a:spAutoFit/>
          </a:bodyPr>
          <a:lstStyle/>
          <a:p>
            <a:pPr algn="r"/>
            <a:r>
              <a:rPr lang="en-GB" sz="2800" b="1" cap="all" dirty="0">
                <a:latin typeface="Aptos" panose="020B0004020202020204" pitchFamily="34" charset="0"/>
              </a:rPr>
              <a:t>Class, elocution and the limits of voice?</a:t>
            </a:r>
          </a:p>
        </p:txBody>
      </p:sp>
      <p:pic>
        <p:nvPicPr>
          <p:cNvPr id="5" name="Hilda Wooler on 'Mrs R A Waddington of Blackburn'">
            <a:hlinkClick r:id="" action="ppaction://media"/>
            <a:extLst>
              <a:ext uri="{FF2B5EF4-FFF2-40B4-BE49-F238E27FC236}">
                <a16:creationId xmlns:a16="http://schemas.microsoft.com/office/drawing/2014/main" id="{E5936D07-37F0-EA1D-CD8D-B8304A45A66F}"/>
              </a:ext>
            </a:extLst>
          </p:cNvPr>
          <p:cNvPicPr>
            <a:picLocks noChangeAspect="1"/>
          </p:cNvPicPr>
          <p:nvPr>
            <a:audioFile r:link="rId2"/>
            <p:extLst>
              <p:ext uri="{DAA4B4D4-6D71-4841-9C94-3DE7FCFB9230}">
                <p14:media xmlns:p14="http://schemas.microsoft.com/office/powerpoint/2010/main" r:embed="rId1"/>
              </p:ext>
            </p:extLst>
          </p:nvPr>
        </p:nvPicPr>
        <p:blipFill>
          <a:blip r:embed="rId4">
            <a:extLst>
              <a:ext uri="{BEBA8EAE-BF5A-486C-A8C5-ECC9F3942E4B}">
                <a14:imgProps xmlns:a14="http://schemas.microsoft.com/office/drawing/2010/main">
                  <a14:imgLayer r:embed="rId5">
                    <a14:imgEffect>
                      <a14:colorTemperature colorTemp="4700"/>
                    </a14:imgEffect>
                  </a14:imgLayer>
                </a14:imgProps>
              </a:ext>
            </a:extLst>
          </a:blip>
          <a:stretch>
            <a:fillRect/>
          </a:stretch>
        </p:blipFill>
        <p:spPr>
          <a:xfrm>
            <a:off x="2424453" y="4884188"/>
            <a:ext cx="1347788" cy="1347788"/>
          </a:xfrm>
          <a:prstGeom prst="rect">
            <a:avLst/>
          </a:prstGeom>
        </p:spPr>
      </p:pic>
      <p:sp>
        <p:nvSpPr>
          <p:cNvPr id="6" name="TextBox 5">
            <a:extLst>
              <a:ext uri="{FF2B5EF4-FFF2-40B4-BE49-F238E27FC236}">
                <a16:creationId xmlns:a16="http://schemas.microsoft.com/office/drawing/2014/main" id="{6A2F3943-483B-522F-27AF-765E9F9C275B}"/>
              </a:ext>
            </a:extLst>
          </p:cNvPr>
          <p:cNvSpPr txBox="1"/>
          <p:nvPr/>
        </p:nvSpPr>
        <p:spPr>
          <a:xfrm>
            <a:off x="2475917" y="1714500"/>
            <a:ext cx="7829550" cy="2139047"/>
          </a:xfrm>
          <a:prstGeom prst="rect">
            <a:avLst/>
          </a:prstGeom>
          <a:noFill/>
        </p:spPr>
        <p:txBody>
          <a:bodyPr wrap="square" rtlCol="0">
            <a:spAutoFit/>
          </a:bodyPr>
          <a:lstStyle/>
          <a:p>
            <a:pPr algn="just"/>
            <a:r>
              <a:rPr lang="en-GB" sz="1900" i="1" dirty="0">
                <a:solidFill>
                  <a:schemeClr val="bg1"/>
                </a:solidFill>
                <a:latin typeface="Aptos" panose="020B0004020202020204" pitchFamily="34" charset="0"/>
              </a:rPr>
              <a:t>I was a pupil of Mrs R.A. Waddington at Blackburn and she was a real— what you might call “lady”. Most of her pupils were well-to-do. I should think I was the poorest who went, because her fees were very high. And I— my mother said “Do you realise, Hilda, it’s going to cost a lot of money?” I said “Mother, I don’t think you’ll ever regret it. Please let me do that.” And so she did do, didn’t she, Gladys? </a:t>
            </a:r>
            <a:r>
              <a:rPr lang="en-GB" sz="1900" dirty="0">
                <a:solidFill>
                  <a:schemeClr val="bg1"/>
                </a:solidFill>
                <a:latin typeface="Aptos" panose="020B0004020202020204" pitchFamily="34" charset="0"/>
              </a:rPr>
              <a:t>[her sister, in the room during the interview]</a:t>
            </a:r>
          </a:p>
        </p:txBody>
      </p:sp>
    </p:spTree>
    <p:extLst>
      <p:ext uri="{BB962C8B-B14F-4D97-AF65-F5344CB8AC3E}">
        <p14:creationId xmlns:p14="http://schemas.microsoft.com/office/powerpoint/2010/main" val="3086636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56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up of a person's face&#10;&#10;Description automatically generated">
            <a:extLst>
              <a:ext uri="{FF2B5EF4-FFF2-40B4-BE49-F238E27FC236}">
                <a16:creationId xmlns:a16="http://schemas.microsoft.com/office/drawing/2014/main" id="{A4B2B320-4DAE-E10C-F36F-982E539B9041}"/>
              </a:ext>
            </a:extLst>
          </p:cNvPr>
          <p:cNvPicPr>
            <a:picLocks noChangeAspect="1"/>
          </p:cNvPicPr>
          <p:nvPr/>
        </p:nvPicPr>
        <p:blipFill rotWithShape="1">
          <a:blip r:embed="rId2">
            <a:extLst>
              <a:ext uri="{28A0092B-C50C-407E-A947-70E740481C1C}">
                <a14:useLocalDpi xmlns:a14="http://schemas.microsoft.com/office/drawing/2010/main" val="0"/>
              </a:ext>
            </a:extLst>
          </a:blip>
          <a:srcRect l="12029" t="21851" r="15507" b="22303"/>
          <a:stretch/>
        </p:blipFill>
        <p:spPr>
          <a:xfrm rot="5400000">
            <a:off x="7068242" y="1906063"/>
            <a:ext cx="4969568" cy="2872409"/>
          </a:xfrm>
          <a:prstGeom prst="rect">
            <a:avLst/>
          </a:prstGeom>
        </p:spPr>
      </p:pic>
      <p:sp>
        <p:nvSpPr>
          <p:cNvPr id="8" name="TextBox 7">
            <a:extLst>
              <a:ext uri="{FF2B5EF4-FFF2-40B4-BE49-F238E27FC236}">
                <a16:creationId xmlns:a16="http://schemas.microsoft.com/office/drawing/2014/main" id="{5A75A442-621A-B997-8A5A-2DCC00C1DECE}"/>
              </a:ext>
            </a:extLst>
          </p:cNvPr>
          <p:cNvSpPr txBox="1"/>
          <p:nvPr/>
        </p:nvSpPr>
        <p:spPr>
          <a:xfrm>
            <a:off x="8328855" y="5903252"/>
            <a:ext cx="2305050" cy="646331"/>
          </a:xfrm>
          <a:prstGeom prst="rect">
            <a:avLst/>
          </a:prstGeom>
          <a:noFill/>
        </p:spPr>
        <p:txBody>
          <a:bodyPr wrap="square" rtlCol="0">
            <a:spAutoFit/>
          </a:bodyPr>
          <a:lstStyle/>
          <a:p>
            <a:pPr algn="ctr"/>
            <a:r>
              <a:rPr lang="en-GB" b="1" dirty="0">
                <a:solidFill>
                  <a:schemeClr val="bg1"/>
                </a:solidFill>
                <a:latin typeface="Aptos" panose="020B0004020202020204" pitchFamily="34" charset="0"/>
              </a:rPr>
              <a:t>Anne McAllister (1892-1983)</a:t>
            </a:r>
          </a:p>
        </p:txBody>
      </p:sp>
      <p:sp>
        <p:nvSpPr>
          <p:cNvPr id="10" name="TextBox 9">
            <a:extLst>
              <a:ext uri="{FF2B5EF4-FFF2-40B4-BE49-F238E27FC236}">
                <a16:creationId xmlns:a16="http://schemas.microsoft.com/office/drawing/2014/main" id="{AC509818-F048-1DC8-2FC8-B7D980546EE3}"/>
              </a:ext>
            </a:extLst>
          </p:cNvPr>
          <p:cNvSpPr txBox="1"/>
          <p:nvPr/>
        </p:nvSpPr>
        <p:spPr>
          <a:xfrm>
            <a:off x="834507" y="1507692"/>
            <a:ext cx="6096000" cy="4524315"/>
          </a:xfrm>
          <a:prstGeom prst="rect">
            <a:avLst/>
          </a:prstGeom>
          <a:noFill/>
        </p:spPr>
        <p:txBody>
          <a:bodyPr wrap="square">
            <a:spAutoFit/>
          </a:bodyPr>
          <a:lstStyle/>
          <a:p>
            <a:pPr algn="just"/>
            <a:r>
              <a:rPr lang="en-GB" sz="1800" dirty="0">
                <a:solidFill>
                  <a:schemeClr val="bg1"/>
                </a:solidFill>
                <a:effectLst/>
                <a:latin typeface="Aptos" panose="020B0004020202020204" pitchFamily="34" charset="0"/>
                <a:ea typeface="Calibri" panose="020F0502020204030204" pitchFamily="34" charset="0"/>
                <a:cs typeface="Times New Roman" panose="02020603050405020304" pitchFamily="18" charset="0"/>
              </a:rPr>
              <a:t>‘There is no single form of speech which in Scotland is universally regarded as “correct”. Dialectical characteristics are found even in educated Scottish speech, and as long as these are not too inacceptable for social or vocational reasons, the Committee see no reason why a Speech Training course should seek to eliminate them or attempt to impose any arbitrary standard of pronunciation. On the other hand, there are current in the speech of most localities faults of indistinctness and unintelligibility…’</a:t>
            </a:r>
          </a:p>
          <a:p>
            <a:pPr algn="just"/>
            <a:endParaRPr lang="en-GB" dirty="0">
              <a:solidFill>
                <a:schemeClr val="bg1"/>
              </a:solidFill>
              <a:latin typeface="Aptos" panose="020B0004020202020204" pitchFamily="34" charset="0"/>
              <a:ea typeface="Calibri" panose="020F0502020204030204" pitchFamily="34" charset="0"/>
              <a:cs typeface="Times New Roman" panose="02020603050405020304" pitchFamily="18" charset="0"/>
            </a:endParaRPr>
          </a:p>
          <a:p>
            <a:pPr algn="just"/>
            <a:r>
              <a:rPr lang="en-GB" sz="1800" dirty="0">
                <a:solidFill>
                  <a:schemeClr val="bg1"/>
                </a:solidFill>
                <a:effectLst/>
                <a:latin typeface="Aptos" panose="020B0004020202020204" pitchFamily="34" charset="0"/>
                <a:ea typeface="Calibri" panose="020F0502020204030204" pitchFamily="34" charset="0"/>
                <a:cs typeface="Times New Roman" panose="02020603050405020304" pitchFamily="18" charset="0"/>
              </a:rPr>
              <a:t>The course seeks to ‘awaken in the children an interest in their own speech mechanism and in their own spoken language’.</a:t>
            </a:r>
          </a:p>
          <a:p>
            <a:endParaRPr lang="en-GB" sz="1800" dirty="0">
              <a:solidFill>
                <a:schemeClr val="bg1"/>
              </a:solidFill>
              <a:effectLst/>
              <a:latin typeface="Aptos" panose="020B0004020202020204" pitchFamily="34" charset="0"/>
              <a:ea typeface="Calibri" panose="020F0502020204030204" pitchFamily="34" charset="0"/>
              <a:cs typeface="Times New Roman" panose="02020603050405020304" pitchFamily="18" charset="0"/>
            </a:endParaRPr>
          </a:p>
          <a:p>
            <a:r>
              <a:rPr lang="en-GB" sz="1800" b="1" i="1" dirty="0">
                <a:solidFill>
                  <a:schemeClr val="bg1"/>
                </a:solidFill>
                <a:effectLst/>
                <a:latin typeface="Aptos" panose="020B0004020202020204" pitchFamily="34" charset="0"/>
                <a:ea typeface="Calibri" panose="020F0502020204030204" pitchFamily="34" charset="0"/>
                <a:cs typeface="Times New Roman" panose="02020603050405020304" pitchFamily="18" charset="0"/>
              </a:rPr>
              <a:t>Speech Training: Broadcasts to Scottish Schools: Autumn Term 1935 (preface)</a:t>
            </a:r>
            <a:endParaRPr lang="en-GB" dirty="0">
              <a:solidFill>
                <a:schemeClr val="bg1"/>
              </a:solidFill>
              <a:latin typeface="Aptos" panose="020B0004020202020204" pitchFamily="34" charset="0"/>
            </a:endParaRPr>
          </a:p>
        </p:txBody>
      </p:sp>
      <p:sp>
        <p:nvSpPr>
          <p:cNvPr id="2" name="TextBox 1">
            <a:extLst>
              <a:ext uri="{FF2B5EF4-FFF2-40B4-BE49-F238E27FC236}">
                <a16:creationId xmlns:a16="http://schemas.microsoft.com/office/drawing/2014/main" id="{FBD8A8F1-33B4-0A58-C08A-12811CAD6ACA}"/>
              </a:ext>
            </a:extLst>
          </p:cNvPr>
          <p:cNvSpPr txBox="1"/>
          <p:nvPr/>
        </p:nvSpPr>
        <p:spPr>
          <a:xfrm>
            <a:off x="-2526" y="505815"/>
            <a:ext cx="1783702" cy="523220"/>
          </a:xfrm>
          <a:prstGeom prst="rect">
            <a:avLst/>
          </a:prstGeom>
          <a:solidFill>
            <a:srgbClr val="92D050"/>
          </a:solidFill>
        </p:spPr>
        <p:txBody>
          <a:bodyPr wrap="square" rtlCol="0">
            <a:spAutoFit/>
          </a:bodyPr>
          <a:lstStyle/>
          <a:p>
            <a:pPr algn="r"/>
            <a:endParaRPr lang="en-GB" sz="2800" b="1" cap="all" dirty="0">
              <a:latin typeface="Aptos" panose="020B0004020202020204" pitchFamily="34" charset="0"/>
            </a:endParaRPr>
          </a:p>
        </p:txBody>
      </p:sp>
      <p:sp>
        <p:nvSpPr>
          <p:cNvPr id="3" name="TextBox 2">
            <a:extLst>
              <a:ext uri="{FF2B5EF4-FFF2-40B4-BE49-F238E27FC236}">
                <a16:creationId xmlns:a16="http://schemas.microsoft.com/office/drawing/2014/main" id="{7E3522EA-2505-47E8-E209-940E3D261614}"/>
              </a:ext>
            </a:extLst>
          </p:cNvPr>
          <p:cNvSpPr txBox="1"/>
          <p:nvPr/>
        </p:nvSpPr>
        <p:spPr>
          <a:xfrm>
            <a:off x="834506" y="505815"/>
            <a:ext cx="7938019" cy="523220"/>
          </a:xfrm>
          <a:prstGeom prst="rect">
            <a:avLst/>
          </a:prstGeom>
          <a:solidFill>
            <a:srgbClr val="92D050"/>
          </a:solidFill>
        </p:spPr>
        <p:txBody>
          <a:bodyPr wrap="square" rtlCol="0">
            <a:spAutoFit/>
          </a:bodyPr>
          <a:lstStyle/>
          <a:p>
            <a:pPr algn="r"/>
            <a:r>
              <a:rPr lang="en-GB" sz="2800" b="1" cap="all" dirty="0">
                <a:latin typeface="Aptos" panose="020B0004020202020204" pitchFamily="34" charset="0"/>
              </a:rPr>
              <a:t>Class, elocution and the limits of voice?</a:t>
            </a:r>
          </a:p>
        </p:txBody>
      </p:sp>
    </p:spTree>
    <p:extLst>
      <p:ext uri="{BB962C8B-B14F-4D97-AF65-F5344CB8AC3E}">
        <p14:creationId xmlns:p14="http://schemas.microsoft.com/office/powerpoint/2010/main" val="8400153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Paul Broca | Neurology, Anthropology, Pathology | Britannica">
            <a:extLst>
              <a:ext uri="{FF2B5EF4-FFF2-40B4-BE49-F238E27FC236}">
                <a16:creationId xmlns:a16="http://schemas.microsoft.com/office/drawing/2014/main" id="{725C3A4F-C07A-F450-CA3D-C3D6E6CCFE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237" y="0"/>
            <a:ext cx="4809871" cy="60350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E628AB-1D36-457D-C991-B42BC2702D97}"/>
              </a:ext>
            </a:extLst>
          </p:cNvPr>
          <p:cNvSpPr txBox="1"/>
          <p:nvPr/>
        </p:nvSpPr>
        <p:spPr>
          <a:xfrm>
            <a:off x="1920241" y="6096000"/>
            <a:ext cx="2305050" cy="646331"/>
          </a:xfrm>
          <a:prstGeom prst="rect">
            <a:avLst/>
          </a:prstGeom>
          <a:noFill/>
        </p:spPr>
        <p:txBody>
          <a:bodyPr wrap="square" rtlCol="0">
            <a:spAutoFit/>
          </a:bodyPr>
          <a:lstStyle/>
          <a:p>
            <a:pPr algn="ctr"/>
            <a:r>
              <a:rPr lang="en-GB" b="1" dirty="0">
                <a:solidFill>
                  <a:schemeClr val="bg1"/>
                </a:solidFill>
                <a:latin typeface="Aptos" panose="020B0004020202020204" pitchFamily="34" charset="0"/>
              </a:rPr>
              <a:t>Paul Broca</a:t>
            </a:r>
          </a:p>
          <a:p>
            <a:pPr algn="ctr"/>
            <a:r>
              <a:rPr lang="en-GB" b="1" dirty="0">
                <a:solidFill>
                  <a:schemeClr val="bg1"/>
                </a:solidFill>
                <a:latin typeface="Aptos" panose="020B0004020202020204" pitchFamily="34" charset="0"/>
              </a:rPr>
              <a:t>(1824-1880)</a:t>
            </a:r>
          </a:p>
        </p:txBody>
      </p:sp>
      <p:sp>
        <p:nvSpPr>
          <p:cNvPr id="4" name="TextBox 3">
            <a:extLst>
              <a:ext uri="{FF2B5EF4-FFF2-40B4-BE49-F238E27FC236}">
                <a16:creationId xmlns:a16="http://schemas.microsoft.com/office/drawing/2014/main" id="{1D11277F-7001-ACF3-E433-27438B1808B2}"/>
              </a:ext>
            </a:extLst>
          </p:cNvPr>
          <p:cNvSpPr txBox="1"/>
          <p:nvPr/>
        </p:nvSpPr>
        <p:spPr>
          <a:xfrm>
            <a:off x="6197231" y="1475106"/>
            <a:ext cx="5375643" cy="4154984"/>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Aptos" panose="020B0004020202020204" pitchFamily="34" charset="0"/>
              </a:rPr>
              <a:t>French anatomist and anthropologist – interested in craniometry (skull measurement) and racial science</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First anatomist to identify lesions on frontal lobe of the brain for those with aphasia (‘Broca’s area’)</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Key evidence for link between physicality of the brain and language/communication</a:t>
            </a:r>
          </a:p>
        </p:txBody>
      </p:sp>
      <p:sp>
        <p:nvSpPr>
          <p:cNvPr id="5" name="Rectangle 4">
            <a:extLst>
              <a:ext uri="{FF2B5EF4-FFF2-40B4-BE49-F238E27FC236}">
                <a16:creationId xmlns:a16="http://schemas.microsoft.com/office/drawing/2014/main" id="{61B9C55F-9338-7620-B720-9A9B2493EAE4}"/>
              </a:ext>
            </a:extLst>
          </p:cNvPr>
          <p:cNvSpPr/>
          <p:nvPr/>
        </p:nvSpPr>
        <p:spPr>
          <a:xfrm>
            <a:off x="7316325" y="313731"/>
            <a:ext cx="4875675"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SCIENCE OF THE VOICE</a:t>
            </a:r>
          </a:p>
        </p:txBody>
      </p:sp>
    </p:spTree>
    <p:extLst>
      <p:ext uri="{BB962C8B-B14F-4D97-AF65-F5344CB8AC3E}">
        <p14:creationId xmlns:p14="http://schemas.microsoft.com/office/powerpoint/2010/main" val="31641741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enry Head - Wikipedia">
            <a:extLst>
              <a:ext uri="{FF2B5EF4-FFF2-40B4-BE49-F238E27FC236}">
                <a16:creationId xmlns:a16="http://schemas.microsoft.com/office/drawing/2014/main" id="{78D4657E-A5E4-E742-8238-DD7EBFBE9A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9590" y="0"/>
            <a:ext cx="4414520" cy="60350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B2D9710-4231-29D1-35C4-FBFE0BB718E0}"/>
              </a:ext>
            </a:extLst>
          </p:cNvPr>
          <p:cNvSpPr txBox="1"/>
          <p:nvPr/>
        </p:nvSpPr>
        <p:spPr>
          <a:xfrm>
            <a:off x="7964805" y="6111240"/>
            <a:ext cx="2305050" cy="646331"/>
          </a:xfrm>
          <a:prstGeom prst="rect">
            <a:avLst/>
          </a:prstGeom>
          <a:noFill/>
        </p:spPr>
        <p:txBody>
          <a:bodyPr wrap="square" rtlCol="0">
            <a:spAutoFit/>
          </a:bodyPr>
          <a:lstStyle/>
          <a:p>
            <a:pPr algn="ctr"/>
            <a:r>
              <a:rPr lang="en-GB" b="1" dirty="0">
                <a:solidFill>
                  <a:schemeClr val="bg1"/>
                </a:solidFill>
                <a:latin typeface="Aptos" panose="020B0004020202020204" pitchFamily="34" charset="0"/>
              </a:rPr>
              <a:t>Henry Head </a:t>
            </a:r>
          </a:p>
          <a:p>
            <a:pPr algn="ctr"/>
            <a:r>
              <a:rPr lang="en-GB" b="1" dirty="0">
                <a:solidFill>
                  <a:schemeClr val="bg1"/>
                </a:solidFill>
                <a:latin typeface="Aptos" panose="020B0004020202020204" pitchFamily="34" charset="0"/>
              </a:rPr>
              <a:t>(1861-1940)</a:t>
            </a:r>
          </a:p>
        </p:txBody>
      </p:sp>
      <p:pic>
        <p:nvPicPr>
          <p:cNvPr id="4" name="Picture 3" descr="A person standing next to another person&#10;&#10;Description automatically generated">
            <a:extLst>
              <a:ext uri="{FF2B5EF4-FFF2-40B4-BE49-F238E27FC236}">
                <a16:creationId xmlns:a16="http://schemas.microsoft.com/office/drawing/2014/main" id="{3B3189A7-E3EF-0BDA-A066-BECFD60C3D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89" y="0"/>
            <a:ext cx="4285980" cy="6301409"/>
          </a:xfrm>
          <a:prstGeom prst="rect">
            <a:avLst/>
          </a:prstGeom>
        </p:spPr>
      </p:pic>
      <p:sp>
        <p:nvSpPr>
          <p:cNvPr id="5" name="TextBox 4">
            <a:extLst>
              <a:ext uri="{FF2B5EF4-FFF2-40B4-BE49-F238E27FC236}">
                <a16:creationId xmlns:a16="http://schemas.microsoft.com/office/drawing/2014/main" id="{F634C037-F2C5-87A5-AE51-AC08868B5278}"/>
              </a:ext>
            </a:extLst>
          </p:cNvPr>
          <p:cNvSpPr txBox="1"/>
          <p:nvPr/>
        </p:nvSpPr>
        <p:spPr>
          <a:xfrm>
            <a:off x="1030601" y="6361043"/>
            <a:ext cx="3422125" cy="369332"/>
          </a:xfrm>
          <a:prstGeom prst="rect">
            <a:avLst/>
          </a:prstGeom>
          <a:noFill/>
        </p:spPr>
        <p:txBody>
          <a:bodyPr wrap="square" rtlCol="0">
            <a:spAutoFit/>
          </a:bodyPr>
          <a:lstStyle/>
          <a:p>
            <a:pPr algn="ctr"/>
            <a:r>
              <a:rPr lang="en-GB" b="1" dirty="0">
                <a:solidFill>
                  <a:schemeClr val="bg1"/>
                </a:solidFill>
                <a:latin typeface="Aptos" panose="020B0004020202020204" pitchFamily="34" charset="0"/>
              </a:rPr>
              <a:t>First World War satirical print</a:t>
            </a:r>
          </a:p>
        </p:txBody>
      </p:sp>
    </p:spTree>
    <p:extLst>
      <p:ext uri="{BB962C8B-B14F-4D97-AF65-F5344CB8AC3E}">
        <p14:creationId xmlns:p14="http://schemas.microsoft.com/office/powerpoint/2010/main" val="342595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harles Baudelaire - Wikipedia">
            <a:extLst>
              <a:ext uri="{FF2B5EF4-FFF2-40B4-BE49-F238E27FC236}">
                <a16:creationId xmlns:a16="http://schemas.microsoft.com/office/drawing/2014/main" id="{3B637500-F136-41CF-70F0-A95F543F9A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2109" y="0"/>
            <a:ext cx="4026851" cy="508506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8C7CC20-311C-86F5-A648-D8B9D66E6D1E}"/>
              </a:ext>
            </a:extLst>
          </p:cNvPr>
          <p:cNvSpPr txBox="1"/>
          <p:nvPr/>
        </p:nvSpPr>
        <p:spPr>
          <a:xfrm>
            <a:off x="7963095" y="5126012"/>
            <a:ext cx="2305050" cy="646331"/>
          </a:xfrm>
          <a:prstGeom prst="rect">
            <a:avLst/>
          </a:prstGeom>
          <a:noFill/>
        </p:spPr>
        <p:txBody>
          <a:bodyPr wrap="square" rtlCol="0">
            <a:spAutoFit/>
          </a:bodyPr>
          <a:lstStyle/>
          <a:p>
            <a:pPr algn="ctr"/>
            <a:r>
              <a:rPr lang="en-GB" b="1" dirty="0">
                <a:solidFill>
                  <a:schemeClr val="bg1"/>
                </a:solidFill>
                <a:latin typeface="Aptos" panose="020B0004020202020204" pitchFamily="34" charset="0"/>
              </a:rPr>
              <a:t>Charles Baudelaire (1821-1867)</a:t>
            </a:r>
          </a:p>
        </p:txBody>
      </p:sp>
      <p:sp>
        <p:nvSpPr>
          <p:cNvPr id="3" name="TextBox 2">
            <a:extLst>
              <a:ext uri="{FF2B5EF4-FFF2-40B4-BE49-F238E27FC236}">
                <a16:creationId xmlns:a16="http://schemas.microsoft.com/office/drawing/2014/main" id="{83FF5B48-86F5-AC52-B504-F192D99CB2A6}"/>
              </a:ext>
            </a:extLst>
          </p:cNvPr>
          <p:cNvSpPr txBox="1"/>
          <p:nvPr/>
        </p:nvSpPr>
        <p:spPr>
          <a:xfrm>
            <a:off x="2080455" y="5126012"/>
            <a:ext cx="2305050" cy="646331"/>
          </a:xfrm>
          <a:prstGeom prst="rect">
            <a:avLst/>
          </a:prstGeom>
          <a:noFill/>
        </p:spPr>
        <p:txBody>
          <a:bodyPr wrap="square" rtlCol="0">
            <a:spAutoFit/>
          </a:bodyPr>
          <a:lstStyle/>
          <a:p>
            <a:pPr algn="ctr"/>
            <a:r>
              <a:rPr lang="en-GB" b="1" dirty="0">
                <a:solidFill>
                  <a:schemeClr val="bg1"/>
                </a:solidFill>
                <a:latin typeface="Aptos" panose="020B0004020202020204" pitchFamily="34" charset="0"/>
              </a:rPr>
              <a:t>Samuel Johnson (1707-1784)</a:t>
            </a:r>
          </a:p>
        </p:txBody>
      </p:sp>
      <p:pic>
        <p:nvPicPr>
          <p:cNvPr id="3078" name="Picture 6" descr="The Life of Samuel Johnson eBook by James Boswell | Official Publisher Page  | Simon &amp; Schuster UK">
            <a:extLst>
              <a:ext uri="{FF2B5EF4-FFF2-40B4-BE49-F238E27FC236}">
                <a16:creationId xmlns:a16="http://schemas.microsoft.com/office/drawing/2014/main" id="{85E9311F-2B85-A3C5-F274-CE91A8E9979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057" t="28445" r="12355" b="12811"/>
          <a:stretch/>
        </p:blipFill>
        <p:spPr bwMode="auto">
          <a:xfrm>
            <a:off x="1234440" y="0"/>
            <a:ext cx="4358640" cy="50758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BC55F91-82EC-767C-A43F-132F99FF4838}"/>
              </a:ext>
            </a:extLst>
          </p:cNvPr>
          <p:cNvSpPr txBox="1"/>
          <p:nvPr/>
        </p:nvSpPr>
        <p:spPr>
          <a:xfrm>
            <a:off x="1676400" y="5792028"/>
            <a:ext cx="3151065" cy="923330"/>
          </a:xfrm>
          <a:prstGeom prst="rect">
            <a:avLst/>
          </a:prstGeom>
          <a:noFill/>
        </p:spPr>
        <p:txBody>
          <a:bodyPr wrap="square" rtlCol="0">
            <a:spAutoFit/>
          </a:bodyPr>
          <a:lstStyle/>
          <a:p>
            <a:pPr algn="ctr"/>
            <a:r>
              <a:rPr lang="en-GB" i="1" dirty="0">
                <a:solidFill>
                  <a:schemeClr val="bg1"/>
                </a:solidFill>
                <a:latin typeface="Aptos" panose="020B0004020202020204" pitchFamily="34" charset="0"/>
              </a:rPr>
              <a:t>‘It hath pleased almighty God this morning to deprive me of the powers of Speech’</a:t>
            </a:r>
          </a:p>
        </p:txBody>
      </p:sp>
      <p:sp>
        <p:nvSpPr>
          <p:cNvPr id="5" name="TextBox 4">
            <a:extLst>
              <a:ext uri="{FF2B5EF4-FFF2-40B4-BE49-F238E27FC236}">
                <a16:creationId xmlns:a16="http://schemas.microsoft.com/office/drawing/2014/main" id="{A4CD4D72-D6D4-A39D-409E-950435E2D805}"/>
              </a:ext>
            </a:extLst>
          </p:cNvPr>
          <p:cNvSpPr txBox="1"/>
          <p:nvPr/>
        </p:nvSpPr>
        <p:spPr>
          <a:xfrm>
            <a:off x="7577895" y="5844058"/>
            <a:ext cx="3151065" cy="646331"/>
          </a:xfrm>
          <a:prstGeom prst="rect">
            <a:avLst/>
          </a:prstGeom>
          <a:noFill/>
        </p:spPr>
        <p:txBody>
          <a:bodyPr wrap="square" rtlCol="0">
            <a:spAutoFit/>
          </a:bodyPr>
          <a:lstStyle/>
          <a:p>
            <a:pPr algn="ctr"/>
            <a:r>
              <a:rPr lang="en-GB" i="1" dirty="0">
                <a:solidFill>
                  <a:schemeClr val="bg1"/>
                </a:solidFill>
                <a:latin typeface="Aptos" panose="020B0004020202020204" pitchFamily="34" charset="0"/>
              </a:rPr>
              <a:t>‘…writing my whole name is now a great task for my brain’</a:t>
            </a:r>
          </a:p>
        </p:txBody>
      </p:sp>
    </p:spTree>
    <p:extLst>
      <p:ext uri="{BB962C8B-B14F-4D97-AF65-F5344CB8AC3E}">
        <p14:creationId xmlns:p14="http://schemas.microsoft.com/office/powerpoint/2010/main" val="2951703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7E249D2-07D3-5D5D-D2EB-9C743F62FCAD}"/>
              </a:ext>
            </a:extLst>
          </p:cNvPr>
          <p:cNvSpPr txBox="1"/>
          <p:nvPr/>
        </p:nvSpPr>
        <p:spPr>
          <a:xfrm>
            <a:off x="713358" y="594725"/>
            <a:ext cx="4875676" cy="5632311"/>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Aptos" panose="020B0004020202020204" pitchFamily="34" charset="0"/>
              </a:rPr>
              <a:t>Stammering and forms of aphasia as key symptoms of shell-shock</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Neurological or nerve-based theories of causation (physical cause in the body) and ‘shattered nerves’</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Freudian/psychoanalytic explanations (the breakdown of language)</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Inter-war belief in the dangers of ‘excessive noise’</a:t>
            </a:r>
          </a:p>
        </p:txBody>
      </p:sp>
      <p:pic>
        <p:nvPicPr>
          <p:cNvPr id="1026" name="Picture 2" descr="UI Press | James G. Mansell | The Age of Noise in Britain">
            <a:extLst>
              <a:ext uri="{FF2B5EF4-FFF2-40B4-BE49-F238E27FC236}">
                <a16:creationId xmlns:a16="http://schemas.microsoft.com/office/drawing/2014/main" id="{911E136B-E744-D040-E4FE-0C7181D727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21281" y="3070955"/>
            <a:ext cx="2590444" cy="37870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 Chamber of Noise Horrors': sound, technology and the museum - Science  Museum Group Journal">
            <a:extLst>
              <a:ext uri="{FF2B5EF4-FFF2-40B4-BE49-F238E27FC236}">
                <a16:creationId xmlns:a16="http://schemas.microsoft.com/office/drawing/2014/main" id="{91D8441F-845F-1015-1544-E270A7415D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2758" y="0"/>
            <a:ext cx="5082558" cy="3399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82914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B1B2C-3590-6A7E-1127-D9E272DD3DFD}"/>
              </a:ext>
            </a:extLst>
          </p:cNvPr>
          <p:cNvSpPr txBox="1"/>
          <p:nvPr/>
        </p:nvSpPr>
        <p:spPr>
          <a:xfrm>
            <a:off x="741933" y="1166225"/>
            <a:ext cx="4875676" cy="4893647"/>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Aptos" panose="020B0004020202020204" pitchFamily="34" charset="0"/>
              </a:rPr>
              <a:t>Head and his colleagues employed ‘Vocal Therapists’ (all female) to treat soldier-patients’ symptoms</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Transition away from ‘experiential expertise’ of the ‘self-cured stammerer’</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Relaxation and play therapy for children; psychologisation</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Feminised profession</a:t>
            </a:r>
          </a:p>
        </p:txBody>
      </p:sp>
      <p:pic>
        <p:nvPicPr>
          <p:cNvPr id="3" name="Picture 2">
            <a:extLst>
              <a:ext uri="{FF2B5EF4-FFF2-40B4-BE49-F238E27FC236}">
                <a16:creationId xmlns:a16="http://schemas.microsoft.com/office/drawing/2014/main" id="{9BBF5FB1-5E56-E7C4-90D5-BA9A407A3C4C}"/>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Effect>
                      <a14:brightnessContrast bright="-20000" contrast="20000"/>
                    </a14:imgEffect>
                  </a14:imgLayer>
                </a14:imgProps>
              </a:ext>
              <a:ext uri="{28A0092B-C50C-407E-A947-70E740481C1C}">
                <a14:useLocalDpi xmlns:a14="http://schemas.microsoft.com/office/drawing/2010/main" val="0"/>
              </a:ext>
            </a:extLst>
          </a:blip>
          <a:srcRect l="53585" t="24927" r="19957" b="33720"/>
          <a:stretch/>
        </p:blipFill>
        <p:spPr>
          <a:xfrm>
            <a:off x="6469617" y="0"/>
            <a:ext cx="4969907" cy="6861679"/>
          </a:xfrm>
          <a:prstGeom prst="rect">
            <a:avLst/>
          </a:prstGeom>
        </p:spPr>
      </p:pic>
    </p:spTree>
    <p:extLst>
      <p:ext uri="{BB962C8B-B14F-4D97-AF65-F5344CB8AC3E}">
        <p14:creationId xmlns:p14="http://schemas.microsoft.com/office/powerpoint/2010/main" val="1557189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742742-CF0A-EAF7-B590-B5ED3AB0FC62}"/>
              </a:ext>
            </a:extLst>
          </p:cNvPr>
          <p:cNvSpPr txBox="1"/>
          <p:nvPr/>
        </p:nvSpPr>
        <p:spPr>
          <a:xfrm>
            <a:off x="589533" y="775700"/>
            <a:ext cx="4163442" cy="5632311"/>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Aptos" panose="020B0004020202020204" pitchFamily="34" charset="0"/>
              </a:rPr>
              <a:t>Head and his colleagues employed ‘Vocal Therapists’ (all female) to treat soldier-patients’ symptoms</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Transition away from ‘experiential expertise’ of the ‘self-cured stammerer’</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Relaxation and play therapy for children; psychologisation</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Feminised profession</a:t>
            </a:r>
          </a:p>
        </p:txBody>
      </p:sp>
      <p:pic>
        <p:nvPicPr>
          <p:cNvPr id="5" name="Picture 4" descr="A person looking at a child in a mirror&#10;&#10;Description automatically generated">
            <a:extLst>
              <a:ext uri="{FF2B5EF4-FFF2-40B4-BE49-F238E27FC236}">
                <a16:creationId xmlns:a16="http://schemas.microsoft.com/office/drawing/2014/main" id="{1AE8EFD6-46F7-19D0-6143-0273FAEDA7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7542" y="0"/>
            <a:ext cx="6906725" cy="6858000"/>
          </a:xfrm>
          <a:prstGeom prst="rect">
            <a:avLst/>
          </a:prstGeom>
        </p:spPr>
      </p:pic>
    </p:spTree>
    <p:extLst>
      <p:ext uri="{BB962C8B-B14F-4D97-AF65-F5344CB8AC3E}">
        <p14:creationId xmlns:p14="http://schemas.microsoft.com/office/powerpoint/2010/main" val="4046443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15DCB74D-9202-CDB0-DD78-49EE54BF6CC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6031" b="77198"/>
          <a:stretch/>
        </p:blipFill>
        <p:spPr bwMode="auto">
          <a:xfrm>
            <a:off x="5370442" y="1"/>
            <a:ext cx="6650345"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3742742-CF0A-EAF7-B590-B5ED3AB0FC62}"/>
              </a:ext>
            </a:extLst>
          </p:cNvPr>
          <p:cNvSpPr txBox="1"/>
          <p:nvPr/>
        </p:nvSpPr>
        <p:spPr>
          <a:xfrm>
            <a:off x="589533" y="775700"/>
            <a:ext cx="4163442" cy="5632311"/>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Aptos" panose="020B0004020202020204" pitchFamily="34" charset="0"/>
              </a:rPr>
              <a:t>Head and his colleagues employed ‘Vocal Therapists’ (all female) to treat soldier-patients’ symptoms</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Transition away from ‘experiential expertise’ of the ‘self-cured stammerer’</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Relaxation and play therapy for children; psychologisation</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Feminised profession</a:t>
            </a:r>
          </a:p>
        </p:txBody>
      </p:sp>
    </p:spTree>
    <p:extLst>
      <p:ext uri="{BB962C8B-B14F-4D97-AF65-F5344CB8AC3E}">
        <p14:creationId xmlns:p14="http://schemas.microsoft.com/office/powerpoint/2010/main" val="1184688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742742-CF0A-EAF7-B590-B5ED3AB0FC62}"/>
              </a:ext>
            </a:extLst>
          </p:cNvPr>
          <p:cNvSpPr txBox="1"/>
          <p:nvPr/>
        </p:nvSpPr>
        <p:spPr>
          <a:xfrm>
            <a:off x="519960" y="765761"/>
            <a:ext cx="4163442" cy="5632311"/>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Aptos" panose="020B0004020202020204" pitchFamily="34" charset="0"/>
              </a:rPr>
              <a:t>Head and his colleagues employed ‘Vocal Therapists’ (all female) to treat soldier-patients’ symptoms</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Transition away from ‘experiential expertise’ of the ‘self-cured stammerer’</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Relaxation and play therapy for children; psychologisation</a:t>
            </a:r>
          </a:p>
          <a:p>
            <a:pPr marL="342900" indent="-342900">
              <a:buFont typeface="Arial" panose="020B0604020202020204" pitchFamily="34" charset="0"/>
              <a:buChar char="•"/>
            </a:pPr>
            <a:endParaRPr lang="en-GB" sz="2400" dirty="0">
              <a:solidFill>
                <a:schemeClr val="bg1"/>
              </a:solidFill>
              <a:latin typeface="Aptos" panose="020B0004020202020204" pitchFamily="34" charset="0"/>
            </a:endParaRPr>
          </a:p>
          <a:p>
            <a:pPr marL="342900" indent="-342900">
              <a:buFont typeface="Arial" panose="020B0604020202020204" pitchFamily="34" charset="0"/>
              <a:buChar char="•"/>
            </a:pPr>
            <a:r>
              <a:rPr lang="en-GB" sz="2400" dirty="0">
                <a:solidFill>
                  <a:schemeClr val="bg1"/>
                </a:solidFill>
                <a:latin typeface="Aptos" panose="020B0004020202020204" pitchFamily="34" charset="0"/>
              </a:rPr>
              <a:t>Feminised profession</a:t>
            </a:r>
          </a:p>
        </p:txBody>
      </p:sp>
      <p:pic>
        <p:nvPicPr>
          <p:cNvPr id="5" name="Picture 4" descr="A group of women standing in a line&#10;&#10;Description automatically generated">
            <a:extLst>
              <a:ext uri="{FF2B5EF4-FFF2-40B4-BE49-F238E27FC236}">
                <a16:creationId xmlns:a16="http://schemas.microsoft.com/office/drawing/2014/main" id="{A5DB1260-5BBF-6742-1BF5-8112FAF1AE76}"/>
              </a:ext>
            </a:extLst>
          </p:cNvPr>
          <p:cNvPicPr>
            <a:picLocks noChangeAspect="1"/>
          </p:cNvPicPr>
          <p:nvPr/>
        </p:nvPicPr>
        <p:blipFill rotWithShape="1">
          <a:blip r:embed="rId2">
            <a:extLst>
              <a:ext uri="{28A0092B-C50C-407E-A947-70E740481C1C}">
                <a14:useLocalDpi xmlns:a14="http://schemas.microsoft.com/office/drawing/2010/main" val="0"/>
              </a:ext>
            </a:extLst>
          </a:blip>
          <a:srcRect l="2977" t="2538" r="3065" b="3221"/>
          <a:stretch/>
        </p:blipFill>
        <p:spPr>
          <a:xfrm>
            <a:off x="5095460" y="399388"/>
            <a:ext cx="7096540" cy="5486400"/>
          </a:xfrm>
          <a:prstGeom prst="rect">
            <a:avLst/>
          </a:prstGeom>
        </p:spPr>
      </p:pic>
      <p:sp>
        <p:nvSpPr>
          <p:cNvPr id="2" name="TextBox 1">
            <a:extLst>
              <a:ext uri="{FF2B5EF4-FFF2-40B4-BE49-F238E27FC236}">
                <a16:creationId xmlns:a16="http://schemas.microsoft.com/office/drawing/2014/main" id="{02608A4A-A9A6-E957-1808-0DE3C36AD1EB}"/>
              </a:ext>
            </a:extLst>
          </p:cNvPr>
          <p:cNvSpPr txBox="1"/>
          <p:nvPr/>
        </p:nvSpPr>
        <p:spPr>
          <a:xfrm>
            <a:off x="6344045" y="5950820"/>
            <a:ext cx="4339505" cy="707886"/>
          </a:xfrm>
          <a:prstGeom prst="rect">
            <a:avLst/>
          </a:prstGeom>
          <a:noFill/>
        </p:spPr>
        <p:txBody>
          <a:bodyPr wrap="square" rtlCol="0">
            <a:spAutoFit/>
          </a:bodyPr>
          <a:lstStyle/>
          <a:p>
            <a:pPr algn="ctr"/>
            <a:r>
              <a:rPr lang="en-GB" sz="2000" b="1" dirty="0">
                <a:solidFill>
                  <a:schemeClr val="bg1"/>
                </a:solidFill>
                <a:latin typeface="Aptos" panose="020B0004020202020204" pitchFamily="34" charset="0"/>
              </a:rPr>
              <a:t>College of Speech Therapists (UK) (founded 1945)</a:t>
            </a:r>
          </a:p>
        </p:txBody>
      </p:sp>
    </p:spTree>
    <p:extLst>
      <p:ext uri="{BB962C8B-B14F-4D97-AF65-F5344CB8AC3E}">
        <p14:creationId xmlns:p14="http://schemas.microsoft.com/office/powerpoint/2010/main" val="33320590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50B345-2F10-EE3D-1B7C-6D3F7B922495}"/>
              </a:ext>
            </a:extLst>
          </p:cNvPr>
          <p:cNvSpPr/>
          <p:nvPr/>
        </p:nvSpPr>
        <p:spPr>
          <a:xfrm>
            <a:off x="1" y="389931"/>
            <a:ext cx="2911150"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COMMUNITY</a:t>
            </a:r>
          </a:p>
        </p:txBody>
      </p:sp>
      <p:sp>
        <p:nvSpPr>
          <p:cNvPr id="3" name="TextBox 2">
            <a:extLst>
              <a:ext uri="{FF2B5EF4-FFF2-40B4-BE49-F238E27FC236}">
                <a16:creationId xmlns:a16="http://schemas.microsoft.com/office/drawing/2014/main" id="{ED6503E7-4726-4B63-9C3E-02E738C79D8B}"/>
              </a:ext>
            </a:extLst>
          </p:cNvPr>
          <p:cNvSpPr txBox="1"/>
          <p:nvPr/>
        </p:nvSpPr>
        <p:spPr>
          <a:xfrm>
            <a:off x="496388" y="1312471"/>
            <a:ext cx="6153539" cy="5262979"/>
          </a:xfrm>
          <a:prstGeom prst="rect">
            <a:avLst/>
          </a:prstGeom>
          <a:noFill/>
        </p:spPr>
        <p:txBody>
          <a:bodyPr wrap="square" rtlCol="0">
            <a:spAutoFit/>
          </a:bodyPr>
          <a:lstStyle/>
          <a:p>
            <a:pPr marL="457200" indent="-457200">
              <a:buFont typeface="Arial" panose="020B0604020202020204" pitchFamily="34" charset="0"/>
              <a:buChar char="•"/>
            </a:pPr>
            <a:r>
              <a:rPr lang="en-GB" sz="2800" dirty="0">
                <a:solidFill>
                  <a:schemeClr val="bg1"/>
                </a:solidFill>
                <a:latin typeface="Aptos" panose="020B0004020202020204" pitchFamily="34" charset="0"/>
              </a:rPr>
              <a:t>Disability rights discourses from 1960s onwards.</a:t>
            </a:r>
          </a:p>
          <a:p>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Creation of ‘dysfluency’ studies.</a:t>
            </a:r>
          </a:p>
          <a:p>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Shift from ‘stammerer’ to ‘person who stammers’.</a:t>
            </a:r>
          </a:p>
          <a:p>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Foundation of organisations: Association for Stammerers (1978), Jack Hawkins Club (mid-1970s: for laryngectomy patients).</a:t>
            </a:r>
          </a:p>
        </p:txBody>
      </p:sp>
      <p:sp>
        <p:nvSpPr>
          <p:cNvPr id="4" name="TextBox 3">
            <a:extLst>
              <a:ext uri="{FF2B5EF4-FFF2-40B4-BE49-F238E27FC236}">
                <a16:creationId xmlns:a16="http://schemas.microsoft.com/office/drawing/2014/main" id="{1B6969FE-6E38-5047-637F-8471BCF5FA66}"/>
              </a:ext>
            </a:extLst>
          </p:cNvPr>
          <p:cNvSpPr txBox="1"/>
          <p:nvPr/>
        </p:nvSpPr>
        <p:spPr>
          <a:xfrm>
            <a:off x="8439853" y="5747730"/>
            <a:ext cx="2299684" cy="707886"/>
          </a:xfrm>
          <a:prstGeom prst="rect">
            <a:avLst/>
          </a:prstGeom>
          <a:noFill/>
        </p:spPr>
        <p:txBody>
          <a:bodyPr wrap="square" rtlCol="0">
            <a:spAutoFit/>
          </a:bodyPr>
          <a:lstStyle/>
          <a:p>
            <a:pPr algn="ctr"/>
            <a:r>
              <a:rPr lang="en-GB" sz="2000" b="1" dirty="0">
                <a:solidFill>
                  <a:schemeClr val="bg1"/>
                </a:solidFill>
                <a:latin typeface="Aptos" panose="020B0004020202020204" pitchFamily="34" charset="0"/>
              </a:rPr>
              <a:t>Jack Hawkins (1910-1973)</a:t>
            </a:r>
          </a:p>
        </p:txBody>
      </p:sp>
      <p:pic>
        <p:nvPicPr>
          <p:cNvPr id="1030" name="Picture 6" descr="undefined">
            <a:extLst>
              <a:ext uri="{FF2B5EF4-FFF2-40B4-BE49-F238E27FC236}">
                <a16:creationId xmlns:a16="http://schemas.microsoft.com/office/drawing/2014/main" id="{4EEAD451-F25C-F09A-C867-AA31DE1313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5301" y="1464910"/>
            <a:ext cx="4694182" cy="4208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388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A61382-3984-85B5-8C17-A434792513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530" y="1008113"/>
            <a:ext cx="4019719" cy="4035544"/>
          </a:xfrm>
          <a:prstGeom prst="rect">
            <a:avLst/>
          </a:prstGeom>
        </p:spPr>
      </p:pic>
      <p:sp>
        <p:nvSpPr>
          <p:cNvPr id="7" name="TextBox 6">
            <a:extLst>
              <a:ext uri="{FF2B5EF4-FFF2-40B4-BE49-F238E27FC236}">
                <a16:creationId xmlns:a16="http://schemas.microsoft.com/office/drawing/2014/main" id="{17770E2C-F867-05F4-F0E6-7562268CB729}"/>
              </a:ext>
            </a:extLst>
          </p:cNvPr>
          <p:cNvSpPr txBox="1"/>
          <p:nvPr/>
        </p:nvSpPr>
        <p:spPr>
          <a:xfrm>
            <a:off x="1371600" y="5203556"/>
            <a:ext cx="2305050" cy="707886"/>
          </a:xfrm>
          <a:prstGeom prst="rect">
            <a:avLst/>
          </a:prstGeom>
          <a:noFill/>
        </p:spPr>
        <p:txBody>
          <a:bodyPr wrap="square" rtlCol="0">
            <a:spAutoFit/>
          </a:bodyPr>
          <a:lstStyle/>
          <a:p>
            <a:pPr algn="ctr"/>
            <a:r>
              <a:rPr lang="en-GB" sz="2000" b="1" i="1" dirty="0">
                <a:solidFill>
                  <a:schemeClr val="bg1"/>
                </a:solidFill>
                <a:latin typeface="Aptos" panose="020B0004020202020204" pitchFamily="34" charset="0"/>
              </a:rPr>
              <a:t>Speaking Out</a:t>
            </a:r>
            <a:r>
              <a:rPr lang="en-GB" sz="2000" b="1" dirty="0">
                <a:solidFill>
                  <a:schemeClr val="bg1"/>
                </a:solidFill>
                <a:latin typeface="Aptos" panose="020B0004020202020204" pitchFamily="34" charset="0"/>
              </a:rPr>
              <a:t>, Spring 1996, p. 5</a:t>
            </a:r>
            <a:endParaRPr lang="en-GB" sz="2000" b="1" i="1" dirty="0">
              <a:solidFill>
                <a:schemeClr val="bg1"/>
              </a:solidFill>
              <a:latin typeface="Aptos" panose="020B0004020202020204" pitchFamily="34" charset="0"/>
            </a:endParaRPr>
          </a:p>
        </p:txBody>
      </p:sp>
      <p:sp>
        <p:nvSpPr>
          <p:cNvPr id="2" name="TextBox 1">
            <a:extLst>
              <a:ext uri="{FF2B5EF4-FFF2-40B4-BE49-F238E27FC236}">
                <a16:creationId xmlns:a16="http://schemas.microsoft.com/office/drawing/2014/main" id="{2A9BA5A1-6D7D-D23F-82EE-A520D7CBF8FD}"/>
              </a:ext>
            </a:extLst>
          </p:cNvPr>
          <p:cNvSpPr txBox="1"/>
          <p:nvPr/>
        </p:nvSpPr>
        <p:spPr>
          <a:xfrm>
            <a:off x="5410510" y="1499088"/>
            <a:ext cx="6153539" cy="3108543"/>
          </a:xfrm>
          <a:prstGeom prst="rect">
            <a:avLst/>
          </a:prstGeom>
          <a:noFill/>
        </p:spPr>
        <p:txBody>
          <a:bodyPr wrap="square" rtlCol="0">
            <a:spAutoFit/>
          </a:bodyPr>
          <a:lstStyle/>
          <a:p>
            <a:pPr marL="457200" indent="-457200">
              <a:buFont typeface="Arial" panose="020B0604020202020204" pitchFamily="34" charset="0"/>
              <a:buChar char="•"/>
            </a:pPr>
            <a:r>
              <a:rPr lang="en-GB" sz="2800" dirty="0">
                <a:solidFill>
                  <a:schemeClr val="bg1"/>
                </a:solidFill>
                <a:latin typeface="Aptos" panose="020B0004020202020204" pitchFamily="34" charset="0"/>
              </a:rPr>
              <a:t>Tensions within these movements</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Should parents be allowed to join?</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Is stammering even a ‘disability’?</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Discussions over humour</a:t>
            </a:r>
          </a:p>
        </p:txBody>
      </p:sp>
    </p:spTree>
    <p:extLst>
      <p:ext uri="{BB962C8B-B14F-4D97-AF65-F5344CB8AC3E}">
        <p14:creationId xmlns:p14="http://schemas.microsoft.com/office/powerpoint/2010/main" val="34492317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A17650-3A19-5D38-035C-506262E4722F}"/>
              </a:ext>
            </a:extLst>
          </p:cNvPr>
          <p:cNvPicPr>
            <a:picLocks noChangeAspect="1"/>
          </p:cNvPicPr>
          <p:nvPr/>
        </p:nvPicPr>
        <p:blipFill>
          <a:blip r:embed="rId2"/>
          <a:stretch>
            <a:fillRect/>
          </a:stretch>
        </p:blipFill>
        <p:spPr>
          <a:xfrm>
            <a:off x="0" y="1594485"/>
            <a:ext cx="12192000" cy="2561863"/>
          </a:xfrm>
          <a:prstGeom prst="rect">
            <a:avLst/>
          </a:prstGeom>
        </p:spPr>
      </p:pic>
      <p:sp>
        <p:nvSpPr>
          <p:cNvPr id="6" name="TextBox 5">
            <a:extLst>
              <a:ext uri="{FF2B5EF4-FFF2-40B4-BE49-F238E27FC236}">
                <a16:creationId xmlns:a16="http://schemas.microsoft.com/office/drawing/2014/main" id="{548BE777-4209-23DA-C061-A4B49E6297AB}"/>
              </a:ext>
            </a:extLst>
          </p:cNvPr>
          <p:cNvSpPr txBox="1"/>
          <p:nvPr/>
        </p:nvSpPr>
        <p:spPr>
          <a:xfrm>
            <a:off x="4943475" y="4499973"/>
            <a:ext cx="2305050" cy="707886"/>
          </a:xfrm>
          <a:prstGeom prst="rect">
            <a:avLst/>
          </a:prstGeom>
          <a:noFill/>
        </p:spPr>
        <p:txBody>
          <a:bodyPr wrap="square" rtlCol="0">
            <a:spAutoFit/>
          </a:bodyPr>
          <a:lstStyle/>
          <a:p>
            <a:pPr algn="ctr"/>
            <a:r>
              <a:rPr lang="en-GB" sz="2000" b="1" i="1" dirty="0">
                <a:solidFill>
                  <a:schemeClr val="bg1"/>
                </a:solidFill>
                <a:latin typeface="Aptos" panose="020B0004020202020204" pitchFamily="34" charset="0"/>
              </a:rPr>
              <a:t>Speaking Out</a:t>
            </a:r>
            <a:r>
              <a:rPr lang="en-GB" sz="2000" b="1" dirty="0">
                <a:solidFill>
                  <a:schemeClr val="bg1"/>
                </a:solidFill>
                <a:latin typeface="Aptos" panose="020B0004020202020204" pitchFamily="34" charset="0"/>
              </a:rPr>
              <a:t>, Autumn  1990, p. 9</a:t>
            </a:r>
            <a:endParaRPr lang="en-GB" sz="2000" b="1" i="1" dirty="0">
              <a:solidFill>
                <a:schemeClr val="bg1"/>
              </a:solidFill>
              <a:latin typeface="Aptos" panose="020B0004020202020204" pitchFamily="34" charset="0"/>
            </a:endParaRPr>
          </a:p>
        </p:txBody>
      </p:sp>
    </p:spTree>
    <p:extLst>
      <p:ext uri="{BB962C8B-B14F-4D97-AF65-F5344CB8AC3E}">
        <p14:creationId xmlns:p14="http://schemas.microsoft.com/office/powerpoint/2010/main" val="22566493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FDD2E3C-5257-88C4-AE83-0DE311C96E2D}"/>
              </a:ext>
            </a:extLst>
          </p:cNvPr>
          <p:cNvPicPr>
            <a:picLocks noChangeAspect="1"/>
          </p:cNvPicPr>
          <p:nvPr/>
        </p:nvPicPr>
        <p:blipFill>
          <a:blip r:embed="rId2"/>
          <a:stretch>
            <a:fillRect/>
          </a:stretch>
        </p:blipFill>
        <p:spPr>
          <a:xfrm>
            <a:off x="7304994" y="606897"/>
            <a:ext cx="4025353" cy="4035544"/>
          </a:xfrm>
          <a:prstGeom prst="rect">
            <a:avLst/>
          </a:prstGeom>
        </p:spPr>
      </p:pic>
      <p:sp>
        <p:nvSpPr>
          <p:cNvPr id="6" name="TextBox 5">
            <a:extLst>
              <a:ext uri="{FF2B5EF4-FFF2-40B4-BE49-F238E27FC236}">
                <a16:creationId xmlns:a16="http://schemas.microsoft.com/office/drawing/2014/main" id="{B3824B5B-0368-1F5A-52FD-7DD5E61691E5}"/>
              </a:ext>
            </a:extLst>
          </p:cNvPr>
          <p:cNvSpPr txBox="1"/>
          <p:nvPr/>
        </p:nvSpPr>
        <p:spPr>
          <a:xfrm>
            <a:off x="8128907" y="4753363"/>
            <a:ext cx="2305050" cy="646331"/>
          </a:xfrm>
          <a:prstGeom prst="rect">
            <a:avLst/>
          </a:prstGeom>
          <a:noFill/>
        </p:spPr>
        <p:txBody>
          <a:bodyPr wrap="square" rtlCol="0">
            <a:spAutoFit/>
          </a:bodyPr>
          <a:lstStyle/>
          <a:p>
            <a:pPr algn="ctr"/>
            <a:r>
              <a:rPr lang="en-GB" b="1" i="1" dirty="0">
                <a:solidFill>
                  <a:schemeClr val="bg1"/>
                </a:solidFill>
                <a:latin typeface="Aptos" panose="020B0004020202020204" pitchFamily="34" charset="0"/>
              </a:rPr>
              <a:t>Speaking Out</a:t>
            </a:r>
            <a:r>
              <a:rPr lang="en-GB" b="1" dirty="0">
                <a:solidFill>
                  <a:schemeClr val="bg1"/>
                </a:solidFill>
                <a:latin typeface="Aptos" panose="020B0004020202020204" pitchFamily="34" charset="0"/>
              </a:rPr>
              <a:t>, Spring 1996, p. 5</a:t>
            </a:r>
            <a:endParaRPr lang="en-GB" b="1" i="1" dirty="0">
              <a:solidFill>
                <a:schemeClr val="bg1"/>
              </a:solidFill>
              <a:latin typeface="Aptos" panose="020B0004020202020204" pitchFamily="34" charset="0"/>
            </a:endParaRPr>
          </a:p>
        </p:txBody>
      </p:sp>
      <p:pic>
        <p:nvPicPr>
          <p:cNvPr id="3" name="Picture 2">
            <a:extLst>
              <a:ext uri="{FF2B5EF4-FFF2-40B4-BE49-F238E27FC236}">
                <a16:creationId xmlns:a16="http://schemas.microsoft.com/office/drawing/2014/main" id="{0A1D986B-D704-C826-E25D-DBC73B095977}"/>
              </a:ext>
            </a:extLst>
          </p:cNvPr>
          <p:cNvPicPr>
            <a:picLocks noChangeAspect="1"/>
          </p:cNvPicPr>
          <p:nvPr/>
        </p:nvPicPr>
        <p:blipFill>
          <a:blip r:embed="rId3"/>
          <a:stretch>
            <a:fillRect/>
          </a:stretch>
        </p:blipFill>
        <p:spPr>
          <a:xfrm>
            <a:off x="669178" y="1"/>
            <a:ext cx="4700427" cy="6858000"/>
          </a:xfrm>
          <a:prstGeom prst="rect">
            <a:avLst/>
          </a:prstGeom>
        </p:spPr>
      </p:pic>
      <p:sp>
        <p:nvSpPr>
          <p:cNvPr id="4" name="TextBox 3">
            <a:extLst>
              <a:ext uri="{FF2B5EF4-FFF2-40B4-BE49-F238E27FC236}">
                <a16:creationId xmlns:a16="http://schemas.microsoft.com/office/drawing/2014/main" id="{C16E0567-C3D2-B176-0243-5B1EEE2D264B}"/>
              </a:ext>
            </a:extLst>
          </p:cNvPr>
          <p:cNvSpPr txBox="1"/>
          <p:nvPr/>
        </p:nvSpPr>
        <p:spPr>
          <a:xfrm>
            <a:off x="5454748" y="5987525"/>
            <a:ext cx="2094885" cy="646331"/>
          </a:xfrm>
          <a:prstGeom prst="rect">
            <a:avLst/>
          </a:prstGeom>
          <a:noFill/>
        </p:spPr>
        <p:txBody>
          <a:bodyPr wrap="square" rtlCol="0">
            <a:spAutoFit/>
          </a:bodyPr>
          <a:lstStyle/>
          <a:p>
            <a:r>
              <a:rPr lang="en-GB" b="1" i="1" dirty="0">
                <a:solidFill>
                  <a:schemeClr val="bg1"/>
                </a:solidFill>
                <a:latin typeface="Aptos" panose="020B0004020202020204" pitchFamily="34" charset="0"/>
              </a:rPr>
              <a:t>Speaking Out</a:t>
            </a:r>
            <a:r>
              <a:rPr lang="en-GB" b="1" dirty="0">
                <a:solidFill>
                  <a:schemeClr val="bg1"/>
                </a:solidFill>
                <a:latin typeface="Aptos" panose="020B0004020202020204" pitchFamily="34" charset="0"/>
              </a:rPr>
              <a:t>, Spring 1982, p. 2</a:t>
            </a:r>
            <a:endParaRPr lang="en-GB" b="1" i="1" dirty="0">
              <a:solidFill>
                <a:schemeClr val="bg1"/>
              </a:solidFill>
              <a:latin typeface="Aptos" panose="020B0004020202020204" pitchFamily="34" charset="0"/>
            </a:endParaRPr>
          </a:p>
        </p:txBody>
      </p:sp>
    </p:spTree>
    <p:extLst>
      <p:ext uri="{BB962C8B-B14F-4D97-AF65-F5344CB8AC3E}">
        <p14:creationId xmlns:p14="http://schemas.microsoft.com/office/powerpoint/2010/main" val="4000061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79F4AF-9503-0CC9-4DF7-104E009A0AAD}"/>
              </a:ext>
            </a:extLst>
          </p:cNvPr>
          <p:cNvSpPr txBox="1"/>
          <p:nvPr/>
        </p:nvSpPr>
        <p:spPr>
          <a:xfrm>
            <a:off x="309775" y="1433771"/>
            <a:ext cx="6153539" cy="4832092"/>
          </a:xfrm>
          <a:prstGeom prst="rect">
            <a:avLst/>
          </a:prstGeom>
          <a:noFill/>
        </p:spPr>
        <p:txBody>
          <a:bodyPr wrap="square" rtlCol="0">
            <a:spAutoFit/>
          </a:bodyPr>
          <a:lstStyle/>
          <a:p>
            <a:pPr marL="457200" indent="-457200">
              <a:buFont typeface="Arial" panose="020B0604020202020204" pitchFamily="34" charset="0"/>
              <a:buChar char="•"/>
            </a:pPr>
            <a:r>
              <a:rPr lang="en-GB" sz="2800" b="1" dirty="0" err="1">
                <a:solidFill>
                  <a:schemeClr val="bg1"/>
                </a:solidFill>
                <a:latin typeface="Aptos" panose="020B0004020202020204" pitchFamily="34" charset="0"/>
              </a:rPr>
              <a:t>JJJJJerome</a:t>
            </a:r>
            <a:r>
              <a:rPr lang="en-GB" sz="2800" b="1" dirty="0">
                <a:solidFill>
                  <a:schemeClr val="bg1"/>
                </a:solidFill>
                <a:latin typeface="Aptos" panose="020B0004020202020204" pitchFamily="34" charset="0"/>
              </a:rPr>
              <a:t> Ellis and ‘the clearing’</a:t>
            </a:r>
          </a:p>
          <a:p>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A space that can hold meaning and draw </a:t>
            </a:r>
            <a:r>
              <a:rPr lang="en-GB" sz="2800" b="1" dirty="0">
                <a:solidFill>
                  <a:schemeClr val="bg1"/>
                </a:solidFill>
                <a:latin typeface="Aptos" panose="020B0004020202020204" pitchFamily="34" charset="0"/>
                <a:hlinkClick r:id="rId2">
                  <a:extLst>
                    <a:ext uri="{A12FA001-AC4F-418D-AE19-62706E023703}">
                      <ahyp:hlinkClr xmlns:ahyp="http://schemas.microsoft.com/office/drawing/2018/hyperlinkcolor" val="tx"/>
                    </a:ext>
                  </a:extLst>
                </a:hlinkClick>
              </a:rPr>
              <a:t>individuals together</a:t>
            </a:r>
            <a:r>
              <a:rPr lang="en-GB" sz="2800" dirty="0">
                <a:solidFill>
                  <a:schemeClr val="bg1"/>
                </a:solidFill>
                <a:latin typeface="Aptos" panose="020B0004020202020204" pitchFamily="34" charset="0"/>
              </a:rPr>
              <a:t>.</a:t>
            </a:r>
          </a:p>
          <a:p>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Listening and dialogue with people who stammer as a creative and active practice.</a:t>
            </a:r>
          </a:p>
          <a:p>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Stammering and temporality (alongside race).</a:t>
            </a:r>
          </a:p>
        </p:txBody>
      </p:sp>
      <p:pic>
        <p:nvPicPr>
          <p:cNvPr id="3074" name="Picture 2" descr="The Clearing | JJJJJerome Ellis">
            <a:extLst>
              <a:ext uri="{FF2B5EF4-FFF2-40B4-BE49-F238E27FC236}">
                <a16:creationId xmlns:a16="http://schemas.microsoft.com/office/drawing/2014/main" id="{41CF89E8-FD68-B12E-A302-76765D1040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109" y="1537186"/>
            <a:ext cx="4728677" cy="472867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5761AA0C-AD54-C0D8-E118-CF9AE8C32652}"/>
              </a:ext>
            </a:extLst>
          </p:cNvPr>
          <p:cNvSpPr/>
          <p:nvPr/>
        </p:nvSpPr>
        <p:spPr>
          <a:xfrm>
            <a:off x="0" y="389931"/>
            <a:ext cx="8714791"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COMMUNITY AND VALORISING DYSFLUENCY</a:t>
            </a:r>
          </a:p>
        </p:txBody>
      </p:sp>
    </p:spTree>
    <p:extLst>
      <p:ext uri="{BB962C8B-B14F-4D97-AF65-F5344CB8AC3E}">
        <p14:creationId xmlns:p14="http://schemas.microsoft.com/office/powerpoint/2010/main" val="2062046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78C36C-8B67-C20D-9072-280F391BDDC6}"/>
              </a:ext>
            </a:extLst>
          </p:cNvPr>
          <p:cNvSpPr txBox="1"/>
          <p:nvPr/>
        </p:nvSpPr>
        <p:spPr>
          <a:xfrm>
            <a:off x="1184988" y="1629967"/>
            <a:ext cx="4497356" cy="3108543"/>
          </a:xfrm>
          <a:prstGeom prst="rect">
            <a:avLst/>
          </a:prstGeom>
          <a:noFill/>
        </p:spPr>
        <p:txBody>
          <a:bodyPr wrap="square" rtlCol="0">
            <a:spAutoFit/>
          </a:bodyPr>
          <a:lstStyle/>
          <a:p>
            <a:r>
              <a:rPr lang="en-GB" sz="2800" b="1" dirty="0">
                <a:solidFill>
                  <a:srgbClr val="92D050"/>
                </a:solidFill>
                <a:latin typeface="Aptos" panose="020B0004020202020204" pitchFamily="34" charset="0"/>
              </a:rPr>
              <a:t>Activity</a:t>
            </a:r>
          </a:p>
          <a:p>
            <a:endParaRPr lang="en-GB" sz="2800" dirty="0">
              <a:solidFill>
                <a:schemeClr val="bg1"/>
              </a:solidFill>
              <a:latin typeface="Aptos" panose="020B0004020202020204" pitchFamily="34" charset="0"/>
            </a:endParaRPr>
          </a:p>
          <a:p>
            <a:endParaRPr lang="en-GB" sz="2800" dirty="0">
              <a:solidFill>
                <a:schemeClr val="bg1"/>
              </a:solidFill>
              <a:latin typeface="Aptos" panose="020B0004020202020204" pitchFamily="34" charset="0"/>
            </a:endParaRPr>
          </a:p>
          <a:p>
            <a:r>
              <a:rPr lang="en-GB" sz="2800" dirty="0">
                <a:solidFill>
                  <a:schemeClr val="bg1"/>
                </a:solidFill>
                <a:latin typeface="Aptos" panose="020B0004020202020204" pitchFamily="34" charset="0"/>
              </a:rPr>
              <a:t>How many ways can you think of to describe a “good” voice or a “bad” voice?</a:t>
            </a:r>
          </a:p>
          <a:p>
            <a:endParaRPr lang="en-GB" sz="2800" b="1" dirty="0">
              <a:solidFill>
                <a:schemeClr val="bg1"/>
              </a:solidFill>
              <a:latin typeface="Aptos" panose="020B0004020202020204" pitchFamily="34" charset="0"/>
            </a:endParaRPr>
          </a:p>
        </p:txBody>
      </p:sp>
      <p:pic>
        <p:nvPicPr>
          <p:cNvPr id="3" name="Picture 2">
            <a:extLst>
              <a:ext uri="{FF2B5EF4-FFF2-40B4-BE49-F238E27FC236}">
                <a16:creationId xmlns:a16="http://schemas.microsoft.com/office/drawing/2014/main" id="{68B9BA82-6C75-4217-7302-88AF5C8ECE42}"/>
              </a:ext>
            </a:extLst>
          </p:cNvPr>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509657" y="662474"/>
            <a:ext cx="4259263" cy="5491110"/>
          </a:xfrm>
          <a:prstGeom prst="rect">
            <a:avLst/>
          </a:prstGeom>
        </p:spPr>
      </p:pic>
    </p:spTree>
    <p:extLst>
      <p:ext uri="{BB962C8B-B14F-4D97-AF65-F5344CB8AC3E}">
        <p14:creationId xmlns:p14="http://schemas.microsoft.com/office/powerpoint/2010/main" val="32766380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556AB7-34B7-B2E2-A6EA-3594D1EB119B}"/>
              </a:ext>
            </a:extLst>
          </p:cNvPr>
          <p:cNvSpPr/>
          <p:nvPr/>
        </p:nvSpPr>
        <p:spPr>
          <a:xfrm>
            <a:off x="0" y="389931"/>
            <a:ext cx="5019869"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RACIALISING THE VOICE</a:t>
            </a:r>
          </a:p>
        </p:txBody>
      </p:sp>
      <p:sp>
        <p:nvSpPr>
          <p:cNvPr id="3" name="TextBox 2">
            <a:extLst>
              <a:ext uri="{FF2B5EF4-FFF2-40B4-BE49-F238E27FC236}">
                <a16:creationId xmlns:a16="http://schemas.microsoft.com/office/drawing/2014/main" id="{157965F1-E165-027F-D88A-99E179BE3DD3}"/>
              </a:ext>
            </a:extLst>
          </p:cNvPr>
          <p:cNvSpPr txBox="1"/>
          <p:nvPr/>
        </p:nvSpPr>
        <p:spPr>
          <a:xfrm>
            <a:off x="309775" y="1349793"/>
            <a:ext cx="6734837" cy="5262979"/>
          </a:xfrm>
          <a:prstGeom prst="rect">
            <a:avLst/>
          </a:prstGeom>
          <a:noFill/>
        </p:spPr>
        <p:txBody>
          <a:bodyPr wrap="square" rtlCol="0">
            <a:spAutoFit/>
          </a:bodyPr>
          <a:lstStyle/>
          <a:p>
            <a:pPr marL="457200" indent="-457200">
              <a:buFont typeface="Arial" panose="020B0604020202020204" pitchFamily="34" charset="0"/>
              <a:buChar char="•"/>
            </a:pPr>
            <a:r>
              <a:rPr lang="en-GB" sz="2800" b="1" dirty="0" err="1">
                <a:solidFill>
                  <a:schemeClr val="bg1"/>
                </a:solidFill>
                <a:latin typeface="Aptos" panose="020B0004020202020204" pitchFamily="34" charset="0"/>
              </a:rPr>
              <a:t>JJJJJerome</a:t>
            </a:r>
            <a:r>
              <a:rPr lang="en-GB" sz="2800" b="1" dirty="0">
                <a:solidFill>
                  <a:schemeClr val="bg1"/>
                </a:solidFill>
                <a:latin typeface="Aptos" panose="020B0004020202020204" pitchFamily="34" charset="0"/>
              </a:rPr>
              <a:t> Ellis: </a:t>
            </a:r>
            <a:r>
              <a:rPr lang="en-GB" sz="2800" dirty="0">
                <a:solidFill>
                  <a:schemeClr val="bg1"/>
                </a:solidFill>
                <a:latin typeface="Aptos" panose="020B0004020202020204" pitchFamily="34" charset="0"/>
              </a:rPr>
              <a:t>‘Are black people humans? The jury’s out … and who’s on the jury?’ (Loops of Retreat)</a:t>
            </a:r>
            <a:endParaRPr lang="en-GB" sz="2800" b="1" dirty="0">
              <a:solidFill>
                <a:schemeClr val="bg1"/>
              </a:solidFill>
              <a:latin typeface="Aptos" panose="020B0004020202020204" pitchFamily="34" charset="0"/>
            </a:endParaRPr>
          </a:p>
          <a:p>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Nineteenth-century: idea that ‘primitive’ languages were inherently pathological…</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…but also of ‘disease of civilisation’ and role of language</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Aphasia tests, migration and elephants</a:t>
            </a:r>
          </a:p>
        </p:txBody>
      </p:sp>
      <p:pic>
        <p:nvPicPr>
          <p:cNvPr id="2050" name="Picture 2" descr="350+ 19th Century Africa Village Stock Illustrations ...">
            <a:extLst>
              <a:ext uri="{FF2B5EF4-FFF2-40B4-BE49-F238E27FC236}">
                <a16:creationId xmlns:a16="http://schemas.microsoft.com/office/drawing/2014/main" id="{0CD547F4-080A-864E-5C52-416D4150469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987" t="4386" r="25327" b="11624"/>
          <a:stretch/>
        </p:blipFill>
        <p:spPr bwMode="auto">
          <a:xfrm>
            <a:off x="7743825" y="1266825"/>
            <a:ext cx="3809584" cy="4895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71004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556AB7-34B7-B2E2-A6EA-3594D1EB119B}"/>
              </a:ext>
            </a:extLst>
          </p:cNvPr>
          <p:cNvSpPr/>
          <p:nvPr/>
        </p:nvSpPr>
        <p:spPr>
          <a:xfrm>
            <a:off x="0" y="389931"/>
            <a:ext cx="5019869"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RACIALISING THE VOICE</a:t>
            </a:r>
          </a:p>
        </p:txBody>
      </p:sp>
      <p:sp>
        <p:nvSpPr>
          <p:cNvPr id="3" name="TextBox 2">
            <a:extLst>
              <a:ext uri="{FF2B5EF4-FFF2-40B4-BE49-F238E27FC236}">
                <a16:creationId xmlns:a16="http://schemas.microsoft.com/office/drawing/2014/main" id="{157965F1-E165-027F-D88A-99E179BE3DD3}"/>
              </a:ext>
            </a:extLst>
          </p:cNvPr>
          <p:cNvSpPr txBox="1"/>
          <p:nvPr/>
        </p:nvSpPr>
        <p:spPr>
          <a:xfrm>
            <a:off x="309775" y="1349793"/>
            <a:ext cx="6734837" cy="5262979"/>
          </a:xfrm>
          <a:prstGeom prst="rect">
            <a:avLst/>
          </a:prstGeom>
          <a:noFill/>
        </p:spPr>
        <p:txBody>
          <a:bodyPr wrap="square" rtlCol="0">
            <a:spAutoFit/>
          </a:bodyPr>
          <a:lstStyle/>
          <a:p>
            <a:pPr marL="457200" indent="-457200">
              <a:buFont typeface="Arial" panose="020B0604020202020204" pitchFamily="34" charset="0"/>
              <a:buChar char="•"/>
            </a:pPr>
            <a:r>
              <a:rPr lang="en-GB" sz="2800" b="1" dirty="0" err="1">
                <a:solidFill>
                  <a:schemeClr val="bg1"/>
                </a:solidFill>
                <a:latin typeface="Aptos" panose="020B0004020202020204" pitchFamily="34" charset="0"/>
              </a:rPr>
              <a:t>JJJJJerome</a:t>
            </a:r>
            <a:r>
              <a:rPr lang="en-GB" sz="2800" b="1" dirty="0">
                <a:solidFill>
                  <a:schemeClr val="bg1"/>
                </a:solidFill>
                <a:latin typeface="Aptos" panose="020B0004020202020204" pitchFamily="34" charset="0"/>
              </a:rPr>
              <a:t> Ellis: </a:t>
            </a:r>
            <a:r>
              <a:rPr lang="en-GB" sz="2800" dirty="0">
                <a:solidFill>
                  <a:schemeClr val="bg1"/>
                </a:solidFill>
                <a:latin typeface="Aptos" panose="020B0004020202020204" pitchFamily="34" charset="0"/>
              </a:rPr>
              <a:t>‘Are black people humans? The jury’s out … and who’s on the jury?’ (Loops of Retreat)</a:t>
            </a:r>
            <a:endParaRPr lang="en-GB" sz="2800" b="1" dirty="0">
              <a:solidFill>
                <a:schemeClr val="bg1"/>
              </a:solidFill>
              <a:latin typeface="Aptos" panose="020B0004020202020204" pitchFamily="34" charset="0"/>
            </a:endParaRPr>
          </a:p>
          <a:p>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Nineteenth-century: idea that ‘primitive’ languages were inherently pathological…</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…but also of ‘disease of civilisation’ and role of language</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Aphasia tests, migration and elephants</a:t>
            </a:r>
          </a:p>
        </p:txBody>
      </p:sp>
      <p:pic>
        <p:nvPicPr>
          <p:cNvPr id="5" name="Picture 4" descr="A cartoon of a person holding a sign&#10;&#10;Description automatically generated">
            <a:extLst>
              <a:ext uri="{FF2B5EF4-FFF2-40B4-BE49-F238E27FC236}">
                <a16:creationId xmlns:a16="http://schemas.microsoft.com/office/drawing/2014/main" id="{3D203E81-2977-1B06-F8F8-4B4203C42B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7623" y="487364"/>
            <a:ext cx="3799827" cy="5262979"/>
          </a:xfrm>
          <a:prstGeom prst="rect">
            <a:avLst/>
          </a:prstGeom>
        </p:spPr>
      </p:pic>
      <p:sp>
        <p:nvSpPr>
          <p:cNvPr id="6" name="TextBox 5">
            <a:extLst>
              <a:ext uri="{FF2B5EF4-FFF2-40B4-BE49-F238E27FC236}">
                <a16:creationId xmlns:a16="http://schemas.microsoft.com/office/drawing/2014/main" id="{277E3831-5AA4-E406-AE76-C3B824D296CA}"/>
              </a:ext>
            </a:extLst>
          </p:cNvPr>
          <p:cNvSpPr txBox="1"/>
          <p:nvPr/>
        </p:nvSpPr>
        <p:spPr>
          <a:xfrm>
            <a:off x="8347398" y="5841543"/>
            <a:ext cx="3174820" cy="646331"/>
          </a:xfrm>
          <a:prstGeom prst="rect">
            <a:avLst/>
          </a:prstGeom>
          <a:noFill/>
        </p:spPr>
        <p:txBody>
          <a:bodyPr wrap="square" rtlCol="0">
            <a:spAutoFit/>
          </a:bodyPr>
          <a:lstStyle/>
          <a:p>
            <a:pPr algn="ctr"/>
            <a:r>
              <a:rPr lang="en-GB" b="1" dirty="0">
                <a:solidFill>
                  <a:schemeClr val="bg1"/>
                </a:solidFill>
                <a:latin typeface="Aptos" panose="020B0004020202020204" pitchFamily="34" charset="0"/>
              </a:rPr>
              <a:t>‘It’s those north Welsh towns, again…’</a:t>
            </a:r>
          </a:p>
        </p:txBody>
      </p:sp>
    </p:spTree>
    <p:extLst>
      <p:ext uri="{BB962C8B-B14F-4D97-AF65-F5344CB8AC3E}">
        <p14:creationId xmlns:p14="http://schemas.microsoft.com/office/powerpoint/2010/main" val="29238666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556AB7-34B7-B2E2-A6EA-3594D1EB119B}"/>
              </a:ext>
            </a:extLst>
          </p:cNvPr>
          <p:cNvSpPr/>
          <p:nvPr/>
        </p:nvSpPr>
        <p:spPr>
          <a:xfrm>
            <a:off x="0" y="389931"/>
            <a:ext cx="5019869"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RACIALISING THE VOICE</a:t>
            </a:r>
          </a:p>
        </p:txBody>
      </p:sp>
      <p:sp>
        <p:nvSpPr>
          <p:cNvPr id="5" name="TextBox 4">
            <a:extLst>
              <a:ext uri="{FF2B5EF4-FFF2-40B4-BE49-F238E27FC236}">
                <a16:creationId xmlns:a16="http://schemas.microsoft.com/office/drawing/2014/main" id="{64B8D421-6AB9-4A6E-06CC-E82D1D0E8EA7}"/>
              </a:ext>
            </a:extLst>
          </p:cNvPr>
          <p:cNvSpPr txBox="1"/>
          <p:nvPr/>
        </p:nvSpPr>
        <p:spPr>
          <a:xfrm>
            <a:off x="309775" y="1349793"/>
            <a:ext cx="6734837" cy="5262979"/>
          </a:xfrm>
          <a:prstGeom prst="rect">
            <a:avLst/>
          </a:prstGeom>
          <a:noFill/>
        </p:spPr>
        <p:txBody>
          <a:bodyPr wrap="square" rtlCol="0">
            <a:spAutoFit/>
          </a:bodyPr>
          <a:lstStyle/>
          <a:p>
            <a:pPr marL="457200" indent="-457200">
              <a:buFont typeface="Arial" panose="020B0604020202020204" pitchFamily="34" charset="0"/>
              <a:buChar char="•"/>
            </a:pPr>
            <a:r>
              <a:rPr lang="en-GB" sz="2800" b="1" dirty="0" err="1">
                <a:solidFill>
                  <a:schemeClr val="bg1"/>
                </a:solidFill>
                <a:latin typeface="Aptos" panose="020B0004020202020204" pitchFamily="34" charset="0"/>
              </a:rPr>
              <a:t>JJJJJerome</a:t>
            </a:r>
            <a:r>
              <a:rPr lang="en-GB" sz="2800" b="1" dirty="0">
                <a:solidFill>
                  <a:schemeClr val="bg1"/>
                </a:solidFill>
                <a:latin typeface="Aptos" panose="020B0004020202020204" pitchFamily="34" charset="0"/>
              </a:rPr>
              <a:t> Ellis: </a:t>
            </a:r>
            <a:r>
              <a:rPr lang="en-GB" sz="2800" dirty="0">
                <a:solidFill>
                  <a:schemeClr val="bg1"/>
                </a:solidFill>
                <a:latin typeface="Aptos" panose="020B0004020202020204" pitchFamily="34" charset="0"/>
              </a:rPr>
              <a:t>‘Are black people humans? The jury’s out … and who’s on the jury?’ (Loops of Retreat)</a:t>
            </a:r>
            <a:endParaRPr lang="en-GB" sz="2800" b="1" dirty="0">
              <a:solidFill>
                <a:schemeClr val="bg1"/>
              </a:solidFill>
              <a:latin typeface="Aptos" panose="020B0004020202020204" pitchFamily="34" charset="0"/>
            </a:endParaRPr>
          </a:p>
          <a:p>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Nineteenth-century: idea that ‘primitive’ languages were inherently pathological…</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…but also of ‘disease of civilisation’ and role of language</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Aphasia tests, migration and elephants</a:t>
            </a:r>
          </a:p>
        </p:txBody>
      </p:sp>
      <p:pic>
        <p:nvPicPr>
          <p:cNvPr id="1026" name="Picture 2" descr="Pencil drawing of an elephant's head with trunk raised. The text at the bottom of the image reads: &quot;Fig. 30. Successful attempt by No. 25 to draw the head of an elephant&quot;">
            <a:extLst>
              <a:ext uri="{FF2B5EF4-FFF2-40B4-BE49-F238E27FC236}">
                <a16:creationId xmlns:a16="http://schemas.microsoft.com/office/drawing/2014/main" id="{83B6F80D-058B-8F9C-E308-7F8640F1BB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2890" y="1349793"/>
            <a:ext cx="4603159" cy="319243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F23281D-9B24-A843-EE61-F318960C2FBC}"/>
              </a:ext>
            </a:extLst>
          </p:cNvPr>
          <p:cNvSpPr txBox="1"/>
          <p:nvPr/>
        </p:nvSpPr>
        <p:spPr>
          <a:xfrm>
            <a:off x="8156898" y="4641393"/>
            <a:ext cx="3174820" cy="923330"/>
          </a:xfrm>
          <a:prstGeom prst="rect">
            <a:avLst/>
          </a:prstGeom>
          <a:noFill/>
        </p:spPr>
        <p:txBody>
          <a:bodyPr wrap="square" rtlCol="0">
            <a:spAutoFit/>
          </a:bodyPr>
          <a:lstStyle/>
          <a:p>
            <a:pPr algn="ctr"/>
            <a:r>
              <a:rPr lang="en-GB" b="1" dirty="0">
                <a:solidFill>
                  <a:schemeClr val="bg1"/>
                </a:solidFill>
                <a:latin typeface="Aptos" panose="020B0004020202020204" pitchFamily="34" charset="0"/>
              </a:rPr>
              <a:t>You can read Tom Parkinson’s essay ‘Aphasia and drawing elephants’ </a:t>
            </a:r>
            <a:r>
              <a:rPr lang="en-GB" b="1" dirty="0">
                <a:solidFill>
                  <a:schemeClr val="bg1"/>
                </a:solidFill>
                <a:latin typeface="Aptos" panose="020B0004020202020204" pitchFamily="34" charset="0"/>
                <a:hlinkClick r:id="rId3">
                  <a:extLst>
                    <a:ext uri="{A12FA001-AC4F-418D-AE19-62706E023703}">
                      <ahyp:hlinkClr xmlns:ahyp="http://schemas.microsoft.com/office/drawing/2018/hyperlinkcolor" val="tx"/>
                    </a:ext>
                  </a:extLst>
                </a:hlinkClick>
              </a:rPr>
              <a:t>here</a:t>
            </a:r>
            <a:r>
              <a:rPr lang="en-GB" b="1" dirty="0">
                <a:solidFill>
                  <a:schemeClr val="bg1"/>
                </a:solidFill>
                <a:latin typeface="Aptos" panose="020B0004020202020204" pitchFamily="34" charset="0"/>
              </a:rPr>
              <a:t>.</a:t>
            </a:r>
          </a:p>
        </p:txBody>
      </p:sp>
    </p:spTree>
    <p:extLst>
      <p:ext uri="{BB962C8B-B14F-4D97-AF65-F5344CB8AC3E}">
        <p14:creationId xmlns:p14="http://schemas.microsoft.com/office/powerpoint/2010/main" val="14028359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116AAB-10C2-80AE-47DB-817FDE472E9D}"/>
              </a:ext>
            </a:extLst>
          </p:cNvPr>
          <p:cNvSpPr txBox="1"/>
          <p:nvPr/>
        </p:nvSpPr>
        <p:spPr>
          <a:xfrm>
            <a:off x="424154" y="1413871"/>
            <a:ext cx="6891045" cy="5016758"/>
          </a:xfrm>
          <a:prstGeom prst="rect">
            <a:avLst/>
          </a:prstGeom>
          <a:noFill/>
        </p:spPr>
        <p:txBody>
          <a:bodyPr wrap="square" rtlCol="0">
            <a:spAutoFit/>
          </a:bodyPr>
          <a:lstStyle/>
          <a:p>
            <a:r>
              <a:rPr lang="en-GB" sz="2000" dirty="0">
                <a:solidFill>
                  <a:schemeClr val="bg1"/>
                </a:solidFill>
                <a:latin typeface="Aptos" panose="020B0004020202020204" pitchFamily="34" charset="0"/>
              </a:rPr>
              <a:t>‘</a:t>
            </a:r>
            <a:r>
              <a:rPr lang="en-GB" sz="2000" i="1" dirty="0">
                <a:solidFill>
                  <a:schemeClr val="bg1"/>
                </a:solidFill>
                <a:latin typeface="Aptos" panose="020B0004020202020204" pitchFamily="34" charset="0"/>
              </a:rPr>
              <a:t>When a language is so strained </a:t>
            </a:r>
            <a:r>
              <a:rPr lang="en-GB" sz="2000" dirty="0">
                <a:solidFill>
                  <a:schemeClr val="bg1"/>
                </a:solidFill>
                <a:latin typeface="Aptos" panose="020B0004020202020204" pitchFamily="34" charset="0"/>
              </a:rPr>
              <a:t>that it starts to stutter, or to murmur or stammer… </a:t>
            </a:r>
            <a:r>
              <a:rPr lang="en-GB" sz="2000" i="1" dirty="0">
                <a:solidFill>
                  <a:schemeClr val="bg1"/>
                </a:solidFill>
                <a:latin typeface="Aptos" panose="020B0004020202020204" pitchFamily="34" charset="0"/>
              </a:rPr>
              <a:t>then language in its entirety reaches the limit </a:t>
            </a:r>
            <a:r>
              <a:rPr lang="en-GB" sz="2000" dirty="0">
                <a:solidFill>
                  <a:schemeClr val="bg1"/>
                </a:solidFill>
                <a:latin typeface="Aptos" panose="020B0004020202020204" pitchFamily="34" charset="0"/>
              </a:rPr>
              <a:t>that marks its outside and makes it confront silence.’</a:t>
            </a:r>
          </a:p>
          <a:p>
            <a:endParaRPr lang="en-GB" sz="2000" i="1" dirty="0">
              <a:solidFill>
                <a:schemeClr val="bg1"/>
              </a:solidFill>
              <a:latin typeface="Aptos" panose="020B0004020202020204" pitchFamily="34" charset="0"/>
            </a:endParaRPr>
          </a:p>
          <a:p>
            <a:r>
              <a:rPr lang="en-GB" sz="2000" dirty="0">
                <a:solidFill>
                  <a:schemeClr val="bg1"/>
                </a:solidFill>
                <a:latin typeface="Aptos" panose="020B0004020202020204" pitchFamily="34" charset="0"/>
              </a:rPr>
              <a:t>‘…when it  is a matter of digging under the stories, cracking open the opinions, and reaching regions without memories, when the self must be destroyed, it is certainly not enough to be a “great” writer and the means must remain forever inadequate. Style becomes </a:t>
            </a:r>
            <a:r>
              <a:rPr lang="en-GB" sz="2000" dirty="0" err="1">
                <a:solidFill>
                  <a:schemeClr val="bg1"/>
                </a:solidFill>
                <a:latin typeface="Aptos" panose="020B0004020202020204" pitchFamily="34" charset="0"/>
              </a:rPr>
              <a:t>nonstyle</a:t>
            </a:r>
            <a:r>
              <a:rPr lang="en-GB" sz="2000" dirty="0">
                <a:solidFill>
                  <a:schemeClr val="bg1"/>
                </a:solidFill>
                <a:latin typeface="Aptos" panose="020B0004020202020204" pitchFamily="34" charset="0"/>
              </a:rPr>
              <a:t>, and one’s language lets an unknown foreign language escape from it, so that one can reach the limits of language itself and become something other than a writer</a:t>
            </a:r>
            <a:r>
              <a:rPr lang="en-GB" sz="2000" i="1" dirty="0">
                <a:solidFill>
                  <a:schemeClr val="bg1"/>
                </a:solidFill>
                <a:latin typeface="Aptos" panose="020B0004020202020204" pitchFamily="34" charset="0"/>
              </a:rPr>
              <a:t>’.</a:t>
            </a:r>
          </a:p>
          <a:p>
            <a:endParaRPr lang="en-GB" sz="2000" dirty="0">
              <a:solidFill>
                <a:schemeClr val="bg1"/>
              </a:solidFill>
              <a:latin typeface="Aptos" panose="020B0004020202020204" pitchFamily="34" charset="0"/>
            </a:endParaRPr>
          </a:p>
          <a:p>
            <a:r>
              <a:rPr lang="en-GB" sz="2000" b="1" dirty="0">
                <a:solidFill>
                  <a:schemeClr val="bg1"/>
                </a:solidFill>
                <a:latin typeface="Aptos" panose="020B0004020202020204" pitchFamily="34" charset="0"/>
              </a:rPr>
              <a:t>Gilles Deleuze (trans. Daniel W. Smith and Michael A. Greco), ‘He stuttered’ from </a:t>
            </a:r>
            <a:r>
              <a:rPr lang="en-GB" sz="2000" b="1" i="1" dirty="0">
                <a:solidFill>
                  <a:schemeClr val="bg1"/>
                </a:solidFill>
                <a:latin typeface="Aptos" panose="020B0004020202020204" pitchFamily="34" charset="0"/>
              </a:rPr>
              <a:t>Essays Critical and Clinical </a:t>
            </a:r>
            <a:r>
              <a:rPr lang="en-GB" sz="2000" b="1" dirty="0">
                <a:solidFill>
                  <a:schemeClr val="bg1"/>
                </a:solidFill>
                <a:latin typeface="Aptos" panose="020B0004020202020204" pitchFamily="34" charset="0"/>
              </a:rPr>
              <a:t>(London: Verso, 1998), p. 113</a:t>
            </a:r>
            <a:endParaRPr lang="en-GB" sz="2000" dirty="0">
              <a:solidFill>
                <a:schemeClr val="bg1"/>
              </a:solidFill>
              <a:latin typeface="Aptos" panose="020B0004020202020204" pitchFamily="34" charset="0"/>
            </a:endParaRPr>
          </a:p>
        </p:txBody>
      </p:sp>
      <p:pic>
        <p:nvPicPr>
          <p:cNvPr id="1026" name="Picture 2" descr="Gilles Deleuze: The Philosophy of Creation">
            <a:extLst>
              <a:ext uri="{FF2B5EF4-FFF2-40B4-BE49-F238E27FC236}">
                <a16:creationId xmlns:a16="http://schemas.microsoft.com/office/drawing/2014/main" id="{4F3AE733-A3C4-716E-6E3D-ED5EF436CB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0160" y="741204"/>
            <a:ext cx="3462046" cy="51930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DE01090-684E-CBFD-485C-4920BE855536}"/>
              </a:ext>
            </a:extLst>
          </p:cNvPr>
          <p:cNvSpPr txBox="1"/>
          <p:nvPr/>
        </p:nvSpPr>
        <p:spPr>
          <a:xfrm>
            <a:off x="8067484" y="6041876"/>
            <a:ext cx="3462046" cy="369332"/>
          </a:xfrm>
          <a:prstGeom prst="rect">
            <a:avLst/>
          </a:prstGeom>
          <a:noFill/>
        </p:spPr>
        <p:txBody>
          <a:bodyPr wrap="square">
            <a:spAutoFit/>
          </a:bodyPr>
          <a:lstStyle/>
          <a:p>
            <a:pPr algn="ctr"/>
            <a:r>
              <a:rPr lang="en-GB" sz="1800" b="1" dirty="0">
                <a:solidFill>
                  <a:schemeClr val="bg1"/>
                </a:solidFill>
                <a:latin typeface="Aptos" panose="020B0004020202020204" pitchFamily="34" charset="0"/>
              </a:rPr>
              <a:t>Gilles Deleuze (1925-1995)</a:t>
            </a:r>
            <a:endParaRPr lang="en-GB" b="1" dirty="0"/>
          </a:p>
        </p:txBody>
      </p:sp>
      <p:sp>
        <p:nvSpPr>
          <p:cNvPr id="3" name="Rectangle 2">
            <a:extLst>
              <a:ext uri="{FF2B5EF4-FFF2-40B4-BE49-F238E27FC236}">
                <a16:creationId xmlns:a16="http://schemas.microsoft.com/office/drawing/2014/main" id="{CE192953-FD4D-62DC-2EF7-34FCEB71A827}"/>
              </a:ext>
            </a:extLst>
          </p:cNvPr>
          <p:cNvSpPr/>
          <p:nvPr/>
        </p:nvSpPr>
        <p:spPr>
          <a:xfrm>
            <a:off x="0" y="389931"/>
            <a:ext cx="6652727"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DOES STAMMERING LIBERATE US?</a:t>
            </a:r>
          </a:p>
        </p:txBody>
      </p:sp>
    </p:spTree>
    <p:extLst>
      <p:ext uri="{BB962C8B-B14F-4D97-AF65-F5344CB8AC3E}">
        <p14:creationId xmlns:p14="http://schemas.microsoft.com/office/powerpoint/2010/main" val="19060782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ysfluent">
            <a:extLst>
              <a:ext uri="{FF2B5EF4-FFF2-40B4-BE49-F238E27FC236}">
                <a16:creationId xmlns:a16="http://schemas.microsoft.com/office/drawing/2014/main" id="{F371E066-DAED-A3BA-9D53-F559F97492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614" t="7891" r="20658" b="7619"/>
          <a:stretch/>
        </p:blipFill>
        <p:spPr bwMode="auto">
          <a:xfrm>
            <a:off x="1259633" y="0"/>
            <a:ext cx="484808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t's How We Talk | STAMMA">
            <a:extLst>
              <a:ext uri="{FF2B5EF4-FFF2-40B4-BE49-F238E27FC236}">
                <a16:creationId xmlns:a16="http://schemas.microsoft.com/office/drawing/2014/main" id="{89ECD0A3-FB2F-7DE8-C57D-4C6A478A49F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7716" t="5170" b="5442"/>
          <a:stretch/>
        </p:blipFill>
        <p:spPr bwMode="auto">
          <a:xfrm>
            <a:off x="7203234" y="0"/>
            <a:ext cx="389481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86405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F3E447-AEE4-FC76-C9BC-D33091B4F3EA}"/>
              </a:ext>
            </a:extLst>
          </p:cNvPr>
          <p:cNvSpPr txBox="1"/>
          <p:nvPr/>
        </p:nvSpPr>
        <p:spPr>
          <a:xfrm>
            <a:off x="489863" y="440369"/>
            <a:ext cx="6078889" cy="5940088"/>
          </a:xfrm>
          <a:prstGeom prst="rect">
            <a:avLst/>
          </a:prstGeom>
          <a:noFill/>
        </p:spPr>
        <p:txBody>
          <a:bodyPr wrap="square" rtlCol="0">
            <a:spAutoFit/>
          </a:bodyPr>
          <a:lstStyle/>
          <a:p>
            <a:r>
              <a:rPr lang="en-GB" sz="2000" dirty="0" err="1">
                <a:solidFill>
                  <a:schemeClr val="bg1"/>
                </a:solidFill>
                <a:latin typeface="Aptos" panose="020B0004020202020204" pitchFamily="34" charset="0"/>
              </a:rPr>
              <a:t>‘The</a:t>
            </a:r>
            <a:r>
              <a:rPr lang="en-GB" sz="2000" dirty="0">
                <a:solidFill>
                  <a:schemeClr val="bg1"/>
                </a:solidFill>
                <a:latin typeface="Aptos" panose="020B0004020202020204" pitchFamily="34" charset="0"/>
              </a:rPr>
              <a:t> idea implicit here [in Deleuze] [is] that standard, fluent language confines us, and that the best liberation from this confinement comes through some amalgamation of literary and pathological forms…’</a:t>
            </a:r>
          </a:p>
          <a:p>
            <a:endParaRPr lang="en-GB" sz="2000" dirty="0">
              <a:solidFill>
                <a:schemeClr val="bg1"/>
              </a:solidFill>
              <a:latin typeface="Aptos" panose="020B0004020202020204" pitchFamily="34" charset="0"/>
            </a:endParaRPr>
          </a:p>
          <a:p>
            <a:r>
              <a:rPr lang="en-GB" sz="2000" dirty="0">
                <a:solidFill>
                  <a:schemeClr val="bg1"/>
                </a:solidFill>
                <a:latin typeface="Aptos" panose="020B0004020202020204" pitchFamily="34" charset="0"/>
              </a:rPr>
              <a:t>‘…this uniquely modern viewpoint – that eloquence and fluency are the problem and dysfluency the solution – surely begs some rethinking. It should be asked why literary theory turns so consistently through the twentieth century to the realm of speech pathology to describe both the forms of literary experimentation and our culture’s occasional need for language breakdown. It should also be asked whether it is possible to have a theoretical approach to disordered speech that […] manages to avoid the many pitfalls I have laid out thus far, namely, metaphorization, stigmatization, and glorification.’</a:t>
            </a:r>
          </a:p>
          <a:p>
            <a:endParaRPr lang="en-GB" sz="2000" dirty="0">
              <a:solidFill>
                <a:schemeClr val="bg1"/>
              </a:solidFill>
              <a:latin typeface="Aptos" panose="020B0004020202020204" pitchFamily="34" charset="0"/>
            </a:endParaRPr>
          </a:p>
          <a:p>
            <a:r>
              <a:rPr lang="en-GB" sz="2000" b="1" dirty="0">
                <a:solidFill>
                  <a:schemeClr val="bg1"/>
                </a:solidFill>
                <a:latin typeface="Aptos" panose="020B0004020202020204" pitchFamily="34" charset="0"/>
              </a:rPr>
              <a:t>Chris Eagle, </a:t>
            </a:r>
            <a:r>
              <a:rPr lang="en-GB" sz="2000" b="1" i="1" dirty="0">
                <a:solidFill>
                  <a:schemeClr val="bg1"/>
                </a:solidFill>
                <a:latin typeface="Aptos" panose="020B0004020202020204" pitchFamily="34" charset="0"/>
              </a:rPr>
              <a:t>Dysfluencies</a:t>
            </a:r>
            <a:r>
              <a:rPr lang="en-GB" sz="2000" b="1" dirty="0">
                <a:solidFill>
                  <a:schemeClr val="bg1"/>
                </a:solidFill>
                <a:latin typeface="Aptos" panose="020B0004020202020204" pitchFamily="34" charset="0"/>
              </a:rPr>
              <a:t>, pp. 161-162</a:t>
            </a:r>
            <a:endParaRPr lang="en-GB" sz="2000" dirty="0">
              <a:solidFill>
                <a:schemeClr val="bg1"/>
              </a:solidFill>
              <a:latin typeface="Aptos" panose="020B0004020202020204" pitchFamily="34" charset="0"/>
            </a:endParaRPr>
          </a:p>
        </p:txBody>
      </p:sp>
      <p:pic>
        <p:nvPicPr>
          <p:cNvPr id="3" name="Picture 2" descr="A pink and green poster with white text&#10;&#10;Description automatically generated">
            <a:extLst>
              <a:ext uri="{FF2B5EF4-FFF2-40B4-BE49-F238E27FC236}">
                <a16:creationId xmlns:a16="http://schemas.microsoft.com/office/drawing/2014/main" id="{94770F08-49AF-A25B-3705-78ADE966B9C0}"/>
              </a:ext>
            </a:extLst>
          </p:cNvPr>
          <p:cNvPicPr>
            <a:picLocks noChangeAspect="1"/>
          </p:cNvPicPr>
          <p:nvPr/>
        </p:nvPicPr>
        <p:blipFill rotWithShape="1">
          <a:blip r:embed="rId2">
            <a:extLst>
              <a:ext uri="{28A0092B-C50C-407E-A947-70E740481C1C}">
                <a14:useLocalDpi xmlns:a14="http://schemas.microsoft.com/office/drawing/2010/main" val="0"/>
              </a:ext>
            </a:extLst>
          </a:blip>
          <a:srcRect l="3113" r="2102" b="11140"/>
          <a:stretch/>
        </p:blipFill>
        <p:spPr>
          <a:xfrm>
            <a:off x="7315199" y="0"/>
            <a:ext cx="4876801" cy="6858000"/>
          </a:xfrm>
          <a:prstGeom prst="rect">
            <a:avLst/>
          </a:prstGeom>
        </p:spPr>
      </p:pic>
    </p:spTree>
    <p:extLst>
      <p:ext uri="{BB962C8B-B14F-4D97-AF65-F5344CB8AC3E}">
        <p14:creationId xmlns:p14="http://schemas.microsoft.com/office/powerpoint/2010/main" val="26407560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89F122-B2BC-0E9E-A15D-D57BFC653966}"/>
              </a:ext>
            </a:extLst>
          </p:cNvPr>
          <p:cNvSpPr txBox="1"/>
          <p:nvPr/>
        </p:nvSpPr>
        <p:spPr>
          <a:xfrm>
            <a:off x="621070" y="2264894"/>
            <a:ext cx="10640980" cy="3970318"/>
          </a:xfrm>
          <a:prstGeom prst="rect">
            <a:avLst/>
          </a:prstGeom>
          <a:noFill/>
        </p:spPr>
        <p:txBody>
          <a:bodyPr wrap="square" rtlCol="0">
            <a:spAutoFit/>
          </a:bodyPr>
          <a:lstStyle/>
          <a:p>
            <a:pPr marL="457200" indent="-457200">
              <a:buFont typeface="Arial" panose="020B0604020202020204" pitchFamily="34" charset="0"/>
              <a:buChar char="•"/>
            </a:pPr>
            <a:r>
              <a:rPr lang="en-GB" sz="2800" dirty="0">
                <a:solidFill>
                  <a:schemeClr val="bg1"/>
                </a:solidFill>
                <a:latin typeface="Aptos" panose="020B0004020202020204" pitchFamily="34" charset="0"/>
              </a:rPr>
              <a:t>as a way of expanding our understanding of ‘health’ beyond physical illness (social well-being, communication)</a:t>
            </a:r>
          </a:p>
          <a:p>
            <a:pPr marL="342900" indent="-3429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demonstrate connections between art and medicine (aesthetics of the voice)</a:t>
            </a:r>
          </a:p>
          <a:p>
            <a:pPr marL="457200" indent="-457200">
              <a:buFont typeface="Arial" panose="020B0604020202020204" pitchFamily="34" charset="0"/>
              <a:buChar char="•"/>
            </a:pPr>
            <a:endParaRPr lang="en-GB" sz="2800" dirty="0">
              <a:solidFill>
                <a:schemeClr val="bg1"/>
              </a:solidFill>
              <a:latin typeface="Aptos" panose="020B0004020202020204" pitchFamily="34" charset="0"/>
            </a:endParaRPr>
          </a:p>
          <a:p>
            <a:pPr marL="457200" indent="-457200">
              <a:buFont typeface="Arial" panose="020B0604020202020204" pitchFamily="34" charset="0"/>
              <a:buChar char="•"/>
            </a:pPr>
            <a:r>
              <a:rPr lang="en-GB" sz="2800" dirty="0">
                <a:solidFill>
                  <a:schemeClr val="bg1"/>
                </a:solidFill>
                <a:latin typeface="Aptos" panose="020B0004020202020204" pitchFamily="34" charset="0"/>
              </a:rPr>
              <a:t>illuminates class, gender and race</a:t>
            </a:r>
          </a:p>
          <a:p>
            <a:pPr marL="342900" indent="-342900">
              <a:buFont typeface="Arial" panose="020B0604020202020204" pitchFamily="34" charset="0"/>
              <a:buChar char="•"/>
            </a:pPr>
            <a:endParaRPr lang="en-GB" sz="2800" dirty="0">
              <a:solidFill>
                <a:schemeClr val="bg1"/>
              </a:solidFill>
              <a:latin typeface="Aptos" panose="020B0004020202020204" pitchFamily="34" charset="0"/>
            </a:endParaRPr>
          </a:p>
          <a:p>
            <a:pPr marL="342900" indent="-342900">
              <a:buFont typeface="Arial" panose="020B0604020202020204" pitchFamily="34" charset="0"/>
              <a:buChar char="•"/>
            </a:pPr>
            <a:r>
              <a:rPr lang="en-GB" sz="2800" dirty="0">
                <a:solidFill>
                  <a:schemeClr val="bg1"/>
                </a:solidFill>
                <a:latin typeface="Aptos" panose="020B0004020202020204" pitchFamily="34" charset="0"/>
              </a:rPr>
              <a:t> pay attention to our own biases in assumptions around voices</a:t>
            </a:r>
          </a:p>
        </p:txBody>
      </p:sp>
      <p:sp>
        <p:nvSpPr>
          <p:cNvPr id="3" name="Rectangle 2">
            <a:extLst>
              <a:ext uri="{FF2B5EF4-FFF2-40B4-BE49-F238E27FC236}">
                <a16:creationId xmlns:a16="http://schemas.microsoft.com/office/drawing/2014/main" id="{F1B5D860-3A35-0223-90CB-5A276C9F3413}"/>
              </a:ext>
            </a:extLst>
          </p:cNvPr>
          <p:cNvSpPr/>
          <p:nvPr/>
        </p:nvSpPr>
        <p:spPr>
          <a:xfrm>
            <a:off x="0" y="389931"/>
            <a:ext cx="9507894"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WHY SHOULD WE CARE ABOUT SPEECH FOR THE</a:t>
            </a:r>
          </a:p>
        </p:txBody>
      </p:sp>
      <p:sp>
        <p:nvSpPr>
          <p:cNvPr id="4" name="Rectangle 3">
            <a:extLst>
              <a:ext uri="{FF2B5EF4-FFF2-40B4-BE49-F238E27FC236}">
                <a16:creationId xmlns:a16="http://schemas.microsoft.com/office/drawing/2014/main" id="{047B069D-8A5A-12FF-C933-C24FECC7CFA9}"/>
              </a:ext>
            </a:extLst>
          </p:cNvPr>
          <p:cNvSpPr/>
          <p:nvPr/>
        </p:nvSpPr>
        <p:spPr>
          <a:xfrm>
            <a:off x="0" y="1170981"/>
            <a:ext cx="4914899" cy="51786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HISTORY OF MEDICINE?</a:t>
            </a:r>
          </a:p>
        </p:txBody>
      </p:sp>
    </p:spTree>
    <p:extLst>
      <p:ext uri="{BB962C8B-B14F-4D97-AF65-F5344CB8AC3E}">
        <p14:creationId xmlns:p14="http://schemas.microsoft.com/office/powerpoint/2010/main" val="1175177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26CB9F64-AF64-B72B-F73A-59EAAF1097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661160"/>
            <a:ext cx="4226018" cy="372141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is Master's Voice - Wikipedia">
            <a:extLst>
              <a:ext uri="{FF2B5EF4-FFF2-40B4-BE49-F238E27FC236}">
                <a16:creationId xmlns:a16="http://schemas.microsoft.com/office/drawing/2014/main" id="{EC391A8B-1712-F2FB-DD8B-C7CB80C780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8492" y="707230"/>
            <a:ext cx="7274433" cy="5443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1035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5A6991D-1F06-E62B-E4FF-CBD19D3C8615}"/>
              </a:ext>
            </a:extLst>
          </p:cNvPr>
          <p:cNvSpPr/>
          <p:nvPr/>
        </p:nvSpPr>
        <p:spPr>
          <a:xfrm>
            <a:off x="895740" y="998375"/>
            <a:ext cx="4049485" cy="1819469"/>
          </a:xfrm>
          <a:prstGeom prst="round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Aptos" panose="020B0004020202020204" pitchFamily="34" charset="0"/>
              </a:rPr>
              <a:t>Implying a ‘wrong’ part of the body</a:t>
            </a:r>
          </a:p>
          <a:p>
            <a:pPr algn="ctr"/>
            <a:endParaRPr lang="en-GB" b="1" dirty="0">
              <a:solidFill>
                <a:schemeClr val="tx1"/>
              </a:solidFill>
              <a:latin typeface="Aptos" panose="020B0004020202020204" pitchFamily="34" charset="0"/>
            </a:endParaRPr>
          </a:p>
          <a:p>
            <a:pPr algn="ctr"/>
            <a:r>
              <a:rPr lang="en-GB" dirty="0">
                <a:solidFill>
                  <a:schemeClr val="tx1"/>
                </a:solidFill>
                <a:latin typeface="Aptos" panose="020B0004020202020204" pitchFamily="34" charset="0"/>
              </a:rPr>
              <a:t>(‘Nasal’, ‘throaty’)</a:t>
            </a:r>
          </a:p>
        </p:txBody>
      </p:sp>
      <p:sp>
        <p:nvSpPr>
          <p:cNvPr id="3" name="Rectangle: Rounded Corners 2">
            <a:extLst>
              <a:ext uri="{FF2B5EF4-FFF2-40B4-BE49-F238E27FC236}">
                <a16:creationId xmlns:a16="http://schemas.microsoft.com/office/drawing/2014/main" id="{2C46AD58-3DFE-58EE-BFC3-0466857E3C37}"/>
              </a:ext>
            </a:extLst>
          </p:cNvPr>
          <p:cNvSpPr/>
          <p:nvPr/>
        </p:nvSpPr>
        <p:spPr>
          <a:xfrm>
            <a:off x="895739" y="4040157"/>
            <a:ext cx="4049485" cy="1819469"/>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Aptos" panose="020B0004020202020204" pitchFamily="34" charset="0"/>
              </a:rPr>
              <a:t>Tactility and movement</a:t>
            </a:r>
          </a:p>
          <a:p>
            <a:pPr algn="ctr"/>
            <a:endParaRPr lang="en-GB" b="1" dirty="0">
              <a:solidFill>
                <a:schemeClr val="tx1"/>
              </a:solidFill>
              <a:latin typeface="Aptos" panose="020B0004020202020204" pitchFamily="34" charset="0"/>
            </a:endParaRPr>
          </a:p>
          <a:p>
            <a:pPr algn="ctr"/>
            <a:r>
              <a:rPr lang="en-GB" dirty="0">
                <a:solidFill>
                  <a:schemeClr val="tx1"/>
                </a:solidFill>
                <a:latin typeface="Aptos" panose="020B0004020202020204" pitchFamily="34" charset="0"/>
              </a:rPr>
              <a:t>(‘Mellifluous’, ‘rough’, ‘soft’)</a:t>
            </a:r>
          </a:p>
        </p:txBody>
      </p:sp>
      <p:sp>
        <p:nvSpPr>
          <p:cNvPr id="4" name="Rectangle: Rounded Corners 3">
            <a:extLst>
              <a:ext uri="{FF2B5EF4-FFF2-40B4-BE49-F238E27FC236}">
                <a16:creationId xmlns:a16="http://schemas.microsoft.com/office/drawing/2014/main" id="{36E08326-08E1-A108-BAF9-5DA839DB275C}"/>
              </a:ext>
            </a:extLst>
          </p:cNvPr>
          <p:cNvSpPr/>
          <p:nvPr/>
        </p:nvSpPr>
        <p:spPr>
          <a:xfrm>
            <a:off x="7246775" y="998374"/>
            <a:ext cx="4049485" cy="1819469"/>
          </a:xfrm>
          <a:prstGeom prst="round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Aptos" panose="020B0004020202020204" pitchFamily="34" charset="0"/>
              </a:rPr>
              <a:t>Places and communities</a:t>
            </a:r>
          </a:p>
          <a:p>
            <a:pPr algn="ctr"/>
            <a:endParaRPr lang="en-GB" b="1" dirty="0">
              <a:solidFill>
                <a:schemeClr val="tx1"/>
              </a:solidFill>
              <a:latin typeface="Aptos" panose="020B0004020202020204" pitchFamily="34" charset="0"/>
            </a:endParaRPr>
          </a:p>
          <a:p>
            <a:pPr algn="ctr"/>
            <a:r>
              <a:rPr lang="en-GB" dirty="0">
                <a:solidFill>
                  <a:schemeClr val="tx1"/>
                </a:solidFill>
                <a:latin typeface="Aptos" panose="020B0004020202020204" pitchFamily="34" charset="0"/>
              </a:rPr>
              <a:t>(Prejudices against regional/national variations)</a:t>
            </a:r>
          </a:p>
        </p:txBody>
      </p:sp>
      <p:sp>
        <p:nvSpPr>
          <p:cNvPr id="5" name="Rectangle: Rounded Corners 4">
            <a:extLst>
              <a:ext uri="{FF2B5EF4-FFF2-40B4-BE49-F238E27FC236}">
                <a16:creationId xmlns:a16="http://schemas.microsoft.com/office/drawing/2014/main" id="{74B31E82-9AE6-79B1-C49E-5B12FFF9E6B3}"/>
              </a:ext>
            </a:extLst>
          </p:cNvPr>
          <p:cNvSpPr/>
          <p:nvPr/>
        </p:nvSpPr>
        <p:spPr>
          <a:xfrm>
            <a:off x="7246775" y="4040156"/>
            <a:ext cx="4049485" cy="1819469"/>
          </a:xfrm>
          <a:prstGeom prst="roundRect">
            <a:avLst/>
          </a:prstGeom>
          <a:solidFill>
            <a:srgbClr val="FF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Aptos" panose="020B0004020202020204" pitchFamily="34" charset="0"/>
              </a:rPr>
              <a:t>Voice as experienced by listener</a:t>
            </a:r>
          </a:p>
          <a:p>
            <a:pPr algn="ctr"/>
            <a:endParaRPr lang="en-GB" b="1" dirty="0">
              <a:solidFill>
                <a:schemeClr val="tx1"/>
              </a:solidFill>
              <a:latin typeface="Aptos" panose="020B0004020202020204" pitchFamily="34" charset="0"/>
            </a:endParaRPr>
          </a:p>
          <a:p>
            <a:pPr algn="ctr"/>
            <a:r>
              <a:rPr lang="en-GB" dirty="0">
                <a:solidFill>
                  <a:schemeClr val="tx1"/>
                </a:solidFill>
                <a:latin typeface="Aptos" panose="020B0004020202020204" pitchFamily="34" charset="0"/>
              </a:rPr>
              <a:t>(‘High/low-pitch’, ‘quiet/loud’)</a:t>
            </a:r>
          </a:p>
        </p:txBody>
      </p:sp>
    </p:spTree>
    <p:extLst>
      <p:ext uri="{BB962C8B-B14F-4D97-AF65-F5344CB8AC3E}">
        <p14:creationId xmlns:p14="http://schemas.microsoft.com/office/powerpoint/2010/main" val="3234370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0CA3F2C5-C9C4-294F-120E-E3F003991BEE}"/>
              </a:ext>
            </a:extLst>
          </p:cNvPr>
          <p:cNvSpPr/>
          <p:nvPr/>
        </p:nvSpPr>
        <p:spPr>
          <a:xfrm>
            <a:off x="914710" y="3172316"/>
            <a:ext cx="4049485" cy="1160028"/>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Aptos" panose="020B0004020202020204" pitchFamily="34" charset="0"/>
              </a:rPr>
              <a:t>Assumption that modernity means shift from ‘oral’ to ‘written’ cultures</a:t>
            </a:r>
            <a:endParaRPr lang="en-GB" sz="2000" dirty="0">
              <a:solidFill>
                <a:schemeClr val="tx1"/>
              </a:solidFill>
              <a:latin typeface="Aptos" panose="020B0004020202020204" pitchFamily="34" charset="0"/>
            </a:endParaRPr>
          </a:p>
        </p:txBody>
      </p:sp>
      <p:sp>
        <p:nvSpPr>
          <p:cNvPr id="3" name="Rectangle: Rounded Corners 2">
            <a:extLst>
              <a:ext uri="{FF2B5EF4-FFF2-40B4-BE49-F238E27FC236}">
                <a16:creationId xmlns:a16="http://schemas.microsoft.com/office/drawing/2014/main" id="{D3887816-D30A-6B03-11DF-72F945B50908}"/>
              </a:ext>
            </a:extLst>
          </p:cNvPr>
          <p:cNvSpPr/>
          <p:nvPr/>
        </p:nvSpPr>
        <p:spPr>
          <a:xfrm>
            <a:off x="914711" y="2246249"/>
            <a:ext cx="4049485" cy="727788"/>
          </a:xfrm>
          <a:prstGeom prst="round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Aptos" panose="020B0004020202020204" pitchFamily="34" charset="0"/>
              </a:rPr>
              <a:t>Voice as gendered, racialised</a:t>
            </a:r>
          </a:p>
        </p:txBody>
      </p:sp>
      <p:pic>
        <p:nvPicPr>
          <p:cNvPr id="5122" name="Picture 2" descr="The Human Voice — Stacey Jane">
            <a:extLst>
              <a:ext uri="{FF2B5EF4-FFF2-40B4-BE49-F238E27FC236}">
                <a16:creationId xmlns:a16="http://schemas.microsoft.com/office/drawing/2014/main" id="{CC7B2734-34F1-C758-CD50-540CFE0142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7706" y="134555"/>
            <a:ext cx="4789343" cy="345167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Rounded Corners 4">
            <a:extLst>
              <a:ext uri="{FF2B5EF4-FFF2-40B4-BE49-F238E27FC236}">
                <a16:creationId xmlns:a16="http://schemas.microsoft.com/office/drawing/2014/main" id="{6F6F2A60-FC51-97C4-7FA6-91C998C4D251}"/>
              </a:ext>
            </a:extLst>
          </p:cNvPr>
          <p:cNvSpPr/>
          <p:nvPr/>
        </p:nvSpPr>
        <p:spPr>
          <a:xfrm>
            <a:off x="930261" y="4530623"/>
            <a:ext cx="4049485" cy="909574"/>
          </a:xfrm>
          <a:prstGeom prst="round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Aptos" panose="020B0004020202020204" pitchFamily="34" charset="0"/>
              </a:rPr>
              <a:t>Communities of vocal ‘difference’</a:t>
            </a:r>
          </a:p>
        </p:txBody>
      </p:sp>
      <p:pic>
        <p:nvPicPr>
          <p:cNvPr id="5124" name="Picture 4" descr="Medicina | Free Full-Text | A Contemporary Review of Clinical Factors  Involved in Speech-Perspectives from a Prosthodontist Point of View">
            <a:extLst>
              <a:ext uri="{FF2B5EF4-FFF2-40B4-BE49-F238E27FC236}">
                <a16:creationId xmlns:a16="http://schemas.microsoft.com/office/drawing/2014/main" id="{EE295C88-EEE0-2C62-4A16-03D6DA1734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5625" y="3752330"/>
            <a:ext cx="3898900" cy="297111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7E920213-AF1F-85F2-84E0-74445465F909}"/>
              </a:ext>
            </a:extLst>
          </p:cNvPr>
          <p:cNvSpPr/>
          <p:nvPr/>
        </p:nvSpPr>
        <p:spPr>
          <a:xfrm>
            <a:off x="930261" y="855706"/>
            <a:ext cx="4049485" cy="1160028"/>
          </a:xfrm>
          <a:prstGeom prst="roundRect">
            <a:avLst/>
          </a:prstGeom>
          <a:solidFill>
            <a:srgbClr val="FF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Aptos" panose="020B0004020202020204" pitchFamily="34" charset="0"/>
              </a:rPr>
              <a:t>Shift towards more ‘scientific’ understanding of voice</a:t>
            </a:r>
            <a:endParaRPr lang="en-GB" sz="2000" dirty="0">
              <a:solidFill>
                <a:schemeClr val="tx1"/>
              </a:solidFill>
              <a:latin typeface="Aptos" panose="020B0004020202020204" pitchFamily="34" charset="0"/>
            </a:endParaRPr>
          </a:p>
        </p:txBody>
      </p:sp>
    </p:spTree>
    <p:extLst>
      <p:ext uri="{BB962C8B-B14F-4D97-AF65-F5344CB8AC3E}">
        <p14:creationId xmlns:p14="http://schemas.microsoft.com/office/powerpoint/2010/main" val="3089984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BC Collections - Technology - History of the BBC">
            <a:extLst>
              <a:ext uri="{FF2B5EF4-FFF2-40B4-BE49-F238E27FC236}">
                <a16:creationId xmlns:a16="http://schemas.microsoft.com/office/drawing/2014/main" id="{941AF006-DFDC-343D-006D-08F0325012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844" y="327447"/>
            <a:ext cx="5751156" cy="32350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w To Give An Effective Business Presentation - Acquisition International  | The voice of modern business - est. 2010">
            <a:extLst>
              <a:ext uri="{FF2B5EF4-FFF2-40B4-BE49-F238E27FC236}">
                <a16:creationId xmlns:a16="http://schemas.microsoft.com/office/drawing/2014/main" id="{81F81516-42D7-CF7D-F972-13BB56495E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5406" y="2940819"/>
            <a:ext cx="6381750" cy="3589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644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A message for today from last century's vast telephone exchanges | New  Scientist">
            <a:extLst>
              <a:ext uri="{FF2B5EF4-FFF2-40B4-BE49-F238E27FC236}">
                <a16:creationId xmlns:a16="http://schemas.microsoft.com/office/drawing/2014/main" id="{36FA16BA-AFB0-F3C2-2333-E7B4CF357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6150" y="0"/>
            <a:ext cx="102997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Rounded Corners 2">
            <a:extLst>
              <a:ext uri="{FF2B5EF4-FFF2-40B4-BE49-F238E27FC236}">
                <a16:creationId xmlns:a16="http://schemas.microsoft.com/office/drawing/2014/main" id="{97886B6D-89B7-A487-37D8-E1A869A36656}"/>
              </a:ext>
            </a:extLst>
          </p:cNvPr>
          <p:cNvSpPr/>
          <p:nvPr/>
        </p:nvSpPr>
        <p:spPr>
          <a:xfrm>
            <a:off x="1039456" y="6111551"/>
            <a:ext cx="4858423" cy="577331"/>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ptos" panose="020B0004020202020204" pitchFamily="34" charset="0"/>
              </a:rPr>
              <a:t>Competition to find ‘Girl with Golden Voice’</a:t>
            </a:r>
            <a:endParaRPr lang="en-GB" dirty="0">
              <a:solidFill>
                <a:schemeClr val="tx1"/>
              </a:solidFill>
              <a:latin typeface="Aptos" panose="020B0004020202020204" pitchFamily="34" charset="0"/>
            </a:endParaRPr>
          </a:p>
        </p:txBody>
      </p:sp>
      <p:sp>
        <p:nvSpPr>
          <p:cNvPr id="4" name="Rectangle: Rounded Corners 3">
            <a:extLst>
              <a:ext uri="{FF2B5EF4-FFF2-40B4-BE49-F238E27FC236}">
                <a16:creationId xmlns:a16="http://schemas.microsoft.com/office/drawing/2014/main" id="{E4B4FB48-68F5-488A-57B5-1FA088E9DD37}"/>
              </a:ext>
            </a:extLst>
          </p:cNvPr>
          <p:cNvSpPr/>
          <p:nvPr/>
        </p:nvSpPr>
        <p:spPr>
          <a:xfrm>
            <a:off x="1039457" y="5365102"/>
            <a:ext cx="3395384" cy="577331"/>
          </a:xfrm>
          <a:prstGeom prst="round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ptos" panose="020B0004020202020204" pitchFamily="34" charset="0"/>
              </a:rPr>
              <a:t>Early C20 Telephone Exchange</a:t>
            </a:r>
            <a:endParaRPr lang="en-GB" dirty="0">
              <a:solidFill>
                <a:schemeClr val="tx1"/>
              </a:solidFill>
              <a:latin typeface="Aptos" panose="020B0004020202020204" pitchFamily="34" charset="0"/>
            </a:endParaRPr>
          </a:p>
        </p:txBody>
      </p:sp>
    </p:spTree>
    <p:extLst>
      <p:ext uri="{BB962C8B-B14F-4D97-AF65-F5344CB8AC3E}">
        <p14:creationId xmlns:p14="http://schemas.microsoft.com/office/powerpoint/2010/main" val="2192139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ie Berufsdysphonie: Nosologie der Stimmstörungen in Sprechbberufen unter  besonderer Berücksichtigung der sogenannten Lehrerkrankheit. by Gundermann,  Horst:: Gut Broschiert. (1970) 1. Auflage. | KULTur-Antiquariat">
            <a:extLst>
              <a:ext uri="{FF2B5EF4-FFF2-40B4-BE49-F238E27FC236}">
                <a16:creationId xmlns:a16="http://schemas.microsoft.com/office/drawing/2014/main" id="{D01D44CC-8C7A-1F7E-A8FF-EFF517292CE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006" t="4166" r="3143" b="1528"/>
          <a:stretch/>
        </p:blipFill>
        <p:spPr bwMode="auto">
          <a:xfrm>
            <a:off x="6781801" y="1"/>
            <a:ext cx="478747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3DCAF22-6306-48C6-A73B-7D1D165B19F4}"/>
              </a:ext>
            </a:extLst>
          </p:cNvPr>
          <p:cNvSpPr/>
          <p:nvPr/>
        </p:nvSpPr>
        <p:spPr>
          <a:xfrm>
            <a:off x="725131" y="619125"/>
            <a:ext cx="5085119" cy="771525"/>
          </a:xfrm>
          <a:prstGeom prst="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i="1" dirty="0">
                <a:solidFill>
                  <a:schemeClr val="tx1"/>
                </a:solidFill>
                <a:latin typeface="Aptos" panose="020B0004020202020204" pitchFamily="34" charset="0"/>
              </a:rPr>
              <a:t>BERUFSDYSPHONIE</a:t>
            </a:r>
            <a:endParaRPr lang="en-GB" sz="4000" i="1" dirty="0">
              <a:solidFill>
                <a:schemeClr val="tx1"/>
              </a:solidFill>
              <a:latin typeface="Aptos" panose="020B0004020202020204" pitchFamily="34" charset="0"/>
            </a:endParaRPr>
          </a:p>
        </p:txBody>
      </p:sp>
      <p:sp>
        <p:nvSpPr>
          <p:cNvPr id="3" name="Rectangle 2">
            <a:extLst>
              <a:ext uri="{FF2B5EF4-FFF2-40B4-BE49-F238E27FC236}">
                <a16:creationId xmlns:a16="http://schemas.microsoft.com/office/drawing/2014/main" id="{915A73F2-7A2B-EB2B-27F6-F0A61B0455BD}"/>
              </a:ext>
            </a:extLst>
          </p:cNvPr>
          <p:cNvSpPr/>
          <p:nvPr/>
        </p:nvSpPr>
        <p:spPr>
          <a:xfrm>
            <a:off x="458431" y="1924050"/>
            <a:ext cx="1999020" cy="771525"/>
          </a:xfrm>
          <a:prstGeom prst="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i="1" dirty="0">
                <a:solidFill>
                  <a:schemeClr val="tx1"/>
                </a:solidFill>
                <a:latin typeface="Aptos" panose="020B0004020202020204" pitchFamily="34" charset="0"/>
              </a:rPr>
              <a:t>BERUF</a:t>
            </a:r>
            <a:endParaRPr lang="en-GB" sz="4000" i="1" dirty="0">
              <a:solidFill>
                <a:schemeClr val="tx1"/>
              </a:solidFill>
              <a:latin typeface="Aptos" panose="020B0004020202020204" pitchFamily="34" charset="0"/>
            </a:endParaRPr>
          </a:p>
        </p:txBody>
      </p:sp>
      <p:sp>
        <p:nvSpPr>
          <p:cNvPr id="4" name="Rectangle 3">
            <a:extLst>
              <a:ext uri="{FF2B5EF4-FFF2-40B4-BE49-F238E27FC236}">
                <a16:creationId xmlns:a16="http://schemas.microsoft.com/office/drawing/2014/main" id="{3D3A26D7-D484-81FE-AE27-E4F0BE7803F5}"/>
              </a:ext>
            </a:extLst>
          </p:cNvPr>
          <p:cNvSpPr/>
          <p:nvPr/>
        </p:nvSpPr>
        <p:spPr>
          <a:xfrm>
            <a:off x="1281633" y="4966802"/>
            <a:ext cx="3837539" cy="651977"/>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i="1" dirty="0" err="1">
                <a:solidFill>
                  <a:schemeClr val="tx1"/>
                </a:solidFill>
                <a:latin typeface="Aptos" panose="020B0004020202020204" pitchFamily="34" charset="0"/>
              </a:rPr>
              <a:t>Lehrerkrankheit</a:t>
            </a:r>
            <a:endParaRPr lang="en-GB" sz="4000" i="1" dirty="0">
              <a:solidFill>
                <a:schemeClr val="tx1"/>
              </a:solidFill>
              <a:latin typeface="Aptos" panose="020B0004020202020204" pitchFamily="34" charset="0"/>
            </a:endParaRPr>
          </a:p>
        </p:txBody>
      </p:sp>
      <p:sp>
        <p:nvSpPr>
          <p:cNvPr id="5" name="TextBox 4">
            <a:extLst>
              <a:ext uri="{FF2B5EF4-FFF2-40B4-BE49-F238E27FC236}">
                <a16:creationId xmlns:a16="http://schemas.microsoft.com/office/drawing/2014/main" id="{49DD32F9-3A06-680B-23F1-3984000A3656}"/>
              </a:ext>
            </a:extLst>
          </p:cNvPr>
          <p:cNvSpPr txBox="1"/>
          <p:nvPr/>
        </p:nvSpPr>
        <p:spPr>
          <a:xfrm>
            <a:off x="224453" y="2905780"/>
            <a:ext cx="2466975" cy="523220"/>
          </a:xfrm>
          <a:prstGeom prst="rect">
            <a:avLst/>
          </a:prstGeom>
          <a:noFill/>
        </p:spPr>
        <p:txBody>
          <a:bodyPr wrap="square" rtlCol="0">
            <a:spAutoFit/>
          </a:bodyPr>
          <a:lstStyle/>
          <a:p>
            <a:pPr algn="ctr"/>
            <a:r>
              <a:rPr lang="en-GB" sz="2800" dirty="0">
                <a:solidFill>
                  <a:schemeClr val="bg1"/>
                </a:solidFill>
                <a:latin typeface="Aptos" panose="020B0004020202020204" pitchFamily="34" charset="0"/>
              </a:rPr>
              <a:t>‘Profession’</a:t>
            </a:r>
          </a:p>
        </p:txBody>
      </p:sp>
      <p:sp>
        <p:nvSpPr>
          <p:cNvPr id="6" name="TextBox 5">
            <a:extLst>
              <a:ext uri="{FF2B5EF4-FFF2-40B4-BE49-F238E27FC236}">
                <a16:creationId xmlns:a16="http://schemas.microsoft.com/office/drawing/2014/main" id="{788BBC85-E0F0-1941-DCD2-FC33F5AF0FF7}"/>
              </a:ext>
            </a:extLst>
          </p:cNvPr>
          <p:cNvSpPr txBox="1"/>
          <p:nvPr/>
        </p:nvSpPr>
        <p:spPr>
          <a:xfrm>
            <a:off x="2367580" y="1867197"/>
            <a:ext cx="880447" cy="923330"/>
          </a:xfrm>
          <a:prstGeom prst="rect">
            <a:avLst/>
          </a:prstGeom>
          <a:noFill/>
        </p:spPr>
        <p:txBody>
          <a:bodyPr wrap="square" rtlCol="0">
            <a:spAutoFit/>
          </a:bodyPr>
          <a:lstStyle/>
          <a:p>
            <a:pPr algn="ctr"/>
            <a:r>
              <a:rPr lang="en-GB" sz="5400" b="1" i="1" dirty="0">
                <a:solidFill>
                  <a:schemeClr val="bg1"/>
                </a:solidFill>
                <a:latin typeface="Aptos" panose="020B0004020202020204" pitchFamily="34" charset="0"/>
              </a:rPr>
              <a:t>+</a:t>
            </a:r>
          </a:p>
        </p:txBody>
      </p:sp>
      <p:sp>
        <p:nvSpPr>
          <p:cNvPr id="7" name="Rectangle 6">
            <a:extLst>
              <a:ext uri="{FF2B5EF4-FFF2-40B4-BE49-F238E27FC236}">
                <a16:creationId xmlns:a16="http://schemas.microsoft.com/office/drawing/2014/main" id="{3E054C45-4B9C-D133-B4BA-8DA2D209EC23}"/>
              </a:ext>
            </a:extLst>
          </p:cNvPr>
          <p:cNvSpPr/>
          <p:nvPr/>
        </p:nvSpPr>
        <p:spPr>
          <a:xfrm>
            <a:off x="3200403" y="1924049"/>
            <a:ext cx="3036629" cy="771525"/>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i="1" dirty="0">
                <a:solidFill>
                  <a:schemeClr val="tx1"/>
                </a:solidFill>
                <a:latin typeface="Aptos" panose="020B0004020202020204" pitchFamily="34" charset="0"/>
              </a:rPr>
              <a:t>DYSPHONIE</a:t>
            </a:r>
            <a:endParaRPr lang="en-GB" sz="4000" i="1" dirty="0">
              <a:solidFill>
                <a:schemeClr val="tx1"/>
              </a:solidFill>
              <a:latin typeface="Aptos" panose="020B0004020202020204" pitchFamily="34" charset="0"/>
            </a:endParaRPr>
          </a:p>
        </p:txBody>
      </p:sp>
      <p:sp>
        <p:nvSpPr>
          <p:cNvPr id="8" name="TextBox 7">
            <a:extLst>
              <a:ext uri="{FF2B5EF4-FFF2-40B4-BE49-F238E27FC236}">
                <a16:creationId xmlns:a16="http://schemas.microsoft.com/office/drawing/2014/main" id="{026ADE87-3889-EC6F-8EB6-15BC00B819B3}"/>
              </a:ext>
            </a:extLst>
          </p:cNvPr>
          <p:cNvSpPr txBox="1"/>
          <p:nvPr/>
        </p:nvSpPr>
        <p:spPr>
          <a:xfrm>
            <a:off x="3483847" y="2910870"/>
            <a:ext cx="2466975" cy="1384995"/>
          </a:xfrm>
          <a:prstGeom prst="rect">
            <a:avLst/>
          </a:prstGeom>
          <a:noFill/>
        </p:spPr>
        <p:txBody>
          <a:bodyPr wrap="square" rtlCol="0">
            <a:spAutoFit/>
          </a:bodyPr>
          <a:lstStyle/>
          <a:p>
            <a:pPr algn="ctr"/>
            <a:r>
              <a:rPr lang="en-GB" sz="2800" dirty="0">
                <a:solidFill>
                  <a:schemeClr val="bg1"/>
                </a:solidFill>
                <a:latin typeface="Aptos" panose="020B0004020202020204" pitchFamily="34" charset="0"/>
              </a:rPr>
              <a:t>‘Dysphonia’ (pathology of speech)</a:t>
            </a:r>
          </a:p>
        </p:txBody>
      </p:sp>
      <p:sp>
        <p:nvSpPr>
          <p:cNvPr id="9" name="Rectangle 8">
            <a:extLst>
              <a:ext uri="{FF2B5EF4-FFF2-40B4-BE49-F238E27FC236}">
                <a16:creationId xmlns:a16="http://schemas.microsoft.com/office/drawing/2014/main" id="{08AF19BA-2633-E9D5-06C3-43A63CD09809}"/>
              </a:ext>
            </a:extLst>
          </p:cNvPr>
          <p:cNvSpPr/>
          <p:nvPr/>
        </p:nvSpPr>
        <p:spPr>
          <a:xfrm>
            <a:off x="734042" y="5358886"/>
            <a:ext cx="4875569" cy="12763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bg1"/>
                </a:solidFill>
                <a:latin typeface="Aptos" panose="020B0004020202020204" pitchFamily="34" charset="0"/>
              </a:rPr>
              <a:t>(‘Teacher-illness’)</a:t>
            </a:r>
            <a:endParaRPr lang="en-GB" sz="3200" i="1" dirty="0">
              <a:solidFill>
                <a:schemeClr val="bg1"/>
              </a:solidFill>
              <a:latin typeface="Aptos" panose="020B0004020202020204" pitchFamily="34" charset="0"/>
            </a:endParaRPr>
          </a:p>
        </p:txBody>
      </p:sp>
    </p:spTree>
    <p:extLst>
      <p:ext uri="{BB962C8B-B14F-4D97-AF65-F5344CB8AC3E}">
        <p14:creationId xmlns:p14="http://schemas.microsoft.com/office/powerpoint/2010/main" val="1816650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A969BAA-22CA-A32B-0F96-A46D963DC3B2}"/>
              </a:ext>
            </a:extLst>
          </p:cNvPr>
          <p:cNvSpPr/>
          <p:nvPr/>
        </p:nvSpPr>
        <p:spPr>
          <a:xfrm>
            <a:off x="7353301" y="456539"/>
            <a:ext cx="4838699"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b="1" dirty="0">
              <a:solidFill>
                <a:schemeClr val="tx1"/>
              </a:solidFill>
              <a:latin typeface="Aptos" panose="020B0004020202020204" pitchFamily="34" charset="0"/>
            </a:endParaRPr>
          </a:p>
        </p:txBody>
      </p:sp>
      <p:pic>
        <p:nvPicPr>
          <p:cNvPr id="2050" name="Picture 2">
            <a:extLst>
              <a:ext uri="{FF2B5EF4-FFF2-40B4-BE49-F238E27FC236}">
                <a16:creationId xmlns:a16="http://schemas.microsoft.com/office/drawing/2014/main" id="{CBB36714-4225-3B55-0431-6D748EA2564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030" t="14014" r="17401" b="27891"/>
          <a:stretch/>
        </p:blipFill>
        <p:spPr bwMode="auto">
          <a:xfrm>
            <a:off x="1063692" y="1576486"/>
            <a:ext cx="3536302" cy="39841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6EC6748-0BD5-4D93-80DC-26AB397BDEB5}"/>
              </a:ext>
            </a:extLst>
          </p:cNvPr>
          <p:cNvSpPr txBox="1"/>
          <p:nvPr/>
        </p:nvSpPr>
        <p:spPr>
          <a:xfrm>
            <a:off x="1679318" y="5632277"/>
            <a:ext cx="2305050" cy="646331"/>
          </a:xfrm>
          <a:prstGeom prst="rect">
            <a:avLst/>
          </a:prstGeom>
          <a:noFill/>
        </p:spPr>
        <p:txBody>
          <a:bodyPr wrap="square" rtlCol="0">
            <a:spAutoFit/>
          </a:bodyPr>
          <a:lstStyle/>
          <a:p>
            <a:pPr algn="ctr"/>
            <a:r>
              <a:rPr lang="en-GB" b="1" dirty="0">
                <a:solidFill>
                  <a:schemeClr val="bg1"/>
                </a:solidFill>
                <a:latin typeface="Aptos" panose="020B0004020202020204" pitchFamily="34" charset="0"/>
              </a:rPr>
              <a:t>John </a:t>
            </a:r>
            <a:r>
              <a:rPr lang="en-GB" b="1" dirty="0" err="1">
                <a:solidFill>
                  <a:schemeClr val="bg1"/>
                </a:solidFill>
                <a:latin typeface="Aptos" panose="020B0004020202020204" pitchFamily="34" charset="0"/>
              </a:rPr>
              <a:t>Thelwall</a:t>
            </a:r>
            <a:r>
              <a:rPr lang="en-GB" b="1" dirty="0">
                <a:solidFill>
                  <a:schemeClr val="bg1"/>
                </a:solidFill>
                <a:latin typeface="Aptos" panose="020B0004020202020204" pitchFamily="34" charset="0"/>
              </a:rPr>
              <a:t> (1764-1834)</a:t>
            </a:r>
          </a:p>
        </p:txBody>
      </p:sp>
      <p:sp>
        <p:nvSpPr>
          <p:cNvPr id="3" name="TextBox 2">
            <a:extLst>
              <a:ext uri="{FF2B5EF4-FFF2-40B4-BE49-F238E27FC236}">
                <a16:creationId xmlns:a16="http://schemas.microsoft.com/office/drawing/2014/main" id="{CBF993A1-D657-3464-1274-E39C5748170E}"/>
              </a:ext>
            </a:extLst>
          </p:cNvPr>
          <p:cNvSpPr txBox="1"/>
          <p:nvPr/>
        </p:nvSpPr>
        <p:spPr>
          <a:xfrm>
            <a:off x="5758734" y="1721912"/>
            <a:ext cx="5994918" cy="4093428"/>
          </a:xfrm>
          <a:prstGeom prst="rect">
            <a:avLst/>
          </a:prstGeom>
          <a:noFill/>
        </p:spPr>
        <p:txBody>
          <a:bodyPr wrap="square" rtlCol="0">
            <a:spAutoFit/>
          </a:bodyPr>
          <a:lstStyle/>
          <a:p>
            <a:pPr marL="457200" indent="-457200">
              <a:buFont typeface="Arial" panose="020B0604020202020204" pitchFamily="34" charset="0"/>
              <a:buChar char="•"/>
            </a:pPr>
            <a:r>
              <a:rPr lang="en-GB" sz="2600" dirty="0">
                <a:solidFill>
                  <a:schemeClr val="bg1"/>
                </a:solidFill>
              </a:rPr>
              <a:t>Nineteenth-century medical professionals disagreed on causes of stammering or speech loss…</a:t>
            </a:r>
          </a:p>
          <a:p>
            <a:pPr marL="457200" indent="-457200">
              <a:buFont typeface="Arial" panose="020B0604020202020204" pitchFamily="34" charset="0"/>
              <a:buChar char="•"/>
            </a:pPr>
            <a:endParaRPr lang="en-GB" sz="2600" dirty="0">
              <a:solidFill>
                <a:schemeClr val="bg1"/>
              </a:solidFill>
            </a:endParaRPr>
          </a:p>
          <a:p>
            <a:pPr marL="457200" indent="-457200">
              <a:buFont typeface="Arial" panose="020B0604020202020204" pitchFamily="34" charset="0"/>
              <a:buChar char="•"/>
            </a:pPr>
            <a:r>
              <a:rPr lang="en-GB" sz="2600" dirty="0">
                <a:solidFill>
                  <a:schemeClr val="bg1"/>
                </a:solidFill>
              </a:rPr>
              <a:t>…and whether it was even ‘medical’!</a:t>
            </a:r>
          </a:p>
          <a:p>
            <a:pPr marL="457200" indent="-457200">
              <a:buFont typeface="Arial" panose="020B0604020202020204" pitchFamily="34" charset="0"/>
              <a:buChar char="•"/>
            </a:pPr>
            <a:endParaRPr lang="en-GB" sz="2600" dirty="0">
              <a:solidFill>
                <a:schemeClr val="bg1"/>
              </a:solidFill>
            </a:endParaRPr>
          </a:p>
          <a:p>
            <a:pPr marL="457200" indent="-457200">
              <a:buFont typeface="Arial" panose="020B0604020202020204" pitchFamily="34" charset="0"/>
              <a:buChar char="•"/>
            </a:pPr>
            <a:r>
              <a:rPr lang="en-GB" sz="2600" dirty="0">
                <a:solidFill>
                  <a:schemeClr val="bg1"/>
                </a:solidFill>
              </a:rPr>
              <a:t>Concern around ‘quackery’</a:t>
            </a:r>
          </a:p>
          <a:p>
            <a:pPr marL="457200" indent="-457200">
              <a:buFont typeface="Arial" panose="020B0604020202020204" pitchFamily="34" charset="0"/>
              <a:buChar char="•"/>
            </a:pPr>
            <a:endParaRPr lang="en-GB" sz="2600" dirty="0">
              <a:solidFill>
                <a:schemeClr val="bg1"/>
              </a:solidFill>
            </a:endParaRPr>
          </a:p>
          <a:p>
            <a:pPr marL="457200" indent="-457200">
              <a:buFont typeface="Arial" panose="020B0604020202020204" pitchFamily="34" charset="0"/>
              <a:buChar char="•"/>
            </a:pPr>
            <a:r>
              <a:rPr lang="en-GB" sz="2600" dirty="0">
                <a:solidFill>
                  <a:schemeClr val="bg1"/>
                </a:solidFill>
              </a:rPr>
              <a:t>Broader vocal culture: male ‘oratory’ vs feminine ‘accomplishment’</a:t>
            </a:r>
          </a:p>
        </p:txBody>
      </p:sp>
      <p:sp>
        <p:nvSpPr>
          <p:cNvPr id="4" name="Rectangle 3">
            <a:extLst>
              <a:ext uri="{FF2B5EF4-FFF2-40B4-BE49-F238E27FC236}">
                <a16:creationId xmlns:a16="http://schemas.microsoft.com/office/drawing/2014/main" id="{40DEB1FF-461D-1FC6-988D-6055EDCEC171}"/>
              </a:ext>
            </a:extLst>
          </p:cNvPr>
          <p:cNvSpPr/>
          <p:nvPr/>
        </p:nvSpPr>
        <p:spPr>
          <a:xfrm>
            <a:off x="5743575" y="456606"/>
            <a:ext cx="4838699" cy="5991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ptos" panose="020B0004020202020204" pitchFamily="34" charset="0"/>
              </a:rPr>
              <a:t>CONTESTED EXPERTISE</a:t>
            </a:r>
          </a:p>
        </p:txBody>
      </p:sp>
    </p:spTree>
    <p:extLst>
      <p:ext uri="{BB962C8B-B14F-4D97-AF65-F5344CB8AC3E}">
        <p14:creationId xmlns:p14="http://schemas.microsoft.com/office/powerpoint/2010/main" val="42571407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1696</Words>
  <Application>Microsoft Office PowerPoint</Application>
  <PresentationFormat>Widescreen</PresentationFormat>
  <Paragraphs>211</Paragraphs>
  <Slides>37</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Aptos</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Burchell</dc:creator>
  <cp:lastModifiedBy>Andrew Burchell</cp:lastModifiedBy>
  <cp:revision>114</cp:revision>
  <dcterms:created xsi:type="dcterms:W3CDTF">2023-06-28T00:15:17Z</dcterms:created>
  <dcterms:modified xsi:type="dcterms:W3CDTF">2024-01-29T15:35:30Z</dcterms:modified>
</cp:coreProperties>
</file>