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300" r:id="rId3"/>
    <p:sldId id="258" r:id="rId4"/>
    <p:sldId id="270" r:id="rId5"/>
    <p:sldId id="301" r:id="rId6"/>
    <p:sldId id="302" r:id="rId7"/>
    <p:sldId id="280" r:id="rId8"/>
    <p:sldId id="279" r:id="rId9"/>
    <p:sldId id="305" r:id="rId10"/>
    <p:sldId id="297" r:id="rId11"/>
    <p:sldId id="303" r:id="rId12"/>
    <p:sldId id="285" r:id="rId13"/>
    <p:sldId id="304" r:id="rId14"/>
    <p:sldId id="292" r:id="rId15"/>
    <p:sldId id="307" r:id="rId16"/>
    <p:sldId id="289" r:id="rId17"/>
    <p:sldId id="298" r:id="rId18"/>
    <p:sldId id="288" r:id="rId19"/>
    <p:sldId id="30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ECD1870-BBE1-1B44-BED5-5CBFE9E01F01}">
          <p14:sldIdLst>
            <p14:sldId id="256"/>
            <p14:sldId id="300"/>
          </p14:sldIdLst>
        </p14:section>
        <p14:section name="Disenchantment" id="{6EA1D83D-E7A7-8044-B295-AD86E33F3BB5}">
          <p14:sldIdLst>
            <p14:sldId id="258"/>
            <p14:sldId id="270"/>
            <p14:sldId id="301"/>
            <p14:sldId id="302"/>
          </p14:sldIdLst>
        </p14:section>
        <p14:section name="Degeneration" id="{51AF9E7E-3337-2A48-B761-2D058DBC08C5}">
          <p14:sldIdLst>
            <p14:sldId id="280"/>
            <p14:sldId id="279"/>
            <p14:sldId id="305"/>
            <p14:sldId id="297"/>
            <p14:sldId id="303"/>
          </p14:sldIdLst>
        </p14:section>
        <p14:section name="Desperate Remedies" id="{79B58F07-9D31-9542-BA59-88FE535BCFE6}">
          <p14:sldIdLst>
            <p14:sldId id="285"/>
            <p14:sldId id="304"/>
            <p14:sldId id="292"/>
            <p14:sldId id="307"/>
            <p14:sldId id="289"/>
            <p14:sldId id="298"/>
            <p14:sldId id="288"/>
          </p14:sldIdLst>
        </p14:section>
        <p14:section name="Untitled Section" id="{E7628DA2-BE4D-154E-AF08-EF0404BB2DF7}">
          <p14:sldIdLst>
            <p14:sldId id="3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9"/>
    <p:restoredTop sz="94637"/>
  </p:normalViewPr>
  <p:slideViewPr>
    <p:cSldViewPr snapToGrid="0" snapToObjects="1">
      <p:cViewPr varScale="1">
        <p:scale>
          <a:sx n="103" d="100"/>
          <a:sy n="103" d="100"/>
        </p:scale>
        <p:origin x="49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233BF-892C-E14F-A88C-09FE69663710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B6561-6545-7E43-A9A0-64C777CB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30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B6561-6545-7E43-A9A0-64C777CB543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75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B6561-6545-7E43-A9A0-64C777CB543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29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B6561-6545-7E43-A9A0-64C777CB543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16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71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97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887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849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09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90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3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28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0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30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13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91168-68AC-C74F-B17C-348B4792C843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2D237-0B93-FA46-9588-7E5E7E32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17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jamie.banks@warwick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18667" y="3666965"/>
            <a:ext cx="3446746" cy="2846569"/>
          </a:xfrm>
        </p:spPr>
        <p:txBody>
          <a:bodyPr>
            <a:normAutofit fontScale="92500" lnSpcReduction="20000"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HI176: Mind, Body and Society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8: Disenchantment, Degeneration &amp; Desperate Remedies 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Jamie Banks </a:t>
            </a:r>
          </a:p>
          <a:p>
            <a:pPr algn="l"/>
            <a:endParaRPr lang="en-US" sz="1900" dirty="0">
              <a:solidFill>
                <a:schemeClr val="bg1"/>
              </a:solidFill>
            </a:endParaRPr>
          </a:p>
          <a:p>
            <a:pPr algn="l"/>
            <a:r>
              <a:rPr lang="en-US"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jamie.banks@warwick.ac.uk</a:t>
            </a:r>
            <a:endParaRPr lang="en-US" sz="1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 3.52: Thursdays, 10.00 – 12.00  </a:t>
            </a:r>
          </a:p>
        </p:txBody>
      </p:sp>
      <p:pic>
        <p:nvPicPr>
          <p:cNvPr id="1026" name="Picture 2" descr="Figure on cliffside walkway holding head with hands">
            <a:extLst>
              <a:ext uri="{FF2B5EF4-FFF2-40B4-BE49-F238E27FC236}">
                <a16:creationId xmlns:a16="http://schemas.microsoft.com/office/drawing/2014/main" id="{E9678CA6-9976-FEA1-3B66-1E7623ECD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05" y="344466"/>
            <a:ext cx="4969527" cy="616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922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Degeneracy &amp; the Asylum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215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Whilst predating degeneracy theory, concerns about the hereditary causation of various forms of mental illness increased during the mid-to-late 1800s. </a:t>
            </a:r>
          </a:p>
          <a:p>
            <a:pPr marL="0" indent="0">
              <a:buNone/>
            </a:pPr>
            <a:endParaRPr lang="en-US" sz="2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Brookwood Asylum, Surrey: </a:t>
            </a:r>
            <a:r>
              <a:rPr lang="en-US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4% </a:t>
            </a:r>
            <a:r>
              <a:rPr lang="en-US" sz="2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 associated with hereditary causes 1870-72, compared to  </a:t>
            </a:r>
            <a:r>
              <a:rPr lang="en-US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40% in 1890-2.</a:t>
            </a:r>
          </a:p>
          <a:p>
            <a:pPr marL="0" indent="0">
              <a:buNone/>
            </a:pPr>
            <a:r>
              <a:rPr lang="en-US" sz="2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2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grim determinism of degeneration and heredity ‘explained’ asylums’ apparent lack of success, reasoning that mental illness was the irreversible product of mental degeneration.</a:t>
            </a:r>
          </a:p>
          <a:p>
            <a:pPr marL="0" indent="0">
              <a:buNone/>
            </a:pPr>
            <a:endParaRPr lang="en-US" sz="2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It also provided a neat explanation for conditions then beyond contemporary understanding, i.e. General Paralysis of the Insane or, rather, tertiary syphilis.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467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C25CF-DD90-229E-1AB2-3B141A3ED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642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Alcoholism and Degeneracy </a:t>
            </a:r>
          </a:p>
        </p:txBody>
      </p:sp>
      <p:pic>
        <p:nvPicPr>
          <p:cNvPr id="1026" name="Picture 2" descr="Degas In a Cafe ">
            <a:extLst>
              <a:ext uri="{FF2B5EF4-FFF2-40B4-BE49-F238E27FC236}">
                <a16:creationId xmlns:a16="http://schemas.microsoft.com/office/drawing/2014/main" id="{DE99D391-16BA-BF78-A4B8-FA9623F42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6500"/>
            <a:ext cx="3632887" cy="498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8CC4A8-49E4-475F-5D99-AEDEC21D7BB5}"/>
              </a:ext>
            </a:extLst>
          </p:cNvPr>
          <p:cNvSpPr txBox="1"/>
          <p:nvPr/>
        </p:nvSpPr>
        <p:spPr>
          <a:xfrm>
            <a:off x="4374291" y="1663244"/>
            <a:ext cx="442371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egoe UI" panose="020B0502040204020203" pitchFamily="34" charset="0"/>
              <a:buChar char="-"/>
            </a:pPr>
            <a:r>
              <a:rPr lang="en-GB" sz="18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19</a:t>
            </a:r>
            <a:r>
              <a:rPr lang="en-GB" sz="18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GB" sz="18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c. saw the growing shift from the ‘moralisation’ to ‘medicalisation’ of ‘problematic’ alcohol consumption; seen as problem of ‘hereditary degeneration’.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egoe UI" panose="020B0502040204020203" pitchFamily="34" charset="0"/>
              <a:buChar char="-"/>
            </a:pPr>
            <a:r>
              <a:rPr lang="en-GB" sz="18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Prestwich:</a:t>
            </a:r>
            <a:r>
              <a:rPr lang="en-GB" sz="18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by 1870, 22% of male patients in the Sainte-Anne asylum (Paris) were admitted for alcoholism; 80% of patients admitted by the police.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egoe UI" panose="020B0502040204020203" pitchFamily="34" charset="0"/>
              <a:buChar char="-"/>
            </a:pPr>
            <a:r>
              <a:rPr lang="en-GB" sz="18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Increasingly, French psychiatrists sought to ‘redefine’ alcoholism, to remove ‘incurable’ cases from their purview. </a:t>
            </a:r>
          </a:p>
        </p:txBody>
      </p:sp>
    </p:spTree>
    <p:extLst>
      <p:ext uri="{BB962C8B-B14F-4D97-AF65-F5344CB8AC3E}">
        <p14:creationId xmlns:p14="http://schemas.microsoft.com/office/powerpoint/2010/main" val="4290620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262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Biological psychiatry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48834"/>
            <a:ext cx="8229600" cy="5373058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Towards end of 19</a:t>
            </a:r>
            <a:r>
              <a:rPr lang="en-US" sz="20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century, there was increased emphasis on psychiatry research, esp. in Germany and the US.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This research was driven by a search for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evidence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cause of mental disease, esp. through post-mortem examinations and patient’s pathology.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The fruits of this research included the discovery of the syphilis		 spirochaete (spinal bacteria), in 1913.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This biological approach facilitated the understanding of mental illness as fundamentally rooted in the brain.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Prompted a range of ‘somatic’ therapies in the late 19</a:t>
            </a:r>
            <a:r>
              <a:rPr lang="en-US" sz="20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century and first half of 20</a:t>
            </a:r>
            <a:r>
              <a:rPr lang="en-US" sz="20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century.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701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6DD01-3396-5953-B6A8-753452408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‘Chemical Restraint’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A65B5-D8C0-255B-E719-56884A5E0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Whilst not necessarily a ‘cure’, the mid-to-late 1800s saw the increased use of various intoxicants to manage the asylum population.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Early experiments included the use of opium, morphine, and cannabis, later followed by synthetic drugs such as chloral hydrate and paraldehyde.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Growing use of the drugs lead to claims that they have effectively replaced physical restraint. Maudsley (1871): “does putting patients in chemical restraint really benefit them?”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Ironically, substances such as chloral hydrate and paraldehyde, phased out for being addictive, were subsequently replaced with barbiturates, and later benzodiazepine. </a:t>
            </a:r>
          </a:p>
        </p:txBody>
      </p:sp>
    </p:spTree>
    <p:extLst>
      <p:ext uri="{BB962C8B-B14F-4D97-AF65-F5344CB8AC3E}">
        <p14:creationId xmlns:p14="http://schemas.microsoft.com/office/powerpoint/2010/main" val="2366570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822" y="764088"/>
            <a:ext cx="3701441" cy="551144"/>
          </a:xfrm>
        </p:spPr>
        <p:txBody>
          <a:bodyPr>
            <a:normAutofit fontScale="90000"/>
          </a:bodyPr>
          <a:lstStyle/>
          <a:p>
            <a:r>
              <a:rPr lang="en-US" sz="36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Somatic therapies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695570" y="1493945"/>
            <a:ext cx="4114800" cy="4826501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‘biological turn’ in Psychiatry also saw the advent of several ’’Desperate remedies’; often be radical and dangerous, they spurred by the urge to ‘do something’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 therapy late 19</a:t>
            </a:r>
            <a:r>
              <a:rPr lang="en-US" sz="18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early	 20</a:t>
            </a:r>
            <a:r>
              <a:rPr lang="en-US" sz="18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centuries</a:t>
            </a:r>
          </a:p>
          <a:p>
            <a:pPr marL="342900" indent="-342900">
              <a:buFontTx/>
              <a:buChar char="•"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Prolonged sleep 1930s</a:t>
            </a:r>
          </a:p>
          <a:p>
            <a:pPr marL="342900" indent="-342900">
              <a:buFontTx/>
              <a:buChar char="•"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Shock and coma therapies (insulin therapy 1930s; ECT first used 1938, heyday 1950s)</a:t>
            </a:r>
          </a:p>
          <a:p>
            <a:pPr marL="342900" indent="-342900">
              <a:buFontTx/>
              <a:buChar char="•"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Lobotomy, 1935, heyday 1940s-1950s</a:t>
            </a:r>
          </a:p>
          <a:p>
            <a:endParaRPr lang="en-US" sz="2000" dirty="0"/>
          </a:p>
        </p:txBody>
      </p:sp>
      <p:pic>
        <p:nvPicPr>
          <p:cNvPr id="3074" name="Picture 2" descr="Insulin Coma Thearpy - PHOTADYTA Blog">
            <a:extLst>
              <a:ext uri="{FF2B5EF4-FFF2-40B4-BE49-F238E27FC236}">
                <a16:creationId xmlns:a16="http://schemas.microsoft.com/office/drawing/2014/main" id="{49428186-CC60-0184-DF08-79B545B52D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2" r="20769"/>
          <a:stretch/>
        </p:blipFill>
        <p:spPr bwMode="auto">
          <a:xfrm>
            <a:off x="315173" y="1039660"/>
            <a:ext cx="4118007" cy="525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869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DBB2435-9230-C34F-8122-E172259935D9}"/>
              </a:ext>
            </a:extLst>
          </p:cNvPr>
          <p:cNvSpPr txBox="1"/>
          <p:nvPr/>
        </p:nvSpPr>
        <p:spPr>
          <a:xfrm>
            <a:off x="4572000" y="611660"/>
            <a:ext cx="3781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Pyrotherapy</a:t>
            </a: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3905F3-CE6F-5B89-E658-FD09AD8B4A9F}"/>
              </a:ext>
            </a:extLst>
          </p:cNvPr>
          <p:cNvSpPr txBox="1"/>
          <p:nvPr/>
        </p:nvSpPr>
        <p:spPr>
          <a:xfrm>
            <a:off x="4572000" y="1556952"/>
            <a:ext cx="4337222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use of ‘fevers’ to treat mental illness was recommended by Phillipe </a:t>
            </a:r>
            <a:r>
              <a:rPr lang="en-US" sz="17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Pinel</a:t>
            </a:r>
            <a:r>
              <a:rPr lang="en-US" sz="1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pioneer of ‘Moral Management’.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’modern’ use of fever therapies, however, were systematized by the Austrian neuro-psychiatrist </a:t>
            </a:r>
            <a:r>
              <a:rPr lang="en-GB" sz="17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Julius Wagner </a:t>
            </a:r>
            <a:r>
              <a:rPr lang="en-GB" sz="17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Jauregg</a:t>
            </a:r>
            <a:r>
              <a:rPr lang="en-GB" sz="17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who won the Nobel Prize in 1927. </a:t>
            </a:r>
            <a:endParaRPr lang="en-GB" sz="17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Following observations that those suffering from ‘General Paralysis’ recovered after fevers, </a:t>
            </a:r>
            <a:r>
              <a:rPr lang="en-GB" sz="17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Jauregg</a:t>
            </a:r>
            <a:r>
              <a:rPr lang="en-GB" sz="1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started experimenting with injecting patients with malaria parasites in 1917.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Remained in regular use until the adoption of Penicillin as a cure for syphilis in the 1940s.  </a:t>
            </a:r>
            <a:endParaRPr lang="en-US" sz="17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7FFDBB53-200F-4A3A-79BD-1379DE02C7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98" r="21037"/>
          <a:stretch/>
        </p:blipFill>
        <p:spPr bwMode="auto">
          <a:xfrm>
            <a:off x="135926" y="873270"/>
            <a:ext cx="4250724" cy="560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770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836" y="1167715"/>
            <a:ext cx="4171164" cy="87763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Electroconvulsive therapy, ECT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00836" y="2330061"/>
            <a:ext cx="4171164" cy="4185399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First conducted by Italian psychiatrist Ugo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Cerletti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1938, inspired by prior experiments with animals.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widespread across Europe and North America, replacing more dangerous drug induced-convulsions.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primarily used to treat depression and schizophrenia, on the basis patients should be ‘jolted’ out of their illness.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Increasingly vilified by movies such as </a:t>
            </a:r>
            <a:r>
              <a:rPr lang="en-US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Flew Over the Cuckoo’s Nest and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made increasingly redundant by the adoption of anti-depressants. </a:t>
            </a:r>
          </a:p>
          <a:p>
            <a:endParaRPr lang="en-US" sz="18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4098" name="Picture 2" descr="Electroconvulsive therapy is still being used today – with mixed results |  The Independent | The Independent">
            <a:extLst>
              <a:ext uri="{FF2B5EF4-FFF2-40B4-BE49-F238E27FC236}">
                <a16:creationId xmlns:a16="http://schemas.microsoft.com/office/drawing/2014/main" id="{37407548-D4C3-604D-3829-16B1FF1DFA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3" r="11949"/>
          <a:stretch/>
        </p:blipFill>
        <p:spPr bwMode="auto">
          <a:xfrm>
            <a:off x="4734835" y="1167715"/>
            <a:ext cx="4008329" cy="510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556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839" y="995598"/>
            <a:ext cx="3008313" cy="577008"/>
          </a:xfrm>
        </p:spPr>
        <p:txBody>
          <a:bodyPr>
            <a:normAutofit fontScale="90000"/>
          </a:bodyPr>
          <a:lstStyle/>
          <a:p>
            <a:r>
              <a:rPr lang="en-US" sz="32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Lobotomy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9183" r="29418"/>
          <a:stretch/>
        </p:blipFill>
        <p:spPr>
          <a:xfrm>
            <a:off x="450937" y="995598"/>
            <a:ext cx="3958225" cy="541490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839" y="1789521"/>
            <a:ext cx="4242167" cy="4500067"/>
          </a:xfrm>
        </p:spPr>
        <p:txBody>
          <a:bodyPr>
            <a:no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egoe UI" panose="020B0502040204020203" pitchFamily="34" charset="0"/>
              <a:buChar char="-"/>
            </a:pPr>
            <a:r>
              <a:rPr lang="en-GB" sz="16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More dramatic still were lobotomies, which entailed the cutting of connections between the frontal lobe and rest of the brain.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egoe UI" panose="020B0502040204020203" pitchFamily="34" charset="0"/>
              <a:buChar char="-"/>
            </a:pPr>
            <a:r>
              <a:rPr lang="en-GB" sz="1600" kern="1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Whilst f</a:t>
            </a:r>
            <a:r>
              <a:rPr lang="en-GB" sz="16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irst performed by Antonio </a:t>
            </a:r>
            <a:r>
              <a:rPr lang="en-GB" sz="16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Egas</a:t>
            </a:r>
            <a:r>
              <a:rPr lang="en-GB" sz="16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Moniz in 1935, their value was evangelised US neurologist Walter Freeman, who performed first US lobotomy in 1936.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egoe UI" panose="020B0502040204020203" pitchFamily="34" charset="0"/>
              <a:buChar char="-"/>
            </a:pPr>
            <a:r>
              <a:rPr lang="en-GB" sz="16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Billed as a treatment for </a:t>
            </a:r>
            <a:r>
              <a:rPr lang="en-US" sz="16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depression, schizophrenia and compulsive disorders, lobotomies could leave patients in a near-vegetative state. </a:t>
            </a:r>
            <a:endParaRPr lang="en-GB" sz="1600" kern="1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egoe UI" panose="020B0502040204020203" pitchFamily="34" charset="0"/>
              <a:buChar char="-"/>
            </a:pPr>
            <a:r>
              <a:rPr lang="en-GB" sz="16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Increasingly unpopular by the 1950s, being banned in various places by the 1970s</a:t>
            </a:r>
            <a:r>
              <a:rPr lang="en-GB" sz="16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16502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518" y="709399"/>
            <a:ext cx="4202482" cy="869522"/>
          </a:xfrm>
        </p:spPr>
        <p:txBody>
          <a:bodyPr>
            <a:noAutofit/>
          </a:bodyPr>
          <a:lstStyle/>
          <a:p>
            <a:pPr algn="l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Psychoanalysis</a:t>
            </a:r>
            <a:r>
              <a:rPr lang="en-US" sz="3200" b="1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732" y="1763038"/>
            <a:ext cx="4340268" cy="4820324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new physical interventions were also accompanied by the raise of talking-therapies.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first, or at least most famous, was psychoanalysis, pioneered by the Austrian Neurologist Sigmund Freud.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central to Freud’s theories was the distinctions between the conscious (ego) and unconscious mind (ide), with mental illness and personality disorders seen to stem from  between them.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despite their significant, psychoanalytic approaches were infrequently used in asylums, remaining the preserve of private couches for much of the early-20</a:t>
            </a:r>
            <a:r>
              <a:rPr lang="en-US" sz="18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Sigmund Freud - Wikipedia">
            <a:extLst>
              <a:ext uri="{FF2B5EF4-FFF2-40B4-BE49-F238E27FC236}">
                <a16:creationId xmlns:a16="http://schemas.microsoft.com/office/drawing/2014/main" id="{24F151D6-D268-6709-046D-8984A3E94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125" y="1144160"/>
            <a:ext cx="4111755" cy="559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786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77852-8193-34BA-3656-CD2BAFE54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Concluding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1E6C4-028D-F7C8-7928-144FA4C07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nineteenth century saw an increasing disenchantment with the curative potential of asylum, partially due to overcrowding and the growing range of patients admitted. 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This growing pessimism was buoyed by equally pessimistic ideas such as ‘degeneration’, which saw the causes of mental illness as irreparably rooted in patients. 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However, this period also saw the growing “scientific-</a:t>
            </a:r>
            <a:r>
              <a:rPr lang="en-US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ation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of psychiatry through experimentation, which increasingly saw mental illness as rooted in the brain. 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This had its own consequence, namely the rise of numerous ‘desperate remedies’ which potentially did more harm than good. </a:t>
            </a:r>
          </a:p>
        </p:txBody>
      </p:sp>
    </p:spTree>
    <p:extLst>
      <p:ext uri="{BB962C8B-B14F-4D97-AF65-F5344CB8AC3E}">
        <p14:creationId xmlns:p14="http://schemas.microsoft.com/office/powerpoint/2010/main" val="974410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04A4943-45C1-A5C0-21A6-0AD6FFC74565}"/>
              </a:ext>
            </a:extLst>
          </p:cNvPr>
          <p:cNvSpPr txBox="1"/>
          <p:nvPr/>
        </p:nvSpPr>
        <p:spPr>
          <a:xfrm>
            <a:off x="563671" y="701457"/>
            <a:ext cx="8292230" cy="4039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end of this lecture, you will develop a better understanding of: 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reasons for a growing </a:t>
            </a:r>
            <a:r>
              <a:rPr lang="en-U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disenchantment</a:t>
            </a: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asylums as places of treatment in the mid-to-late nineteenth century. 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influence of ideas such as ‘</a:t>
            </a:r>
            <a:r>
              <a:rPr lang="en-U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degeneration</a:t>
            </a: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on contemporary attitudes towards the mentally ill.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the emergence of new </a:t>
            </a:r>
            <a:r>
              <a:rPr lang="en-U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desperate</a:t>
            </a: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remedies for the treatment of the mentally ill. </a:t>
            </a:r>
          </a:p>
        </p:txBody>
      </p:sp>
    </p:spTree>
    <p:extLst>
      <p:ext uri="{BB962C8B-B14F-4D97-AF65-F5344CB8AC3E}">
        <p14:creationId xmlns:p14="http://schemas.microsoft.com/office/powerpoint/2010/main" val="878161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894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“The Wasteland”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38250"/>
            <a:ext cx="8229600" cy="51329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Rollins: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“The picture of asylums at the end of the Victorian era was one of unremitting gloom”</a:t>
            </a: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this reflected a growing pessimism in the ability of asylum to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cure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patients. </a:t>
            </a: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period after </a:t>
            </a:r>
            <a:r>
              <a:rPr lang="en-GB" sz="2000" b="0" i="0" dirty="0">
                <a:solidFill>
                  <a:srgbClr val="E8EAE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~ 1860 was defined by a dramatic swelling of the asylum population, increasingly with ‘incurable lunatics’ </a:t>
            </a:r>
          </a:p>
          <a:p>
            <a:pPr marL="0" indent="0">
              <a:buNone/>
            </a:pPr>
            <a:endParaRPr lang="en-GB" sz="2000" dirty="0">
              <a:solidFill>
                <a:srgbClr val="E8EAE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>
                <a:solidFill>
                  <a:srgbClr val="E8EAE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 short, asylums were becoming increasingly </a:t>
            </a:r>
            <a:r>
              <a:rPr lang="en-GB" sz="2000" b="1" dirty="0">
                <a:solidFill>
                  <a:srgbClr val="E8EAE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overcrowded, inefficient, ineffective</a:t>
            </a:r>
            <a:r>
              <a:rPr lang="en-GB" sz="2000" dirty="0">
                <a:solidFill>
                  <a:srgbClr val="E8EAE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leading to concerns that they served as little more than places of </a:t>
            </a:r>
            <a:r>
              <a:rPr lang="en-GB" sz="2000" b="1" dirty="0">
                <a:solidFill>
                  <a:srgbClr val="E8EAE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confinement</a:t>
            </a:r>
            <a:r>
              <a:rPr lang="en-GB" sz="2000" dirty="0">
                <a:solidFill>
                  <a:srgbClr val="E8EAE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245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285875"/>
            <a:ext cx="8569325" cy="5214938"/>
          </a:xfrm>
        </p:spPr>
        <p:txBody>
          <a:bodyPr>
            <a:normAutofit/>
          </a:bodyPr>
          <a:lstStyle/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r>
              <a:rPr lang="en-GB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entury Gothic" charset="0"/>
                <a:ea typeface="+mn-ea"/>
                <a:cs typeface="+mn-cs"/>
              </a:rPr>
              <a:t>					                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Pauper patients    % Curable</a:t>
            </a: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endParaRPr lang="en-GB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1844	</a:t>
            </a: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County Asylums 				4,244			      15%</a:t>
            </a: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Provincial Licensed houses	1,920			      33%</a:t>
            </a: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1860</a:t>
            </a: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County Asylums 				17,432		      11%</a:t>
            </a: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Provincial Licensed houses	2,356			      15%</a:t>
            </a: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1870</a:t>
            </a: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County Asylums 				27,890		        8%</a:t>
            </a: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Provincial Licensed houses	2,204			      13%</a:t>
            </a:r>
          </a:p>
          <a:p>
            <a:pPr marL="547688" indent="-411163" eaLnBrk="1" hangingPunct="1">
              <a:lnSpc>
                <a:spcPct val="60000"/>
              </a:lnSpc>
              <a:buClr>
                <a:srgbClr val="000000"/>
              </a:buClr>
              <a:buFontTx/>
              <a:buNone/>
              <a:defRPr/>
            </a:pPr>
            <a:endParaRPr lang="en-GB" sz="2400" dirty="0">
              <a:solidFill>
                <a:srgbClr val="0000FF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1097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3DCDC-8DEF-1870-AA5B-06B069966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Redefining Mental Illness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9CC16-4F4D-7204-A90B-97F7E19D5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Several possible explanations were offered for this dramatic increase in the asylum pop. </a:t>
            </a: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Some argued that this reflected a more accurate recording of case of mental illness, or an increase in frequency  of mental illness. </a:t>
            </a: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However, Scull (1993) argues that this increase represented a broadening of was deemed to be ‘insanity’, coming to include diabetics, epileptics, “drunks”, people with learning disabilities, etc. </a:t>
            </a: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 short, Scull argues that asylum essentially became ‘dumping grounds’ for unwanted or unmanageable members of society. </a:t>
            </a:r>
          </a:p>
        </p:txBody>
      </p:sp>
    </p:spTree>
    <p:extLst>
      <p:ext uri="{BB962C8B-B14F-4D97-AF65-F5344CB8AC3E}">
        <p14:creationId xmlns:p14="http://schemas.microsoft.com/office/powerpoint/2010/main" val="1024511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00413-0179-303F-4B82-1881A398A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Cure or Confinement?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173B4-DA89-D0B7-260A-A82B35766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view that asylums were increasingly places of </a:t>
            </a:r>
            <a:r>
              <a:rPr lang="en-US" sz="3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confinement</a:t>
            </a: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rather than </a:t>
            </a:r>
            <a:r>
              <a:rPr lang="en-US" sz="3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cure</a:t>
            </a: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were also shared by contemporaries: </a:t>
            </a: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Yellowlees</a:t>
            </a: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1884: ‘Every county or district should have two kinds of asylums for lunatic paupers: one a hospital fully equipped for the best means of treatment…. Another devoted to chronic cases, receiving no patients from the cure asylum.”</a:t>
            </a: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Jenners-Furst</a:t>
            </a: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1895: “</a:t>
            </a:r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 treatment of imbeciles … is</a:t>
            </a:r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r>
              <a:rPr lang="en-GB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otally different from that required for the insane … more adequate provision should be made for this afflicted class.” </a:t>
            </a:r>
          </a:p>
          <a:p>
            <a:pPr marL="0" indent="0">
              <a:buNone/>
            </a:pPr>
            <a:endParaRPr lang="en-GB" i="1" dirty="0">
              <a:effectLst/>
              <a:latin typeface="Helvetica" pitchFamily="2" charset="0"/>
            </a:endParaRPr>
          </a:p>
          <a:p>
            <a:pPr marL="0" indent="0">
              <a:buNone/>
            </a:pPr>
            <a:endParaRPr lang="en-GB" i="1" dirty="0">
              <a:effectLst/>
              <a:latin typeface="Helvetica" pitchFamily="2" charset="0"/>
            </a:endParaRPr>
          </a:p>
          <a:p>
            <a:endParaRPr lang="en-GB" dirty="0">
              <a:effectLst/>
              <a:latin typeface="Helvetica" pitchFamily="2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907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6373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“Degeneration”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20" y="1437871"/>
            <a:ext cx="4114800" cy="51454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Growing disenchantment with the asylum coalesced with the equally pessimistic outlook of new cultural ideas such as ‘Degeneration’.</a:t>
            </a: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Influenced by Darwinian (</a:t>
            </a:r>
            <a:r>
              <a:rPr lang="en-US" sz="1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 of Species,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1859) theories of evolution, degeneration emphasized the hereditary disposition of various groups to madness and inferiority of the insane</a:t>
            </a: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Range of ‘forms’ of degeneration: moral, physical, cultural, sexual, and mental. </a:t>
            </a: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Heggie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(2008): Degeneration was a ‘fairy story’, reflecting anxieties about the ‘fitness’ of European society at the cusp of the 20</a:t>
            </a:r>
            <a:r>
              <a:rPr lang="en-US" sz="18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century.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B50CEEDE-F51F-61CC-FAD1-E6746FF60A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9" t="4005"/>
          <a:stretch/>
        </p:blipFill>
        <p:spPr bwMode="auto">
          <a:xfrm>
            <a:off x="4572000" y="1437871"/>
            <a:ext cx="4321480" cy="497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312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7229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Degeneracy &amp; Psychiatry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5418"/>
            <a:ext cx="8229600" cy="54102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use of Degeneration theory as an explanation of mental was esp. influential in France. </a:t>
            </a:r>
          </a:p>
          <a:p>
            <a:pPr marL="0" indent="0">
              <a:buNone/>
            </a:pPr>
            <a:endParaRPr lang="en-US" sz="22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Bénédict</a:t>
            </a:r>
            <a:r>
              <a:rPr lang="en-U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Morel</a:t>
            </a: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‘father of degeneration’ in 1850. Proposed a 4-stage schema of transmission of hereditary defects, with each generation getting worse, leading to idiocy and insanity.</a:t>
            </a:r>
          </a:p>
          <a:p>
            <a:pPr marL="0" indent="0">
              <a:buNone/>
            </a:pPr>
            <a:endParaRPr lang="en-US" sz="2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Nordau</a:t>
            </a: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Author of the ‘</a:t>
            </a:r>
            <a:r>
              <a:rPr lang="en-US" sz="2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Degeneration</a:t>
            </a: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(1892). Argued that the ‘degeneracy’ evident in French society manifested itself through discernible psychiatric symptoms. </a:t>
            </a:r>
          </a:p>
        </p:txBody>
      </p:sp>
    </p:spTree>
    <p:extLst>
      <p:ext uri="{BB962C8B-B14F-4D97-AF65-F5344CB8AC3E}">
        <p14:creationId xmlns:p14="http://schemas.microsoft.com/office/powerpoint/2010/main" val="2196829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4937A-0752-D5DC-D7D7-E97881D7A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Degeneracy &amp; Maudsley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28F56D3-C2CC-1558-DE11-7AB1F5D23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622" y="1327759"/>
            <a:ext cx="3695178" cy="534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B74101-A607-5CF2-35F0-13509F6F6E19}"/>
              </a:ext>
            </a:extLst>
          </p:cNvPr>
          <p:cNvSpPr txBox="1"/>
          <p:nvPr/>
        </p:nvSpPr>
        <p:spPr>
          <a:xfrm>
            <a:off x="457200" y="1513571"/>
            <a:ext cx="4114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Across the pond, the ‘standard-bearer’ for degeneration in Britain was Henry Maudsley</a:t>
            </a:r>
          </a:p>
          <a:p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‘</a:t>
            </a:r>
            <a:r>
              <a:rPr lang="en-GB" sz="16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perhaps the leading British psychiatrist of his day’, Maudsley was a prolific author, editor of the </a:t>
            </a:r>
            <a:r>
              <a:rPr lang="en-GB" sz="1600" b="0" i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Journal of Mental Science</a:t>
            </a:r>
            <a:r>
              <a:rPr lang="en-GB" sz="16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Fellow of the Royal College of Physicians.</a:t>
            </a:r>
          </a:p>
          <a:p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he was also a ‘dour, serious man’; pessimistic of the benefits of institutional care and steadfast in the belief that insanity was physiological</a:t>
            </a:r>
          </a:p>
          <a:p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“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a destiny made for each one by his inheritance; he is the necessary organic consequent of certain organic antecedents…”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Maudsley, </a:t>
            </a:r>
            <a:r>
              <a:rPr lang="en-US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Pathology of Mind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(1879).</a:t>
            </a:r>
          </a:p>
        </p:txBody>
      </p:sp>
    </p:spTree>
    <p:extLst>
      <p:ext uri="{BB962C8B-B14F-4D97-AF65-F5344CB8AC3E}">
        <p14:creationId xmlns:p14="http://schemas.microsoft.com/office/powerpoint/2010/main" val="1376709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3647</TotalTime>
  <Words>1762</Words>
  <Application>Microsoft Macintosh PowerPoint</Application>
  <PresentationFormat>On-screen Show (4:3)</PresentationFormat>
  <Paragraphs>138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Helvetica</vt:lpstr>
      <vt:lpstr>Segoe UI</vt:lpstr>
      <vt:lpstr>Office Theme</vt:lpstr>
      <vt:lpstr>PowerPoint Presentation</vt:lpstr>
      <vt:lpstr>PowerPoint Presentation</vt:lpstr>
      <vt:lpstr>“The Wasteland”</vt:lpstr>
      <vt:lpstr>PowerPoint Presentation</vt:lpstr>
      <vt:lpstr>Redefining Mental Illness</vt:lpstr>
      <vt:lpstr>Cure or Confinement?</vt:lpstr>
      <vt:lpstr>“Degeneration”</vt:lpstr>
      <vt:lpstr>Degeneracy &amp; Psychiatry</vt:lpstr>
      <vt:lpstr>Degeneracy &amp; Maudsley</vt:lpstr>
      <vt:lpstr>Degeneracy &amp; the Asylum</vt:lpstr>
      <vt:lpstr>Alcoholism and Degeneracy </vt:lpstr>
      <vt:lpstr>Biological psychiatry</vt:lpstr>
      <vt:lpstr>‘Chemical Restraint’</vt:lpstr>
      <vt:lpstr>Somatic therapies</vt:lpstr>
      <vt:lpstr>PowerPoint Presentation</vt:lpstr>
      <vt:lpstr>Electroconvulsive therapy, ECT</vt:lpstr>
      <vt:lpstr>Lobotomy</vt:lpstr>
      <vt:lpstr>Psychoanalysis </vt:lpstr>
      <vt:lpstr>Concluding Thoughts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Kill or Cure Week 21</dc:title>
  <dc:creator>hilary marland</dc:creator>
  <cp:lastModifiedBy>Jamie Banks</cp:lastModifiedBy>
  <cp:revision>63</cp:revision>
  <dcterms:created xsi:type="dcterms:W3CDTF">2017-04-18T20:04:23Z</dcterms:created>
  <dcterms:modified xsi:type="dcterms:W3CDTF">2023-11-20T12:29:59Z</dcterms:modified>
</cp:coreProperties>
</file>