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9" r:id="rId2"/>
    <p:sldId id="271" r:id="rId3"/>
    <p:sldId id="279" r:id="rId4"/>
    <p:sldId id="272" r:id="rId5"/>
    <p:sldId id="273" r:id="rId6"/>
    <p:sldId id="274" r:id="rId7"/>
    <p:sldId id="275" r:id="rId8"/>
    <p:sldId id="276" r:id="rId9"/>
    <p:sldId id="280" r:id="rId10"/>
    <p:sldId id="277" r:id="rId11"/>
    <p:sldId id="278" r:id="rId12"/>
    <p:sldId id="268" r:id="rId13"/>
    <p:sldId id="281" r:id="rId14"/>
    <p:sldId id="257" r:id="rId15"/>
    <p:sldId id="288" r:id="rId16"/>
    <p:sldId id="289" r:id="rId17"/>
    <p:sldId id="260" r:id="rId18"/>
    <p:sldId id="282" r:id="rId19"/>
    <p:sldId id="283" r:id="rId20"/>
    <p:sldId id="284" r:id="rId21"/>
    <p:sldId id="285" r:id="rId22"/>
    <p:sldId id="286" r:id="rId23"/>
    <p:sldId id="287"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clrMru>
    <a:srgbClr val="EED086"/>
    <a:srgbClr val="FF845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4653" autoAdjust="0"/>
  </p:normalViewPr>
  <p:slideViewPr>
    <p:cSldViewPr snapToGrid="0" snapToObjects="1">
      <p:cViewPr varScale="1">
        <p:scale>
          <a:sx n="113" d="100"/>
          <a:sy n="113" d="100"/>
        </p:scale>
        <p:origin x="162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CDD84C0-E017-A941-9773-25E6B7A653FD}" type="datetimeFigureOut">
              <a:rPr lang="en-US" smtClean="0"/>
              <a:t>2/2/26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57E58D2-B2C1-514E-AF7C-AAA47562C425}" type="slidenum">
              <a:rPr lang="en-US" smtClean="0"/>
              <a:t>‹#›</a:t>
            </a:fld>
            <a:endParaRPr lang="en-US"/>
          </a:p>
        </p:txBody>
      </p:sp>
    </p:spTree>
    <p:extLst>
      <p:ext uri="{BB962C8B-B14F-4D97-AF65-F5344CB8AC3E}">
        <p14:creationId xmlns:p14="http://schemas.microsoft.com/office/powerpoint/2010/main" val="9633781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AC050D-2999-2949-BC91-B8F2E647861D}" type="datetimeFigureOut">
              <a:rPr lang="en-US" smtClean="0"/>
              <a:t>2/2/26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705FE8-8D66-B849-9048-4DD6A97AE0A8}" type="slidenum">
              <a:rPr lang="en-US" smtClean="0"/>
              <a:t>‹#›</a:t>
            </a:fld>
            <a:endParaRPr lang="en-US"/>
          </a:p>
        </p:txBody>
      </p:sp>
    </p:spTree>
    <p:extLst>
      <p:ext uri="{BB962C8B-B14F-4D97-AF65-F5344CB8AC3E}">
        <p14:creationId xmlns:p14="http://schemas.microsoft.com/office/powerpoint/2010/main" val="415186260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705FE8-8D66-B849-9048-4DD6A97AE0A8}" type="slidenum">
              <a:rPr lang="en-US" smtClean="0"/>
              <a:t>8</a:t>
            </a:fld>
            <a:endParaRPr lang="en-US"/>
          </a:p>
        </p:txBody>
      </p:sp>
    </p:spTree>
    <p:extLst>
      <p:ext uri="{BB962C8B-B14F-4D97-AF65-F5344CB8AC3E}">
        <p14:creationId xmlns:p14="http://schemas.microsoft.com/office/powerpoint/2010/main" val="2202109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705FE8-8D66-B849-9048-4DD6A97AE0A8}" type="slidenum">
              <a:rPr lang="en-US" smtClean="0"/>
              <a:t>17</a:t>
            </a:fld>
            <a:endParaRPr lang="en-US"/>
          </a:p>
        </p:txBody>
      </p:sp>
    </p:spTree>
    <p:extLst>
      <p:ext uri="{BB962C8B-B14F-4D97-AF65-F5344CB8AC3E}">
        <p14:creationId xmlns:p14="http://schemas.microsoft.com/office/powerpoint/2010/main" val="1898403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705FE8-8D66-B849-9048-4DD6A97AE0A8}" type="slidenum">
              <a:rPr lang="en-US" smtClean="0"/>
              <a:t>23</a:t>
            </a:fld>
            <a:endParaRPr lang="en-US"/>
          </a:p>
        </p:txBody>
      </p:sp>
    </p:spTree>
    <p:extLst>
      <p:ext uri="{BB962C8B-B14F-4D97-AF65-F5344CB8AC3E}">
        <p14:creationId xmlns:p14="http://schemas.microsoft.com/office/powerpoint/2010/main" val="127912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AF6D403-122C-8140-9B98-88D7B16CACBF}" type="datetimeFigureOut">
              <a:rPr lang="en-US" smtClean="0"/>
              <a:t>2/2/26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3068702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F6D403-122C-8140-9B98-88D7B16CACBF}" type="datetimeFigureOut">
              <a:rPr lang="en-US" smtClean="0"/>
              <a:t>2/2/26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4120656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F6D403-122C-8140-9B98-88D7B16CACBF}" type="datetimeFigureOut">
              <a:rPr lang="en-US" smtClean="0"/>
              <a:t>2/2/26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200916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F6D403-122C-8140-9B98-88D7B16CACBF}" type="datetimeFigureOut">
              <a:rPr lang="en-US" smtClean="0"/>
              <a:t>2/2/26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2702189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AF6D403-122C-8140-9B98-88D7B16CACBF}" type="datetimeFigureOut">
              <a:rPr lang="en-US" smtClean="0"/>
              <a:t>2/2/26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2735151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AF6D403-122C-8140-9B98-88D7B16CACBF}" type="datetimeFigureOut">
              <a:rPr lang="en-US" smtClean="0"/>
              <a:t>2/2/26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646773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AF6D403-122C-8140-9B98-88D7B16CACBF}" type="datetimeFigureOut">
              <a:rPr lang="en-US" smtClean="0"/>
              <a:t>2/2/26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1717783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AF6D403-122C-8140-9B98-88D7B16CACBF}" type="datetimeFigureOut">
              <a:rPr lang="en-US" smtClean="0"/>
              <a:t>2/2/26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3718442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F6D403-122C-8140-9B98-88D7B16CACBF}" type="datetimeFigureOut">
              <a:rPr lang="en-US" smtClean="0"/>
              <a:t>2/2/26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578518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F6D403-122C-8140-9B98-88D7B16CACBF}" type="datetimeFigureOut">
              <a:rPr lang="en-US" smtClean="0"/>
              <a:t>2/2/26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4096559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F6D403-122C-8140-9B98-88D7B16CACBF}" type="datetimeFigureOut">
              <a:rPr lang="en-US" smtClean="0"/>
              <a:t>2/2/26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64B2CC-AD61-0A43-9185-C61D87E3A8C0}" type="slidenum">
              <a:rPr lang="en-US" smtClean="0"/>
              <a:t>‹#›</a:t>
            </a:fld>
            <a:endParaRPr lang="en-US"/>
          </a:p>
        </p:txBody>
      </p:sp>
    </p:spTree>
    <p:extLst>
      <p:ext uri="{BB962C8B-B14F-4D97-AF65-F5344CB8AC3E}">
        <p14:creationId xmlns:p14="http://schemas.microsoft.com/office/powerpoint/2010/main" val="1046367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F6D403-122C-8140-9B98-88D7B16CACBF}" type="datetimeFigureOut">
              <a:rPr lang="en-US" smtClean="0"/>
              <a:t>2/2/26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64B2CC-AD61-0A43-9185-C61D87E3A8C0}" type="slidenum">
              <a:rPr lang="en-US" smtClean="0"/>
              <a:t>‹#›</a:t>
            </a:fld>
            <a:endParaRPr lang="en-US"/>
          </a:p>
        </p:txBody>
      </p:sp>
    </p:spTree>
    <p:extLst>
      <p:ext uri="{BB962C8B-B14F-4D97-AF65-F5344CB8AC3E}">
        <p14:creationId xmlns:p14="http://schemas.microsoft.com/office/powerpoint/2010/main" val="4232014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oleObject" Target="../embeddings/oleObject3.bin"/><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Picture 7" descr="BA guidelines head.png"/>
          <p:cNvPicPr>
            <a:picLocks noChangeAspect="1"/>
          </p:cNvPicPr>
          <p:nvPr/>
        </p:nvPicPr>
        <p:blipFill>
          <a:blip r:embed="rId2">
            <a:alphaModFix amt="59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TextBox 8"/>
          <p:cNvSpPr txBox="1"/>
          <p:nvPr/>
        </p:nvSpPr>
        <p:spPr>
          <a:xfrm>
            <a:off x="2007120" y="5316294"/>
            <a:ext cx="5810073" cy="1200329"/>
          </a:xfrm>
          <a:prstGeom prst="rect">
            <a:avLst/>
          </a:prstGeom>
          <a:solidFill>
            <a:schemeClr val="bg2">
              <a:alpha val="58000"/>
            </a:schemeClr>
          </a:solidFill>
        </p:spPr>
        <p:txBody>
          <a:bodyPr wrap="square" rtlCol="0">
            <a:spAutoFit/>
          </a:bodyPr>
          <a:lstStyle/>
          <a:p>
            <a:pPr algn="ctr"/>
            <a:r>
              <a:rPr lang="en-US" sz="3200" b="1" dirty="0"/>
              <a:t>Measurement and Classification</a:t>
            </a:r>
          </a:p>
          <a:p>
            <a:pPr algn="ctr"/>
            <a:r>
              <a:rPr lang="en-US" sz="2000" b="1" dirty="0"/>
              <a:t>Lecturer: Elise Smith</a:t>
            </a:r>
          </a:p>
          <a:p>
            <a:pPr algn="ctr"/>
            <a:r>
              <a:rPr lang="en-US" sz="2000" b="1" dirty="0"/>
              <a:t>Mind, Body, and Society—</a:t>
            </a:r>
            <a:r>
              <a:rPr lang="en-US" sz="2000" b="1"/>
              <a:t>Week 14</a:t>
            </a:r>
            <a:endParaRPr lang="en-US" sz="2000" b="1" dirty="0"/>
          </a:p>
        </p:txBody>
      </p:sp>
    </p:spTree>
    <p:extLst>
      <p:ext uri="{BB962C8B-B14F-4D97-AF65-F5344CB8AC3E}">
        <p14:creationId xmlns:p14="http://schemas.microsoft.com/office/powerpoint/2010/main" val="3923916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2-11-#85CF58.png                                00084C94Macintosh HD                   7C2687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81113"/>
            <a:ext cx="9144000" cy="4518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
        <p:nvSpPr>
          <p:cNvPr id="5" name="Text Box 5"/>
          <p:cNvSpPr txBox="1">
            <a:spLocks noChangeArrowheads="1"/>
          </p:cNvSpPr>
          <p:nvPr/>
        </p:nvSpPr>
        <p:spPr bwMode="auto">
          <a:xfrm>
            <a:off x="3636963" y="5757863"/>
            <a:ext cx="5267325"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400" kern="1200" dirty="0">
                <a:solidFill>
                  <a:srgbClr val="000000"/>
                </a:solidFill>
              </a:rPr>
              <a:t>Samuel George Morton,</a:t>
            </a:r>
            <a:r>
              <a:rPr lang="en-US" sz="1400" i="1" kern="1200" dirty="0">
                <a:solidFill>
                  <a:srgbClr val="000000"/>
                </a:solidFill>
              </a:rPr>
              <a:t> Crania Americana </a:t>
            </a:r>
            <a:r>
              <a:rPr lang="en-US" sz="1400" kern="1200" dirty="0">
                <a:solidFill>
                  <a:srgbClr val="000000"/>
                </a:solidFill>
              </a:rPr>
              <a:t>(Philadelphia</a:t>
            </a:r>
            <a:r>
              <a:rPr lang="en-US" sz="1400" i="1" kern="1200" dirty="0">
                <a:solidFill>
                  <a:srgbClr val="000000"/>
                </a:solidFill>
              </a:rPr>
              <a:t>, </a:t>
            </a:r>
            <a:r>
              <a:rPr lang="en-US" sz="1400" kern="1200" dirty="0">
                <a:solidFill>
                  <a:srgbClr val="000000"/>
                </a:solidFill>
              </a:rPr>
              <a:t>1839), p.260</a:t>
            </a:r>
          </a:p>
        </p:txBody>
      </p:sp>
    </p:spTree>
    <p:extLst>
      <p:ext uri="{BB962C8B-B14F-4D97-AF65-F5344CB8AC3E}">
        <p14:creationId xmlns:p14="http://schemas.microsoft.com/office/powerpoint/2010/main" val="1505110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2"/>
          <p:cNvGraphicFramePr>
            <a:graphicFrameLocks noGrp="1" noChangeAspect="1"/>
          </p:cNvGraphicFramePr>
          <p:nvPr>
            <p:ph/>
            <p:extLst>
              <p:ext uri="{D42A27DB-BD31-4B8C-83A1-F6EECF244321}">
                <p14:modId xmlns:p14="http://schemas.microsoft.com/office/powerpoint/2010/main" val="3635178985"/>
              </p:ext>
            </p:extLst>
          </p:nvPr>
        </p:nvGraphicFramePr>
        <p:xfrm>
          <a:off x="2600325" y="0"/>
          <a:ext cx="4459288" cy="6096000"/>
        </p:xfrm>
        <a:graphic>
          <a:graphicData uri="http://schemas.openxmlformats.org/presentationml/2006/ole">
            <mc:AlternateContent xmlns:mc="http://schemas.openxmlformats.org/markup-compatibility/2006">
              <mc:Choice xmlns:v="urn:schemas-microsoft-com:vml" Requires="v">
                <p:oleObj name="Document" r:id="rId2" imgW="3505200" imgH="4791456" progId="Word.Document.8">
                  <p:embed/>
                </p:oleObj>
              </mc:Choice>
              <mc:Fallback>
                <p:oleObj name="Document" r:id="rId2" imgW="3505200" imgH="4791456" progId="Word.Document.8">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0325" y="0"/>
                        <a:ext cx="4459288" cy="6096000"/>
                      </a:xfrm>
                      <a:prstGeom prst="rect">
                        <a:avLst/>
                      </a:prstGeom>
                    </p:spPr>
                  </p:pic>
                </p:oleObj>
              </mc:Fallback>
            </mc:AlternateContent>
          </a:graphicData>
        </a:graphic>
      </p:graphicFrame>
      <p:sp>
        <p:nvSpPr>
          <p:cNvPr id="7" name="Text Box 3"/>
          <p:cNvSpPr txBox="1">
            <a:spLocks noChangeArrowheads="1"/>
          </p:cNvSpPr>
          <p:nvPr/>
        </p:nvSpPr>
        <p:spPr bwMode="auto">
          <a:xfrm>
            <a:off x="2362200" y="6144280"/>
            <a:ext cx="5808238"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400" kern="1200" dirty="0">
                <a:solidFill>
                  <a:srgbClr val="000000"/>
                </a:solidFill>
              </a:rPr>
              <a:t>Representation of brachycephalic (left) and dolichocephalic (right) skull types</a:t>
            </a:r>
          </a:p>
          <a:p>
            <a:r>
              <a:rPr lang="en-US" sz="1400" kern="1200" dirty="0">
                <a:solidFill>
                  <a:srgbClr val="000000"/>
                </a:solidFill>
              </a:rPr>
              <a:t>[Haddon, A. C., </a:t>
            </a:r>
            <a:r>
              <a:rPr lang="en-US" sz="1400" i="1" kern="1200" dirty="0">
                <a:solidFill>
                  <a:srgbClr val="000000"/>
                </a:solidFill>
              </a:rPr>
              <a:t>The study of man</a:t>
            </a:r>
            <a:r>
              <a:rPr lang="en-US" sz="1400" kern="1200" dirty="0">
                <a:solidFill>
                  <a:srgbClr val="000000"/>
                </a:solidFill>
              </a:rPr>
              <a:t> (London, 1898)]</a:t>
            </a:r>
            <a:endParaRPr lang="en-US" kern="1200" dirty="0">
              <a:solidFill>
                <a:srgbClr val="000000"/>
              </a:solidFill>
            </a:endParaRPr>
          </a:p>
        </p:txBody>
      </p:sp>
      <p:sp>
        <p:nvSpPr>
          <p:cNvPr id="8" name="TextBox 7"/>
          <p:cNvSpPr txBox="1"/>
          <p:nvPr/>
        </p:nvSpPr>
        <p:spPr>
          <a:xfrm>
            <a:off x="249845" y="2333625"/>
            <a:ext cx="1954381" cy="1754327"/>
          </a:xfrm>
          <a:prstGeom prst="rect">
            <a:avLst/>
          </a:prstGeom>
          <a:solidFill>
            <a:schemeClr val="bg2"/>
          </a:solidFill>
        </p:spPr>
        <p:txBody>
          <a:bodyPr wrap="none" rtlCol="0">
            <a:spAutoFit/>
          </a:bodyPr>
          <a:lstStyle/>
          <a:p>
            <a:pPr algn="ctr"/>
            <a:r>
              <a:rPr lang="en-US" dirty="0"/>
              <a:t>‘Round Heads’ and </a:t>
            </a:r>
          </a:p>
          <a:p>
            <a:pPr algn="ctr"/>
            <a:r>
              <a:rPr lang="en-US" dirty="0"/>
              <a:t>‘Long Heads’:</a:t>
            </a:r>
          </a:p>
          <a:p>
            <a:pPr algn="ctr"/>
            <a:r>
              <a:rPr lang="en-US" dirty="0"/>
              <a:t>The Cephalic Index</a:t>
            </a:r>
          </a:p>
          <a:p>
            <a:pPr algn="ctr"/>
            <a:r>
              <a:rPr lang="en-US" dirty="0"/>
              <a:t>(Height/Breadth</a:t>
            </a:r>
          </a:p>
          <a:p>
            <a:pPr algn="ctr"/>
            <a:r>
              <a:rPr lang="en-US" dirty="0"/>
              <a:t>Ratio)</a:t>
            </a:r>
          </a:p>
          <a:p>
            <a:pPr algn="ctr"/>
            <a:r>
              <a:rPr lang="en-US" dirty="0"/>
              <a:t>c.1840s</a:t>
            </a:r>
          </a:p>
        </p:txBody>
      </p:sp>
    </p:spTree>
    <p:extLst>
      <p:ext uri="{BB962C8B-B14F-4D97-AF65-F5344CB8AC3E}">
        <p14:creationId xmlns:p14="http://schemas.microsoft.com/office/powerpoint/2010/main" val="5797169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3513"/>
            <a:ext cx="8229600" cy="1143000"/>
          </a:xfrm>
          <a:solidFill>
            <a:schemeClr val="bg2">
              <a:alpha val="80000"/>
            </a:schemeClr>
          </a:solidFill>
        </p:spPr>
        <p:txBody>
          <a:bodyPr>
            <a:noAutofit/>
          </a:bodyPr>
          <a:lstStyle/>
          <a:p>
            <a:r>
              <a:rPr lang="en-US" sz="3600" dirty="0"/>
              <a:t>CRANIOMETRY: THE STUDY OF SKULL MEASUREMENTS</a:t>
            </a:r>
          </a:p>
        </p:txBody>
      </p:sp>
      <p:pic>
        <p:nvPicPr>
          <p:cNvPr id="4" name="Picture 3" descr="Screen shot 2012-11-#85CF83.png                                00084C94Macintosh HD                   7C2687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250" y="1486105"/>
            <a:ext cx="3732174" cy="4683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
        <p:nvSpPr>
          <p:cNvPr id="5" name="TextBox 4"/>
          <p:cNvSpPr txBox="1"/>
          <p:nvPr/>
        </p:nvSpPr>
        <p:spPr>
          <a:xfrm>
            <a:off x="603250" y="6169230"/>
            <a:ext cx="4353465" cy="923330"/>
          </a:xfrm>
          <a:prstGeom prst="rect">
            <a:avLst/>
          </a:prstGeom>
          <a:noFill/>
        </p:spPr>
        <p:txBody>
          <a:bodyPr wrap="square" rtlCol="0">
            <a:spAutoFit/>
          </a:bodyPr>
          <a:lstStyle/>
          <a:p>
            <a:r>
              <a:rPr lang="en-US" sz="1200" dirty="0"/>
              <a:t>Berry, R. J. A. and A. W. D. Robertson, </a:t>
            </a:r>
            <a:r>
              <a:rPr lang="ja-JP" altLang="en-US" sz="1200" dirty="0"/>
              <a:t>‘</a:t>
            </a:r>
            <a:r>
              <a:rPr lang="en-US" sz="1200" dirty="0"/>
              <a:t>The place in nature</a:t>
            </a:r>
          </a:p>
          <a:p>
            <a:r>
              <a:rPr lang="en-US" sz="1200" dirty="0"/>
              <a:t> of the Tasmanian Aboriginal as deduced from a study of his </a:t>
            </a:r>
            <a:r>
              <a:rPr lang="en-US" sz="1200" dirty="0" err="1"/>
              <a:t>calvarium</a:t>
            </a:r>
            <a:r>
              <a:rPr lang="ja-JP" altLang="en-US" sz="1200" dirty="0"/>
              <a:t>’</a:t>
            </a:r>
            <a:r>
              <a:rPr lang="en-US" sz="1200" dirty="0"/>
              <a:t> (1910-1911)</a:t>
            </a:r>
          </a:p>
          <a:p>
            <a:endParaRPr lang="en-US" dirty="0"/>
          </a:p>
        </p:txBody>
      </p:sp>
      <p:pic>
        <p:nvPicPr>
          <p:cNvPr id="9" name="Picture 8" descr=" table.psd                                                      0090EBE0Users                          C063D95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2825" y="1486105"/>
            <a:ext cx="3564378" cy="4683125"/>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TextBox 10"/>
          <p:cNvSpPr txBox="1"/>
          <p:nvPr/>
        </p:nvSpPr>
        <p:spPr>
          <a:xfrm>
            <a:off x="4892825" y="6180138"/>
            <a:ext cx="4198585" cy="738664"/>
          </a:xfrm>
          <a:prstGeom prst="rect">
            <a:avLst/>
          </a:prstGeom>
          <a:noFill/>
        </p:spPr>
        <p:txBody>
          <a:bodyPr wrap="none" rtlCol="0">
            <a:spAutoFit/>
          </a:bodyPr>
          <a:lstStyle/>
          <a:p>
            <a:r>
              <a:rPr lang="en-US" sz="1200" dirty="0">
                <a:solidFill>
                  <a:srgbClr val="000000"/>
                </a:solidFill>
              </a:rPr>
              <a:t>Turner, William, </a:t>
            </a:r>
            <a:r>
              <a:rPr lang="ja-JP" altLang="en-US" sz="1200" dirty="0">
                <a:latin typeface="Arial"/>
              </a:rPr>
              <a:t>‘</a:t>
            </a:r>
            <a:r>
              <a:rPr lang="en-US" sz="1200" dirty="0"/>
              <a:t>The craniology, racial affinities, and descent of</a:t>
            </a:r>
          </a:p>
          <a:p>
            <a:r>
              <a:rPr lang="en-US" sz="1200" dirty="0"/>
              <a:t> the Aborigines of Tasmania</a:t>
            </a:r>
            <a:r>
              <a:rPr lang="ja-JP" altLang="en-US" sz="1200" dirty="0">
                <a:latin typeface="Arial"/>
              </a:rPr>
              <a:t>’</a:t>
            </a:r>
            <a:r>
              <a:rPr lang="en-US" sz="1200" dirty="0"/>
              <a:t> (1908)]</a:t>
            </a:r>
          </a:p>
          <a:p>
            <a:endParaRPr lang="en-US" dirty="0"/>
          </a:p>
        </p:txBody>
      </p:sp>
    </p:spTree>
    <p:extLst>
      <p:ext uri="{BB962C8B-B14F-4D97-AF65-F5344CB8AC3E}">
        <p14:creationId xmlns:p14="http://schemas.microsoft.com/office/powerpoint/2010/main" val="302820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4794250" y="1164432"/>
            <a:ext cx="3563938" cy="41549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defRPr/>
            </a:pPr>
            <a:r>
              <a:rPr lang="ja-JP" altLang="en-US" sz="2200" kern="1200" dirty="0">
                <a:solidFill>
                  <a:srgbClr val="000000"/>
                </a:solidFill>
                <a:latin typeface="Arial"/>
                <a:cs typeface="+mn-cs"/>
              </a:rPr>
              <a:t>“</a:t>
            </a:r>
            <a:r>
              <a:rPr lang="en-US" sz="2200" kern="1200" dirty="0">
                <a:solidFill>
                  <a:srgbClr val="000000"/>
                </a:solidFill>
                <a:cs typeface="+mn-cs"/>
              </a:rPr>
              <a:t>The application of precise methods of measurement marks a definite phase in the development of most branches of modern science, and thus </a:t>
            </a:r>
            <a:r>
              <a:rPr lang="en-US" sz="2200" kern="1200" dirty="0" err="1">
                <a:solidFill>
                  <a:srgbClr val="000000"/>
                </a:solidFill>
                <a:cs typeface="+mn-cs"/>
              </a:rPr>
              <a:t>craniometry</a:t>
            </a:r>
            <a:r>
              <a:rPr lang="en-US" sz="2200" kern="1200" dirty="0">
                <a:solidFill>
                  <a:srgbClr val="000000"/>
                </a:solidFill>
                <a:cs typeface="+mn-cs"/>
              </a:rPr>
              <a:t>, a comprehensive expression of all methods of measuring the skull (cranium), provides a striking landmark in the progress of anthropological studies.</a:t>
            </a:r>
            <a:r>
              <a:rPr lang="ja-JP" altLang="en-US" sz="2200" kern="1200" dirty="0">
                <a:solidFill>
                  <a:srgbClr val="000000"/>
                </a:solidFill>
                <a:latin typeface="Arial"/>
                <a:cs typeface="+mn-cs"/>
              </a:rPr>
              <a:t>”</a:t>
            </a:r>
            <a:endParaRPr lang="en-US" sz="2000" kern="1200" dirty="0">
              <a:solidFill>
                <a:srgbClr val="000000"/>
              </a:solidFill>
              <a:cs typeface="+mn-cs"/>
            </a:endParaRPr>
          </a:p>
        </p:txBody>
      </p:sp>
      <p:sp>
        <p:nvSpPr>
          <p:cNvPr id="5" name="Text Box 4"/>
          <p:cNvSpPr txBox="1">
            <a:spLocks noChangeArrowheads="1"/>
          </p:cNvSpPr>
          <p:nvPr/>
        </p:nvSpPr>
        <p:spPr bwMode="auto">
          <a:xfrm>
            <a:off x="4407825" y="5319415"/>
            <a:ext cx="4736175"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kern="1200" dirty="0">
                <a:solidFill>
                  <a:srgbClr val="000000"/>
                </a:solidFill>
                <a:cs typeface="+mn-cs"/>
              </a:rPr>
              <a:t>-W.L.H. Duckworth, </a:t>
            </a:r>
            <a:r>
              <a:rPr lang="ja-JP" altLang="en-US" sz="1400" kern="1200" dirty="0">
                <a:solidFill>
                  <a:srgbClr val="000000"/>
                </a:solidFill>
                <a:latin typeface="Arial"/>
                <a:cs typeface="+mn-cs"/>
              </a:rPr>
              <a:t>‘</a:t>
            </a:r>
            <a:r>
              <a:rPr lang="en-US" sz="1400" kern="1200" dirty="0" err="1">
                <a:solidFill>
                  <a:srgbClr val="000000"/>
                </a:solidFill>
                <a:cs typeface="+mn-cs"/>
              </a:rPr>
              <a:t>Craniometry</a:t>
            </a:r>
            <a:r>
              <a:rPr lang="ja-JP" altLang="en-US" sz="1400" kern="1200" dirty="0">
                <a:solidFill>
                  <a:srgbClr val="000000"/>
                </a:solidFill>
                <a:latin typeface="Arial"/>
                <a:cs typeface="+mn-cs"/>
              </a:rPr>
              <a:t>’</a:t>
            </a:r>
            <a:r>
              <a:rPr lang="en-US" sz="1400" kern="1200" dirty="0">
                <a:solidFill>
                  <a:srgbClr val="000000"/>
                </a:solidFill>
                <a:cs typeface="+mn-cs"/>
              </a:rPr>
              <a:t>, </a:t>
            </a:r>
          </a:p>
          <a:p>
            <a:pPr>
              <a:defRPr/>
            </a:pPr>
            <a:r>
              <a:rPr lang="en-US" sz="1400" i="1" kern="1200" dirty="0" err="1">
                <a:solidFill>
                  <a:srgbClr val="000000"/>
                </a:solidFill>
                <a:cs typeface="+mn-cs"/>
              </a:rPr>
              <a:t>Encyclopaedia</a:t>
            </a:r>
            <a:r>
              <a:rPr lang="en-US" sz="1400" i="1" kern="1200" dirty="0">
                <a:solidFill>
                  <a:srgbClr val="000000"/>
                </a:solidFill>
                <a:cs typeface="+mn-cs"/>
              </a:rPr>
              <a:t> Britannica</a:t>
            </a:r>
            <a:r>
              <a:rPr lang="en-US" sz="1400" kern="1200" dirty="0">
                <a:solidFill>
                  <a:srgbClr val="000000"/>
                </a:solidFill>
                <a:cs typeface="+mn-cs"/>
              </a:rPr>
              <a:t> (11</a:t>
            </a:r>
            <a:r>
              <a:rPr lang="en-US" sz="1400" kern="1200" baseline="30000" dirty="0">
                <a:solidFill>
                  <a:srgbClr val="000000"/>
                </a:solidFill>
                <a:cs typeface="+mn-cs"/>
              </a:rPr>
              <a:t>th</a:t>
            </a:r>
            <a:r>
              <a:rPr lang="en-US" sz="1400" kern="1200" dirty="0">
                <a:solidFill>
                  <a:srgbClr val="000000"/>
                </a:solidFill>
                <a:cs typeface="+mn-cs"/>
              </a:rPr>
              <a:t> </a:t>
            </a:r>
            <a:r>
              <a:rPr lang="en-US" sz="1400" kern="1200" dirty="0" err="1">
                <a:solidFill>
                  <a:srgbClr val="000000"/>
                </a:solidFill>
                <a:cs typeface="+mn-cs"/>
              </a:rPr>
              <a:t>edn</a:t>
            </a:r>
            <a:r>
              <a:rPr lang="en-US" sz="1400" kern="1200" dirty="0">
                <a:solidFill>
                  <a:srgbClr val="000000"/>
                </a:solidFill>
                <a:cs typeface="+mn-cs"/>
              </a:rPr>
              <a:t>. Cambridge, 1911), VII, 372</a:t>
            </a:r>
          </a:p>
        </p:txBody>
      </p:sp>
      <p:sp>
        <p:nvSpPr>
          <p:cNvPr id="7" name="Rectangle 6"/>
          <p:cNvSpPr/>
          <p:nvPr/>
        </p:nvSpPr>
        <p:spPr>
          <a:xfrm>
            <a:off x="1650999" y="358995"/>
            <a:ext cx="6293513" cy="523220"/>
          </a:xfrm>
          <a:prstGeom prst="rect">
            <a:avLst/>
          </a:prstGeom>
          <a:solidFill>
            <a:schemeClr val="bg2"/>
          </a:solidFill>
        </p:spPr>
        <p:txBody>
          <a:bodyPr wrap="square">
            <a:spAutoFit/>
          </a:bodyPr>
          <a:lstStyle/>
          <a:p>
            <a:pPr lvl="0" algn="ctr"/>
            <a:r>
              <a:rPr lang="en-US" sz="2800" b="1" dirty="0">
                <a:solidFill>
                  <a:prstClr val="black"/>
                </a:solidFill>
              </a:rPr>
              <a:t>Science, Measurement, and Objectivity</a:t>
            </a:r>
          </a:p>
        </p:txBody>
      </p:sp>
      <p:pic>
        <p:nvPicPr>
          <p:cNvPr id="8" name="Picture 7" descr="Screen shot 2012-11-#85D3C2.png                                00084C94Macintosh HD                   7C268792:"/>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903" y="1275557"/>
            <a:ext cx="3849922" cy="38741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
        <p:nvSpPr>
          <p:cNvPr id="9" name="Text Box 5"/>
          <p:cNvSpPr txBox="1">
            <a:spLocks noChangeArrowheads="1"/>
          </p:cNvSpPr>
          <p:nvPr/>
        </p:nvSpPr>
        <p:spPr bwMode="auto">
          <a:xfrm>
            <a:off x="365125" y="5288955"/>
            <a:ext cx="3714749" cy="738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sz="1400" kern="1200" dirty="0">
                <a:solidFill>
                  <a:srgbClr val="000000"/>
                </a:solidFill>
                <a:cs typeface="+mn-cs"/>
              </a:rPr>
              <a:t>Lucile E. </a:t>
            </a:r>
            <a:r>
              <a:rPr lang="en-US" sz="1400" kern="1200" dirty="0" err="1">
                <a:solidFill>
                  <a:srgbClr val="000000"/>
                </a:solidFill>
                <a:cs typeface="+mn-cs"/>
              </a:rPr>
              <a:t>Hoyme</a:t>
            </a:r>
            <a:r>
              <a:rPr lang="en-US" sz="1400" kern="1200" dirty="0">
                <a:solidFill>
                  <a:srgbClr val="000000"/>
                </a:solidFill>
                <a:cs typeface="+mn-cs"/>
              </a:rPr>
              <a:t>, </a:t>
            </a:r>
            <a:r>
              <a:rPr lang="ja-JP" altLang="en-US" sz="1400" kern="1200" dirty="0">
                <a:solidFill>
                  <a:srgbClr val="000000"/>
                </a:solidFill>
                <a:latin typeface="Arial"/>
                <a:cs typeface="+mn-cs"/>
              </a:rPr>
              <a:t>‘</a:t>
            </a:r>
            <a:r>
              <a:rPr lang="en-US" sz="1400" kern="1200" dirty="0">
                <a:solidFill>
                  <a:srgbClr val="000000"/>
                </a:solidFill>
                <a:cs typeface="+mn-cs"/>
              </a:rPr>
              <a:t>Physical Anthropology and its Instruments: An Historical Study,</a:t>
            </a:r>
            <a:r>
              <a:rPr lang="ja-JP" altLang="en-US" sz="1400" kern="1200" dirty="0">
                <a:solidFill>
                  <a:srgbClr val="000000"/>
                </a:solidFill>
                <a:latin typeface="Arial"/>
                <a:cs typeface="+mn-cs"/>
              </a:rPr>
              <a:t>’</a:t>
            </a:r>
            <a:r>
              <a:rPr lang="en-US" sz="1400" kern="1200" dirty="0">
                <a:solidFill>
                  <a:srgbClr val="000000"/>
                </a:solidFill>
                <a:cs typeface="+mn-cs"/>
              </a:rPr>
              <a:t> </a:t>
            </a:r>
            <a:r>
              <a:rPr lang="en-US" sz="1400" i="1" kern="1200" dirty="0">
                <a:solidFill>
                  <a:srgbClr val="000000"/>
                </a:solidFill>
                <a:cs typeface="+mn-cs"/>
              </a:rPr>
              <a:t>Southwestern Journal of Anthropology</a:t>
            </a:r>
            <a:r>
              <a:rPr lang="en-US" sz="1400" kern="1200" dirty="0">
                <a:solidFill>
                  <a:srgbClr val="000000"/>
                </a:solidFill>
                <a:cs typeface="+mn-cs"/>
              </a:rPr>
              <a:t> (1953), p.417</a:t>
            </a:r>
            <a:endParaRPr lang="en-US" kern="1200" dirty="0">
              <a:solidFill>
                <a:srgbClr val="000000"/>
              </a:solidFill>
              <a:cs typeface="+mn-cs"/>
            </a:endParaRPr>
          </a:p>
        </p:txBody>
      </p:sp>
    </p:spTree>
    <p:extLst>
      <p:ext uri="{BB962C8B-B14F-4D97-AF65-F5344CB8AC3E}">
        <p14:creationId xmlns:p14="http://schemas.microsoft.com/office/powerpoint/2010/main" val="67855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Screen shot 2013-01-#92FFE5.png                                00084C94Macintosh HD                   7C2687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129" y="206376"/>
            <a:ext cx="4634746" cy="6298502"/>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5"/>
          <p:cNvSpPr/>
          <p:nvPr/>
        </p:nvSpPr>
        <p:spPr>
          <a:xfrm>
            <a:off x="334129" y="6482181"/>
            <a:ext cx="4572000" cy="292388"/>
          </a:xfrm>
          <a:prstGeom prst="rect">
            <a:avLst/>
          </a:prstGeom>
        </p:spPr>
        <p:txBody>
          <a:bodyPr>
            <a:spAutoFit/>
          </a:bodyPr>
          <a:lstStyle/>
          <a:p>
            <a:r>
              <a:rPr lang="en-US" sz="1300" dirty="0"/>
              <a:t>Image credit: </a:t>
            </a:r>
            <a:r>
              <a:rPr lang="en-US" sz="1300" dirty="0" err="1"/>
              <a:t>Hunterian</a:t>
            </a:r>
            <a:r>
              <a:rPr lang="en-US" sz="1300" dirty="0"/>
              <a:t> Museum, Royal College of Surgeons</a:t>
            </a:r>
          </a:p>
        </p:txBody>
      </p:sp>
      <p:sp>
        <p:nvSpPr>
          <p:cNvPr id="3" name="TextBox 2"/>
          <p:cNvSpPr txBox="1"/>
          <p:nvPr/>
        </p:nvSpPr>
        <p:spPr>
          <a:xfrm>
            <a:off x="5147934" y="477680"/>
            <a:ext cx="3793392" cy="584776"/>
          </a:xfrm>
          <a:prstGeom prst="rect">
            <a:avLst/>
          </a:prstGeom>
          <a:solidFill>
            <a:schemeClr val="bg2"/>
          </a:solidFill>
        </p:spPr>
        <p:txBody>
          <a:bodyPr wrap="square" rtlCol="0">
            <a:spAutoFit/>
          </a:bodyPr>
          <a:lstStyle/>
          <a:p>
            <a:pPr algn="ctr"/>
            <a:r>
              <a:rPr lang="en-US" sz="3200" dirty="0"/>
              <a:t>Institutional Support</a:t>
            </a:r>
          </a:p>
        </p:txBody>
      </p:sp>
      <p:sp>
        <p:nvSpPr>
          <p:cNvPr id="7" name="TextBox 6"/>
          <p:cNvSpPr txBox="1"/>
          <p:nvPr/>
        </p:nvSpPr>
        <p:spPr>
          <a:xfrm>
            <a:off x="5072490" y="1742787"/>
            <a:ext cx="4112775" cy="3139321"/>
          </a:xfrm>
          <a:prstGeom prst="rect">
            <a:avLst/>
          </a:prstGeom>
          <a:noFill/>
        </p:spPr>
        <p:txBody>
          <a:bodyPr wrap="none" rtlCol="0">
            <a:spAutoFit/>
          </a:bodyPr>
          <a:lstStyle/>
          <a:p>
            <a:r>
              <a:rPr lang="en-US" dirty="0"/>
              <a:t>-Craniological collections established at </a:t>
            </a:r>
          </a:p>
          <a:p>
            <a:r>
              <a:rPr lang="en-US" dirty="0"/>
              <a:t>all major medical and natural history </a:t>
            </a:r>
          </a:p>
          <a:p>
            <a:r>
              <a:rPr lang="en-US" dirty="0"/>
              <a:t>museums</a:t>
            </a:r>
          </a:p>
          <a:p>
            <a:r>
              <a:rPr lang="en-US" dirty="0"/>
              <a:t>-</a:t>
            </a:r>
            <a:r>
              <a:rPr lang="en-US" dirty="0" err="1"/>
              <a:t>Craniometry</a:t>
            </a:r>
            <a:r>
              <a:rPr lang="en-US" dirty="0"/>
              <a:t> taught in medical schools</a:t>
            </a:r>
          </a:p>
          <a:p>
            <a:r>
              <a:rPr lang="en-US" dirty="0"/>
              <a:t>-Findings presented at scientific meetings</a:t>
            </a:r>
          </a:p>
          <a:p>
            <a:r>
              <a:rPr lang="en-US" dirty="0"/>
              <a:t>-Papers published in major scientific</a:t>
            </a:r>
          </a:p>
          <a:p>
            <a:r>
              <a:rPr lang="en-US" dirty="0"/>
              <a:t> journals (e.g. </a:t>
            </a:r>
            <a:r>
              <a:rPr lang="en-US" i="1" dirty="0"/>
              <a:t>Nature</a:t>
            </a:r>
            <a:r>
              <a:rPr lang="en-US" dirty="0"/>
              <a:t>, </a:t>
            </a:r>
            <a:r>
              <a:rPr lang="en-US" i="1" dirty="0"/>
              <a:t>Transactions of the</a:t>
            </a:r>
          </a:p>
          <a:p>
            <a:r>
              <a:rPr lang="en-US" i="1" dirty="0"/>
              <a:t>Royal Society)</a:t>
            </a:r>
          </a:p>
          <a:p>
            <a:r>
              <a:rPr lang="en-US" i="1" dirty="0"/>
              <a:t>-</a:t>
            </a:r>
            <a:r>
              <a:rPr lang="en-US" dirty="0"/>
              <a:t>Anthropologists admitted to the British</a:t>
            </a:r>
          </a:p>
          <a:p>
            <a:r>
              <a:rPr lang="en-US" dirty="0"/>
              <a:t>Association for the Advancement of </a:t>
            </a:r>
          </a:p>
          <a:p>
            <a:r>
              <a:rPr lang="en-US" dirty="0"/>
              <a:t>Science in 1884</a:t>
            </a:r>
          </a:p>
        </p:txBody>
      </p:sp>
    </p:spTree>
    <p:extLst>
      <p:ext uri="{BB962C8B-B14F-4D97-AF65-F5344CB8AC3E}">
        <p14:creationId xmlns:p14="http://schemas.microsoft.com/office/powerpoint/2010/main" val="2994119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5099656" y="1417624"/>
            <a:ext cx="3670460" cy="17543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defRPr/>
            </a:pPr>
            <a:r>
              <a:rPr lang="ja-JP" altLang="en-US" kern="1200" dirty="0">
                <a:solidFill>
                  <a:srgbClr val="000000"/>
                </a:solidFill>
                <a:latin typeface="Arial"/>
                <a:cs typeface="+mn-cs"/>
              </a:rPr>
              <a:t>‘</a:t>
            </a:r>
            <a:r>
              <a:rPr lang="en-US" kern="1200" dirty="0">
                <a:solidFill>
                  <a:srgbClr val="000000"/>
                </a:solidFill>
                <a:cs typeface="+mn-cs"/>
              </a:rPr>
              <a:t>[The average craniologist lies] buried beneath a mighty mountain of figures, many of which have little morphological value and possess no true importance in distinguishing the finer differences of racial forms.</a:t>
            </a:r>
            <a:r>
              <a:rPr lang="ja-JP" altLang="en-US" kern="1200" dirty="0">
                <a:solidFill>
                  <a:srgbClr val="000000"/>
                </a:solidFill>
                <a:latin typeface="Arial"/>
                <a:cs typeface="+mn-cs"/>
              </a:rPr>
              <a:t>’</a:t>
            </a:r>
            <a:r>
              <a:rPr lang="en-US" kern="1200" dirty="0">
                <a:solidFill>
                  <a:srgbClr val="000000"/>
                </a:solidFill>
                <a:cs typeface="+mn-cs"/>
              </a:rPr>
              <a:t> </a:t>
            </a:r>
          </a:p>
        </p:txBody>
      </p:sp>
      <p:sp>
        <p:nvSpPr>
          <p:cNvPr id="10" name="Text Box 5"/>
          <p:cNvSpPr txBox="1">
            <a:spLocks noChangeArrowheads="1"/>
          </p:cNvSpPr>
          <p:nvPr/>
        </p:nvSpPr>
        <p:spPr bwMode="auto">
          <a:xfrm>
            <a:off x="5604549" y="3171951"/>
            <a:ext cx="3287172" cy="738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defRPr/>
            </a:pPr>
            <a:r>
              <a:rPr lang="en-US" sz="1400" kern="1200" dirty="0">
                <a:solidFill>
                  <a:srgbClr val="000000"/>
                </a:solidFill>
                <a:cs typeface="+mn-cs"/>
              </a:rPr>
              <a:t>-Daniel John Cunningham, </a:t>
            </a:r>
            <a:r>
              <a:rPr lang="ja-JP" altLang="en-US" sz="1400" kern="1200" dirty="0">
                <a:solidFill>
                  <a:srgbClr val="000000"/>
                </a:solidFill>
                <a:latin typeface="Arial"/>
                <a:cs typeface="+mn-cs"/>
              </a:rPr>
              <a:t>‘</a:t>
            </a:r>
            <a:r>
              <a:rPr lang="en-US" sz="1400" kern="1200" dirty="0">
                <a:solidFill>
                  <a:srgbClr val="000000"/>
                </a:solidFill>
                <a:cs typeface="+mn-cs"/>
              </a:rPr>
              <a:t>Opening address, section H: anthropology</a:t>
            </a:r>
            <a:r>
              <a:rPr lang="ja-JP" altLang="en-US" sz="1400" kern="1200" dirty="0">
                <a:solidFill>
                  <a:srgbClr val="000000"/>
                </a:solidFill>
                <a:latin typeface="Arial"/>
                <a:cs typeface="+mn-cs"/>
              </a:rPr>
              <a:t>’</a:t>
            </a:r>
            <a:endParaRPr lang="en-US" sz="1400" kern="1200" dirty="0">
              <a:solidFill>
                <a:srgbClr val="000000"/>
              </a:solidFill>
              <a:cs typeface="+mn-cs"/>
            </a:endParaRPr>
          </a:p>
          <a:p>
            <a:pPr>
              <a:defRPr/>
            </a:pPr>
            <a:r>
              <a:rPr lang="en-US" sz="1400" kern="1200" dirty="0">
                <a:solidFill>
                  <a:srgbClr val="000000"/>
                </a:solidFill>
                <a:cs typeface="+mn-cs"/>
              </a:rPr>
              <a:t> </a:t>
            </a:r>
            <a:r>
              <a:rPr lang="en-US" sz="1400" i="1" kern="1200" dirty="0">
                <a:solidFill>
                  <a:srgbClr val="000000"/>
                </a:solidFill>
                <a:cs typeface="+mn-cs"/>
              </a:rPr>
              <a:t>Nature</a:t>
            </a:r>
            <a:r>
              <a:rPr lang="en-US" sz="1400" kern="1200" dirty="0">
                <a:solidFill>
                  <a:srgbClr val="000000"/>
                </a:solidFill>
                <a:cs typeface="+mn-cs"/>
              </a:rPr>
              <a:t> (26 September, 1901),  p. 540. </a:t>
            </a:r>
          </a:p>
        </p:txBody>
      </p:sp>
      <p:sp>
        <p:nvSpPr>
          <p:cNvPr id="11" name="Text Box 6"/>
          <p:cNvSpPr txBox="1">
            <a:spLocks noChangeArrowheads="1"/>
          </p:cNvSpPr>
          <p:nvPr/>
        </p:nvSpPr>
        <p:spPr bwMode="auto">
          <a:xfrm>
            <a:off x="4734513" y="4082526"/>
            <a:ext cx="4135954" cy="1631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defRPr/>
            </a:pPr>
            <a:r>
              <a:rPr lang="en-US" kern="1200" dirty="0">
                <a:cs typeface="+mn-cs"/>
              </a:rPr>
              <a:t>Very precise measurements with refined instruments gives an apparent exactitude which appears to be more scientific than it really is.</a:t>
            </a:r>
            <a:r>
              <a:rPr lang="ja-JP" altLang="en-US" kern="1200" dirty="0">
                <a:latin typeface="Arial"/>
                <a:cs typeface="+mn-cs"/>
              </a:rPr>
              <a:t>’</a:t>
            </a:r>
            <a:endParaRPr lang="en-US" kern="1200" dirty="0">
              <a:cs typeface="+mn-cs"/>
            </a:endParaRPr>
          </a:p>
          <a:p>
            <a:pPr algn="r">
              <a:defRPr/>
            </a:pPr>
            <a:r>
              <a:rPr lang="en-US" sz="1400" kern="1200" dirty="0">
                <a:solidFill>
                  <a:srgbClr val="000000"/>
                </a:solidFill>
                <a:cs typeface="+mn-cs"/>
              </a:rPr>
              <a:t>			-Physical measurements in anthropology</a:t>
            </a:r>
            <a:r>
              <a:rPr lang="ja-JP" altLang="en-US" sz="1400" kern="1200" dirty="0">
                <a:solidFill>
                  <a:srgbClr val="000000"/>
                </a:solidFill>
                <a:latin typeface="Arial"/>
                <a:cs typeface="+mn-cs"/>
              </a:rPr>
              <a:t>’</a:t>
            </a:r>
            <a:r>
              <a:rPr lang="en-US" sz="1400" kern="1200" dirty="0">
                <a:solidFill>
                  <a:srgbClr val="000000"/>
                </a:solidFill>
                <a:cs typeface="+mn-cs"/>
              </a:rPr>
              <a:t>, </a:t>
            </a:r>
            <a:r>
              <a:rPr lang="en-US" sz="1400" i="1" kern="1200" dirty="0">
                <a:solidFill>
                  <a:srgbClr val="000000"/>
                </a:solidFill>
                <a:cs typeface="+mn-cs"/>
              </a:rPr>
              <a:t>Nature (July 6, 1899), p.234-5</a:t>
            </a:r>
            <a:endParaRPr lang="en-US" kern="1200" dirty="0">
              <a:solidFill>
                <a:srgbClr val="000000"/>
              </a:solidFill>
              <a:cs typeface="+mn-cs"/>
            </a:endParaRPr>
          </a:p>
        </p:txBody>
      </p:sp>
      <p:sp>
        <p:nvSpPr>
          <p:cNvPr id="12" name="Rectangle 11"/>
          <p:cNvSpPr>
            <a:spLocks noGrp="1" noChangeArrowheads="1"/>
          </p:cNvSpPr>
          <p:nvPr/>
        </p:nvSpPr>
        <p:spPr bwMode="auto">
          <a:xfrm>
            <a:off x="209095" y="178350"/>
            <a:ext cx="4175207" cy="5646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Times" charset="0"/>
                <a:ea typeface="ＭＳ Ｐゴシック" charset="0"/>
              </a:defRPr>
            </a:lvl6pPr>
            <a:lvl7pPr marL="914400" algn="ctr" rtl="0" fontAlgn="base">
              <a:spcBef>
                <a:spcPct val="0"/>
              </a:spcBef>
              <a:spcAft>
                <a:spcPct val="0"/>
              </a:spcAft>
              <a:defRPr sz="4400">
                <a:solidFill>
                  <a:schemeClr val="tx2"/>
                </a:solidFill>
                <a:latin typeface="Times" charset="0"/>
                <a:ea typeface="ＭＳ Ｐゴシック" charset="0"/>
              </a:defRPr>
            </a:lvl7pPr>
            <a:lvl8pPr marL="1371600" algn="ctr" rtl="0" fontAlgn="base">
              <a:spcBef>
                <a:spcPct val="0"/>
              </a:spcBef>
              <a:spcAft>
                <a:spcPct val="0"/>
              </a:spcAft>
              <a:defRPr sz="4400">
                <a:solidFill>
                  <a:schemeClr val="tx2"/>
                </a:solidFill>
                <a:latin typeface="Times" charset="0"/>
                <a:ea typeface="ＭＳ Ｐゴシック" charset="0"/>
              </a:defRPr>
            </a:lvl8pPr>
            <a:lvl9pPr marL="1828800" algn="ctr" rtl="0" fontAlgn="base">
              <a:spcBef>
                <a:spcPct val="0"/>
              </a:spcBef>
              <a:spcAft>
                <a:spcPct val="0"/>
              </a:spcAft>
              <a:defRPr sz="4400">
                <a:solidFill>
                  <a:schemeClr val="tx2"/>
                </a:solidFill>
                <a:latin typeface="Times" charset="0"/>
                <a:ea typeface="ＭＳ Ｐゴシック" charset="0"/>
              </a:defRPr>
            </a:lvl9pPr>
          </a:lstStyle>
          <a:p>
            <a:pPr eaLnBrk="1" hangingPunct="1">
              <a:defRPr/>
            </a:pPr>
            <a:r>
              <a:rPr lang="ja-JP" altLang="en-US" sz="2800" dirty="0">
                <a:solidFill>
                  <a:srgbClr val="000000"/>
                </a:solidFill>
                <a:latin typeface="Arial"/>
                <a:cs typeface="+mj-cs"/>
              </a:rPr>
              <a:t>‘</a:t>
            </a:r>
            <a:r>
              <a:rPr lang="en-US" sz="2800" dirty="0" err="1">
                <a:solidFill>
                  <a:srgbClr val="000000"/>
                </a:solidFill>
                <a:cs typeface="+mj-cs"/>
              </a:rPr>
              <a:t>Universalkraniometer</a:t>
            </a:r>
            <a:r>
              <a:rPr lang="ja-JP" altLang="en-US" sz="2800" dirty="0">
                <a:solidFill>
                  <a:srgbClr val="000000"/>
                </a:solidFill>
                <a:latin typeface="Arial"/>
                <a:cs typeface="+mj-cs"/>
              </a:rPr>
              <a:t>’</a:t>
            </a:r>
            <a:endParaRPr lang="en-US" sz="2800" dirty="0">
              <a:solidFill>
                <a:srgbClr val="000000"/>
              </a:solidFill>
              <a:cs typeface="+mj-cs"/>
            </a:endParaRPr>
          </a:p>
        </p:txBody>
      </p:sp>
      <p:sp>
        <p:nvSpPr>
          <p:cNvPr id="13" name="Text Box 3"/>
          <p:cNvSpPr txBox="1">
            <a:spLocks noChangeArrowheads="1"/>
          </p:cNvSpPr>
          <p:nvPr/>
        </p:nvSpPr>
        <p:spPr bwMode="auto">
          <a:xfrm>
            <a:off x="4100557" y="5638800"/>
            <a:ext cx="1844675" cy="11695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1400" kern="1200" dirty="0" err="1">
                <a:solidFill>
                  <a:srgbClr val="000000"/>
                </a:solidFill>
                <a:cs typeface="+mn-cs"/>
              </a:rPr>
              <a:t>Aurel</a:t>
            </a:r>
            <a:r>
              <a:rPr lang="en-US" sz="1400" kern="1200" dirty="0">
                <a:solidFill>
                  <a:srgbClr val="000000"/>
                </a:solidFill>
                <a:cs typeface="+mn-cs"/>
              </a:rPr>
              <a:t> von </a:t>
            </a:r>
            <a:r>
              <a:rPr lang="en-US" sz="1400" kern="1200" dirty="0" err="1">
                <a:solidFill>
                  <a:srgbClr val="000000"/>
                </a:solidFill>
                <a:cs typeface="+mn-cs"/>
              </a:rPr>
              <a:t>Torok</a:t>
            </a:r>
            <a:r>
              <a:rPr lang="en-US" sz="1400" kern="1200" dirty="0">
                <a:solidFill>
                  <a:srgbClr val="000000"/>
                </a:solidFill>
                <a:cs typeface="+mn-cs"/>
              </a:rPr>
              <a:t>, </a:t>
            </a:r>
            <a:r>
              <a:rPr lang="en-US" sz="1400" i="1" kern="1200" dirty="0" err="1">
                <a:solidFill>
                  <a:srgbClr val="000000"/>
                </a:solidFill>
                <a:cs typeface="+mn-cs"/>
              </a:rPr>
              <a:t>Grundzüge</a:t>
            </a:r>
            <a:r>
              <a:rPr lang="en-US" sz="1400" i="1" kern="1200" dirty="0">
                <a:solidFill>
                  <a:srgbClr val="000000"/>
                </a:solidFill>
                <a:cs typeface="+mn-cs"/>
              </a:rPr>
              <a:t> </a:t>
            </a:r>
            <a:r>
              <a:rPr lang="en-US" sz="1400" i="1" kern="1200" dirty="0" err="1">
                <a:solidFill>
                  <a:srgbClr val="000000"/>
                </a:solidFill>
                <a:cs typeface="+mn-cs"/>
              </a:rPr>
              <a:t>einer</a:t>
            </a:r>
            <a:r>
              <a:rPr lang="en-US" sz="1400" i="1" kern="1200" dirty="0">
                <a:solidFill>
                  <a:srgbClr val="000000"/>
                </a:solidFill>
                <a:cs typeface="+mn-cs"/>
              </a:rPr>
              <a:t> </a:t>
            </a:r>
            <a:r>
              <a:rPr lang="en-US" sz="1400" i="1" kern="1200" dirty="0" err="1">
                <a:solidFill>
                  <a:srgbClr val="000000"/>
                </a:solidFill>
                <a:cs typeface="+mn-cs"/>
              </a:rPr>
              <a:t>systematischen</a:t>
            </a:r>
            <a:r>
              <a:rPr lang="en-US" sz="1400" i="1" kern="1200" dirty="0">
                <a:solidFill>
                  <a:srgbClr val="000000"/>
                </a:solidFill>
                <a:cs typeface="+mn-cs"/>
              </a:rPr>
              <a:t> </a:t>
            </a:r>
            <a:r>
              <a:rPr lang="en-US" sz="1400" i="1" kern="1200" dirty="0" err="1">
                <a:solidFill>
                  <a:srgbClr val="000000"/>
                </a:solidFill>
                <a:cs typeface="+mn-cs"/>
              </a:rPr>
              <a:t>Kraniometrie</a:t>
            </a:r>
            <a:r>
              <a:rPr lang="en-US" sz="1400" kern="1200" dirty="0">
                <a:solidFill>
                  <a:srgbClr val="000000"/>
                </a:solidFill>
                <a:cs typeface="+mn-cs"/>
              </a:rPr>
              <a:t> (Stuttgart, 1890)</a:t>
            </a:r>
          </a:p>
        </p:txBody>
      </p:sp>
      <p:pic>
        <p:nvPicPr>
          <p:cNvPr id="14"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917" y="838200"/>
            <a:ext cx="3486150" cy="6019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TextBox 14"/>
          <p:cNvSpPr txBox="1"/>
          <p:nvPr/>
        </p:nvSpPr>
        <p:spPr>
          <a:xfrm>
            <a:off x="4871786" y="265995"/>
            <a:ext cx="3898330" cy="954107"/>
          </a:xfrm>
          <a:prstGeom prst="rect">
            <a:avLst/>
          </a:prstGeom>
          <a:solidFill>
            <a:schemeClr val="bg2"/>
          </a:solidFill>
        </p:spPr>
        <p:txBody>
          <a:bodyPr wrap="square" rtlCol="0">
            <a:spAutoFit/>
          </a:bodyPr>
          <a:lstStyle/>
          <a:p>
            <a:pPr algn="ctr"/>
            <a:r>
              <a:rPr lang="en-US" sz="2800" dirty="0"/>
              <a:t>‘The spoiled child of anthropology’</a:t>
            </a:r>
          </a:p>
        </p:txBody>
      </p:sp>
    </p:spTree>
    <p:extLst>
      <p:ext uri="{BB962C8B-B14F-4D97-AF65-F5344CB8AC3E}">
        <p14:creationId xmlns:p14="http://schemas.microsoft.com/office/powerpoint/2010/main" val="3292595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2-23 at 22.23.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9613" y="202649"/>
            <a:ext cx="4211712" cy="6277071"/>
          </a:xfrm>
          <a:prstGeom prst="rect">
            <a:avLst/>
          </a:prstGeom>
        </p:spPr>
      </p:pic>
      <p:sp>
        <p:nvSpPr>
          <p:cNvPr id="5" name="TextBox 4"/>
          <p:cNvSpPr txBox="1"/>
          <p:nvPr/>
        </p:nvSpPr>
        <p:spPr>
          <a:xfrm>
            <a:off x="486419" y="1958946"/>
            <a:ext cx="4147289" cy="3416320"/>
          </a:xfrm>
          <a:prstGeom prst="rect">
            <a:avLst/>
          </a:prstGeom>
          <a:noFill/>
        </p:spPr>
        <p:txBody>
          <a:bodyPr wrap="none" rtlCol="0">
            <a:spAutoFit/>
          </a:bodyPr>
          <a:lstStyle/>
          <a:p>
            <a:r>
              <a:rPr lang="en-US" dirty="0"/>
              <a:t>-Inability to match cranial dimensions</a:t>
            </a:r>
          </a:p>
          <a:p>
            <a:r>
              <a:rPr lang="en-US" dirty="0"/>
              <a:t>and intelligence.</a:t>
            </a:r>
          </a:p>
          <a:p>
            <a:endParaRPr lang="en-US" dirty="0"/>
          </a:p>
          <a:p>
            <a:r>
              <a:rPr lang="en-US" dirty="0"/>
              <a:t>-Investigation of immigrant families in </a:t>
            </a:r>
          </a:p>
          <a:p>
            <a:r>
              <a:rPr lang="en-US" dirty="0"/>
              <a:t>USA by Franz Boas (1858-1942) reveals</a:t>
            </a:r>
          </a:p>
          <a:p>
            <a:r>
              <a:rPr lang="en-US" dirty="0"/>
              <a:t>‘cranial plasticity’: immigrant children</a:t>
            </a:r>
          </a:p>
          <a:p>
            <a:r>
              <a:rPr lang="en-US" dirty="0"/>
              <a:t>born in America have a markedly different</a:t>
            </a:r>
          </a:p>
          <a:p>
            <a:r>
              <a:rPr lang="en-US" dirty="0"/>
              <a:t>cephalic index from their parents.  </a:t>
            </a:r>
          </a:p>
          <a:p>
            <a:endParaRPr lang="en-US" dirty="0"/>
          </a:p>
          <a:p>
            <a:r>
              <a:rPr lang="en-US" dirty="0"/>
              <a:t>-Cranial form not ‘immutable’ indicator</a:t>
            </a:r>
          </a:p>
          <a:p>
            <a:r>
              <a:rPr lang="en-US" dirty="0"/>
              <a:t>of racial type but subject to change in a</a:t>
            </a:r>
          </a:p>
          <a:p>
            <a:r>
              <a:rPr lang="en-US" dirty="0"/>
              <a:t>single generation</a:t>
            </a:r>
          </a:p>
        </p:txBody>
      </p:sp>
      <p:sp>
        <p:nvSpPr>
          <p:cNvPr id="6" name="TextBox 5"/>
          <p:cNvSpPr txBox="1"/>
          <p:nvPr/>
        </p:nvSpPr>
        <p:spPr>
          <a:xfrm>
            <a:off x="486419" y="656710"/>
            <a:ext cx="3826689" cy="954107"/>
          </a:xfrm>
          <a:prstGeom prst="rect">
            <a:avLst/>
          </a:prstGeom>
          <a:solidFill>
            <a:schemeClr val="bg2"/>
          </a:solidFill>
        </p:spPr>
        <p:txBody>
          <a:bodyPr wrap="none" rtlCol="0">
            <a:spAutoFit/>
          </a:bodyPr>
          <a:lstStyle/>
          <a:p>
            <a:pPr algn="ctr"/>
            <a:r>
              <a:rPr lang="en-US" sz="2800" dirty="0"/>
              <a:t>Discrediting </a:t>
            </a:r>
            <a:r>
              <a:rPr lang="en-US" sz="2800" dirty="0" err="1"/>
              <a:t>Craniometry</a:t>
            </a:r>
            <a:endParaRPr lang="en-US" sz="2800" dirty="0"/>
          </a:p>
          <a:p>
            <a:pPr algn="ctr"/>
            <a:r>
              <a:rPr lang="en-US" sz="2800" dirty="0"/>
              <a:t> c.1900-1910</a:t>
            </a:r>
          </a:p>
        </p:txBody>
      </p:sp>
    </p:spTree>
    <p:extLst>
      <p:ext uri="{BB962C8B-B14F-4D97-AF65-F5344CB8AC3E}">
        <p14:creationId xmlns:p14="http://schemas.microsoft.com/office/powerpoint/2010/main" val="1878410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22677" y="115447"/>
            <a:ext cx="7301999" cy="646331"/>
          </a:xfrm>
          <a:prstGeom prst="rect">
            <a:avLst/>
          </a:prstGeom>
          <a:solidFill>
            <a:schemeClr val="bg2">
              <a:alpha val="78000"/>
            </a:schemeClr>
          </a:solidFill>
        </p:spPr>
        <p:txBody>
          <a:bodyPr wrap="none" rtlCol="0">
            <a:spAutoFit/>
          </a:bodyPr>
          <a:lstStyle/>
          <a:p>
            <a:pPr algn="ctr"/>
            <a:r>
              <a:rPr lang="en-US" sz="3600" b="1" dirty="0"/>
              <a:t>From </a:t>
            </a:r>
            <a:r>
              <a:rPr lang="en-US" sz="3600" b="1" dirty="0" err="1"/>
              <a:t>Craniometry</a:t>
            </a:r>
            <a:r>
              <a:rPr lang="en-US" sz="3600" b="1" dirty="0"/>
              <a:t> to Anthropometry</a:t>
            </a:r>
          </a:p>
        </p:txBody>
      </p:sp>
      <p:pic>
        <p:nvPicPr>
          <p:cNvPr id="5" name="Picture 4" descr="Screen shot 2014-06-20 at 12.02.4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1361846"/>
            <a:ext cx="3746500" cy="5194300"/>
          </a:xfrm>
          <a:prstGeom prst="rect">
            <a:avLst/>
          </a:prstGeom>
        </p:spPr>
      </p:pic>
      <p:sp>
        <p:nvSpPr>
          <p:cNvPr id="6" name="TextBox 5"/>
          <p:cNvSpPr txBox="1"/>
          <p:nvPr/>
        </p:nvSpPr>
        <p:spPr>
          <a:xfrm>
            <a:off x="6794500" y="6032926"/>
            <a:ext cx="2427117" cy="523220"/>
          </a:xfrm>
          <a:prstGeom prst="rect">
            <a:avLst/>
          </a:prstGeom>
          <a:noFill/>
        </p:spPr>
        <p:txBody>
          <a:bodyPr wrap="none" rtlCol="0">
            <a:spAutoFit/>
          </a:bodyPr>
          <a:lstStyle/>
          <a:p>
            <a:r>
              <a:rPr lang="en-US" sz="1400" dirty="0"/>
              <a:t>Anthropometrical Photograph,</a:t>
            </a:r>
          </a:p>
          <a:p>
            <a:r>
              <a:rPr lang="en-US" sz="1400" dirty="0"/>
              <a:t>Gebel </a:t>
            </a:r>
            <a:r>
              <a:rPr lang="en-US" sz="1400" dirty="0" err="1"/>
              <a:t>Moya</a:t>
            </a:r>
            <a:r>
              <a:rPr lang="en-US" sz="1400" dirty="0"/>
              <a:t>, 1912-1913</a:t>
            </a:r>
          </a:p>
        </p:txBody>
      </p:sp>
      <p:sp>
        <p:nvSpPr>
          <p:cNvPr id="2" name="TextBox 1"/>
          <p:cNvSpPr txBox="1"/>
          <p:nvPr/>
        </p:nvSpPr>
        <p:spPr>
          <a:xfrm>
            <a:off x="407038" y="807848"/>
            <a:ext cx="8736962" cy="369332"/>
          </a:xfrm>
          <a:prstGeom prst="rect">
            <a:avLst/>
          </a:prstGeom>
          <a:noFill/>
        </p:spPr>
        <p:txBody>
          <a:bodyPr wrap="none" rtlCol="0">
            <a:spAutoFit/>
          </a:bodyPr>
          <a:lstStyle/>
          <a:p>
            <a:r>
              <a:rPr lang="en-US" dirty="0"/>
              <a:t>Anthropometry: measurement of the human body (heights, weights, limb dimensions, etc.)</a:t>
            </a:r>
          </a:p>
        </p:txBody>
      </p:sp>
      <p:sp>
        <p:nvSpPr>
          <p:cNvPr id="3" name="TextBox 2"/>
          <p:cNvSpPr txBox="1"/>
          <p:nvPr/>
        </p:nvSpPr>
        <p:spPr>
          <a:xfrm>
            <a:off x="198628" y="2129999"/>
            <a:ext cx="2736647" cy="3693319"/>
          </a:xfrm>
          <a:prstGeom prst="rect">
            <a:avLst/>
          </a:prstGeom>
          <a:noFill/>
        </p:spPr>
        <p:txBody>
          <a:bodyPr wrap="none" rtlCol="0">
            <a:spAutoFit/>
          </a:bodyPr>
          <a:lstStyle/>
          <a:p>
            <a:r>
              <a:rPr lang="en-US" dirty="0"/>
              <a:t>-Linked to ideas around</a:t>
            </a:r>
          </a:p>
          <a:p>
            <a:r>
              <a:rPr lang="en-US" dirty="0"/>
              <a:t> racial classification, </a:t>
            </a:r>
          </a:p>
          <a:p>
            <a:r>
              <a:rPr lang="en-US" dirty="0"/>
              <a:t>identification, and </a:t>
            </a:r>
          </a:p>
          <a:p>
            <a:r>
              <a:rPr lang="en-US" dirty="0"/>
              <a:t>degeneration</a:t>
            </a:r>
          </a:p>
          <a:p>
            <a:endParaRPr lang="en-US" dirty="0"/>
          </a:p>
          <a:p>
            <a:r>
              <a:rPr lang="en-US" dirty="0"/>
              <a:t>-Marks ‘types’ as well as</a:t>
            </a:r>
          </a:p>
          <a:p>
            <a:r>
              <a:rPr lang="en-US" dirty="0"/>
              <a:t>‘healthy’ and ‘unhealthy’</a:t>
            </a:r>
          </a:p>
          <a:p>
            <a:r>
              <a:rPr lang="en-US" dirty="0"/>
              <a:t>bodies</a:t>
            </a:r>
          </a:p>
          <a:p>
            <a:endParaRPr lang="en-US" dirty="0"/>
          </a:p>
          <a:p>
            <a:r>
              <a:rPr lang="en-US" dirty="0"/>
              <a:t>-Also incorporates faculties</a:t>
            </a:r>
          </a:p>
          <a:p>
            <a:r>
              <a:rPr lang="en-US" dirty="0"/>
              <a:t>(vision, strength) that can</a:t>
            </a:r>
          </a:p>
          <a:p>
            <a:r>
              <a:rPr lang="en-US" dirty="0"/>
              <a:t>be measured as well as </a:t>
            </a:r>
          </a:p>
          <a:p>
            <a:r>
              <a:rPr lang="en-US" dirty="0"/>
              <a:t>physical dimensions</a:t>
            </a:r>
          </a:p>
        </p:txBody>
      </p:sp>
    </p:spTree>
    <p:extLst>
      <p:ext uri="{BB962C8B-B14F-4D97-AF65-F5344CB8AC3E}">
        <p14:creationId xmlns:p14="http://schemas.microsoft.com/office/powerpoint/2010/main" val="5770774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714" y="343974"/>
            <a:ext cx="7143233" cy="782607"/>
          </a:xfrm>
          <a:solidFill>
            <a:schemeClr val="bg2"/>
          </a:solidFill>
        </p:spPr>
        <p:txBody>
          <a:bodyPr/>
          <a:lstStyle/>
          <a:p>
            <a:r>
              <a:rPr lang="en-US" dirty="0" err="1"/>
              <a:t>Quetelet’s</a:t>
            </a:r>
            <a:r>
              <a:rPr lang="en-US" dirty="0"/>
              <a:t> ‘Average Man’</a:t>
            </a:r>
          </a:p>
        </p:txBody>
      </p:sp>
      <p:sp>
        <p:nvSpPr>
          <p:cNvPr id="4" name="TextBox 3"/>
          <p:cNvSpPr txBox="1"/>
          <p:nvPr/>
        </p:nvSpPr>
        <p:spPr>
          <a:xfrm>
            <a:off x="642395" y="1496071"/>
            <a:ext cx="8327595" cy="2031325"/>
          </a:xfrm>
          <a:prstGeom prst="rect">
            <a:avLst/>
          </a:prstGeom>
          <a:noFill/>
        </p:spPr>
        <p:txBody>
          <a:bodyPr wrap="none" rtlCol="0">
            <a:spAutoFit/>
          </a:bodyPr>
          <a:lstStyle/>
          <a:p>
            <a:r>
              <a:rPr lang="en-US" dirty="0"/>
              <a:t>-</a:t>
            </a:r>
            <a:r>
              <a:rPr lang="en-US" dirty="0" err="1"/>
              <a:t>Adolphe</a:t>
            </a:r>
            <a:r>
              <a:rPr lang="en-US" dirty="0"/>
              <a:t> </a:t>
            </a:r>
            <a:r>
              <a:rPr lang="en-US" dirty="0" err="1"/>
              <a:t>Quetelet</a:t>
            </a:r>
            <a:r>
              <a:rPr lang="en-US" dirty="0"/>
              <a:t> (1796-1874): Belgian statistician who studies heights and weights</a:t>
            </a:r>
          </a:p>
          <a:p>
            <a:r>
              <a:rPr lang="en-US" dirty="0"/>
              <a:t>(proposing the body-mass index), linking these to various ages and occupational </a:t>
            </a:r>
          </a:p>
          <a:p>
            <a:r>
              <a:rPr lang="en-US" dirty="0"/>
              <a:t>categories (c.1835)</a:t>
            </a:r>
          </a:p>
          <a:p>
            <a:r>
              <a:rPr lang="en-US" dirty="0"/>
              <a:t>-Studies distribution of variation of these traits according to a normal curve (variation </a:t>
            </a:r>
          </a:p>
          <a:p>
            <a:r>
              <a:rPr lang="en-US" dirty="0"/>
              <a:t>around the average): produces the idea of the ‘median man’ as representative of type.</a:t>
            </a:r>
          </a:p>
          <a:p>
            <a:r>
              <a:rPr lang="en-US" dirty="0"/>
              <a:t>-Also studies link between criminality and age/gender/class/anthropometric indices.</a:t>
            </a:r>
          </a:p>
          <a:p>
            <a:endParaRPr lang="en-US" dirty="0"/>
          </a:p>
        </p:txBody>
      </p:sp>
      <p:pic>
        <p:nvPicPr>
          <p:cNvPr id="5" name="Picture 4"/>
          <p:cNvPicPr>
            <a:picLocks noChangeAspect="1"/>
          </p:cNvPicPr>
          <p:nvPr/>
        </p:nvPicPr>
        <p:blipFill>
          <a:blip r:embed="rId2"/>
          <a:stretch>
            <a:fillRect/>
          </a:stretch>
        </p:blipFill>
        <p:spPr>
          <a:xfrm>
            <a:off x="2553160" y="3527396"/>
            <a:ext cx="4457791" cy="3139423"/>
          </a:xfrm>
          <a:prstGeom prst="rect">
            <a:avLst/>
          </a:prstGeom>
        </p:spPr>
      </p:pic>
      <p:sp>
        <p:nvSpPr>
          <p:cNvPr id="6" name="TextBox 5"/>
          <p:cNvSpPr txBox="1"/>
          <p:nvPr/>
        </p:nvSpPr>
        <p:spPr>
          <a:xfrm>
            <a:off x="7010951" y="5318341"/>
            <a:ext cx="1969386" cy="1169551"/>
          </a:xfrm>
          <a:prstGeom prst="rect">
            <a:avLst/>
          </a:prstGeom>
          <a:noFill/>
        </p:spPr>
        <p:txBody>
          <a:bodyPr wrap="square" rtlCol="0">
            <a:spAutoFit/>
          </a:bodyPr>
          <a:lstStyle/>
          <a:p>
            <a:r>
              <a:rPr lang="en-US" sz="1400" dirty="0"/>
              <a:t>A. </a:t>
            </a:r>
            <a:r>
              <a:rPr lang="en-US" sz="1400" dirty="0" err="1"/>
              <a:t>Quetelet</a:t>
            </a:r>
            <a:r>
              <a:rPr lang="en-US" sz="1400" dirty="0"/>
              <a:t>, </a:t>
            </a:r>
            <a:r>
              <a:rPr lang="en-US" sz="1400" i="1" dirty="0" err="1"/>
              <a:t>Anthropométrie</a:t>
            </a:r>
            <a:r>
              <a:rPr lang="en-US" sz="1400" i="1" dirty="0"/>
              <a:t> </a:t>
            </a:r>
            <a:r>
              <a:rPr lang="en-US" sz="1400" i="1" dirty="0" err="1"/>
              <a:t>ou</a:t>
            </a:r>
            <a:r>
              <a:rPr lang="en-US" sz="1400" i="1" dirty="0"/>
              <a:t> </a:t>
            </a:r>
            <a:r>
              <a:rPr lang="en-US" sz="1400" i="1" dirty="0" err="1"/>
              <a:t>mesure</a:t>
            </a:r>
            <a:r>
              <a:rPr lang="en-US" sz="1400" i="1" dirty="0"/>
              <a:t> des </a:t>
            </a:r>
            <a:r>
              <a:rPr lang="en-US" sz="1400" i="1" dirty="0" err="1"/>
              <a:t>différentes</a:t>
            </a:r>
            <a:r>
              <a:rPr lang="en-US" sz="1400" i="1" dirty="0"/>
              <a:t> </a:t>
            </a:r>
            <a:r>
              <a:rPr lang="en-US" sz="1400" i="1" dirty="0" err="1"/>
              <a:t>facultés</a:t>
            </a:r>
            <a:r>
              <a:rPr lang="en-US" sz="1400" i="1" dirty="0"/>
              <a:t> de </a:t>
            </a:r>
            <a:r>
              <a:rPr lang="en-US" sz="1400" i="1" dirty="0" err="1"/>
              <a:t>l'homme</a:t>
            </a:r>
            <a:r>
              <a:rPr lang="en-US" sz="1400" dirty="0"/>
              <a:t>. (Brussels, 1871)</a:t>
            </a:r>
          </a:p>
        </p:txBody>
      </p:sp>
    </p:spTree>
    <p:extLst>
      <p:ext uri="{BB962C8B-B14F-4D97-AF65-F5344CB8AC3E}">
        <p14:creationId xmlns:p14="http://schemas.microsoft.com/office/powerpoint/2010/main" val="732006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68768" y="467513"/>
            <a:ext cx="2713018" cy="3465027"/>
          </a:xfrm>
          <a:prstGeom prst="rect">
            <a:avLst/>
          </a:prstGeom>
        </p:spPr>
      </p:pic>
      <p:sp>
        <p:nvSpPr>
          <p:cNvPr id="5" name="Title 8"/>
          <p:cNvSpPr txBox="1">
            <a:spLocks/>
          </p:cNvSpPr>
          <p:nvPr/>
        </p:nvSpPr>
        <p:spPr>
          <a:xfrm>
            <a:off x="1252513" y="4228622"/>
            <a:ext cx="2030815" cy="2113635"/>
          </a:xfrm>
          <a:prstGeom prst="rect">
            <a:avLst/>
          </a:prstGeom>
          <a:solidFill>
            <a:schemeClr val="bg1">
              <a:lumMod val="85000"/>
              <a:alpha val="45000"/>
            </a:schemeClr>
          </a:solidFill>
        </p:spPr>
        <p:txBody>
          <a:bodyPr vert="horz" lIns="91440" tIns="45720" rIns="91440" bIns="45720" rtlCol="0" anchor="ctr">
            <a:normAutofit/>
          </a:bodyPr>
          <a:lstStyle/>
          <a:p>
            <a:r>
              <a:rPr lang="en-US" b="1" kern="1200" dirty="0">
                <a:latin typeface="Candara"/>
                <a:cs typeface="Candara"/>
              </a:rPr>
              <a:t>QUESTIONNAIRE:</a:t>
            </a:r>
          </a:p>
          <a:p>
            <a:r>
              <a:rPr lang="en-US" kern="1200" dirty="0">
                <a:solidFill>
                  <a:srgbClr val="FF0000"/>
                </a:solidFill>
              </a:rPr>
              <a:t>AGE</a:t>
            </a:r>
          </a:p>
          <a:p>
            <a:r>
              <a:rPr lang="en-US" kern="1200" dirty="0">
                <a:solidFill>
                  <a:srgbClr val="FF0000"/>
                </a:solidFill>
              </a:rPr>
              <a:t>OCCUPATION</a:t>
            </a:r>
          </a:p>
          <a:p>
            <a:r>
              <a:rPr lang="en-US" kern="1200" dirty="0">
                <a:solidFill>
                  <a:srgbClr val="FF0000"/>
                </a:solidFill>
              </a:rPr>
              <a:t>HEIGHT</a:t>
            </a:r>
          </a:p>
          <a:p>
            <a:r>
              <a:rPr lang="en-US" kern="1200" dirty="0">
                <a:solidFill>
                  <a:srgbClr val="FF0000"/>
                </a:solidFill>
              </a:rPr>
              <a:t>WEIGHT</a:t>
            </a:r>
          </a:p>
          <a:p>
            <a:r>
              <a:rPr lang="en-US" kern="1200" dirty="0">
                <a:solidFill>
                  <a:srgbClr val="FF0000"/>
                </a:solidFill>
              </a:rPr>
              <a:t>EYE COLOUR</a:t>
            </a:r>
          </a:p>
          <a:p>
            <a:r>
              <a:rPr lang="en-US" kern="1200" dirty="0">
                <a:solidFill>
                  <a:srgbClr val="FF0000"/>
                </a:solidFill>
              </a:rPr>
              <a:t>HAIR COLOUR</a:t>
            </a:r>
          </a:p>
        </p:txBody>
      </p:sp>
      <p:pic>
        <p:nvPicPr>
          <p:cNvPr id="6" name="Picture 5" descr="Screen shot 2013-11-21 at 11.00.5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4281" y="340008"/>
            <a:ext cx="4174262" cy="5945161"/>
          </a:xfrm>
          <a:prstGeom prst="rect">
            <a:avLst/>
          </a:prstGeom>
        </p:spPr>
      </p:pic>
    </p:spTree>
    <p:extLst>
      <p:ext uri="{BB962C8B-B14F-4D97-AF65-F5344CB8AC3E}">
        <p14:creationId xmlns:p14="http://schemas.microsoft.com/office/powerpoint/2010/main" val="81364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304" y="250598"/>
            <a:ext cx="6046811" cy="1143000"/>
          </a:xfrm>
          <a:solidFill>
            <a:schemeClr val="bg2"/>
          </a:solidFill>
        </p:spPr>
        <p:txBody>
          <a:bodyPr>
            <a:normAutofit fontScale="90000"/>
          </a:bodyPr>
          <a:lstStyle/>
          <a:p>
            <a:r>
              <a:rPr lang="en-US" dirty="0" err="1"/>
              <a:t>Linneaus</a:t>
            </a:r>
            <a:r>
              <a:rPr lang="en-US" dirty="0"/>
              <a:t>: Classification </a:t>
            </a:r>
            <a:br>
              <a:rPr lang="en-US" dirty="0"/>
            </a:br>
            <a:r>
              <a:rPr lang="en-US" dirty="0"/>
              <a:t>and the Human Races</a:t>
            </a:r>
          </a:p>
        </p:txBody>
      </p:sp>
      <p:pic>
        <p:nvPicPr>
          <p:cNvPr id="4" name="Picture 3"/>
          <p:cNvPicPr>
            <a:picLocks noChangeAspect="1"/>
          </p:cNvPicPr>
          <p:nvPr/>
        </p:nvPicPr>
        <p:blipFill>
          <a:blip r:embed="rId2"/>
          <a:stretch>
            <a:fillRect/>
          </a:stretch>
        </p:blipFill>
        <p:spPr>
          <a:xfrm>
            <a:off x="6230115" y="968959"/>
            <a:ext cx="2913885" cy="4665859"/>
          </a:xfrm>
          <a:prstGeom prst="rect">
            <a:avLst/>
          </a:prstGeom>
        </p:spPr>
      </p:pic>
      <p:pic>
        <p:nvPicPr>
          <p:cNvPr id="5" name="Picture 4" descr="Screen Shot 2015-11-11 at 21.38.0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888" y="2942163"/>
            <a:ext cx="5534397" cy="1600200"/>
          </a:xfrm>
          <a:prstGeom prst="rect">
            <a:avLst/>
          </a:prstGeom>
        </p:spPr>
      </p:pic>
      <p:sp>
        <p:nvSpPr>
          <p:cNvPr id="6" name="TextBox 5"/>
          <p:cNvSpPr txBox="1"/>
          <p:nvPr/>
        </p:nvSpPr>
        <p:spPr>
          <a:xfrm>
            <a:off x="405889" y="1712644"/>
            <a:ext cx="5534397" cy="4801315"/>
          </a:xfrm>
          <a:prstGeom prst="rect">
            <a:avLst/>
          </a:prstGeom>
          <a:solidFill>
            <a:schemeClr val="bg2"/>
          </a:solidFill>
        </p:spPr>
        <p:txBody>
          <a:bodyPr wrap="square" rtlCol="0">
            <a:spAutoFit/>
          </a:bodyPr>
          <a:lstStyle/>
          <a:p>
            <a:r>
              <a:rPr lang="en-US" dirty="0"/>
              <a:t>‘The </a:t>
            </a:r>
            <a:r>
              <a:rPr lang="en-US" i="1" dirty="0" err="1"/>
              <a:t>Americanus</a:t>
            </a:r>
            <a:r>
              <a:rPr lang="en-US" dirty="0"/>
              <a:t>: red, </a:t>
            </a:r>
            <a:r>
              <a:rPr lang="en-US" dirty="0" err="1"/>
              <a:t>choleraic</a:t>
            </a:r>
            <a:r>
              <a:rPr lang="en-US" dirty="0"/>
              <a:t>, righteous; black, straight, thick hair; stubborn, zealous, free; painting himself with red lines, and regulated by customs.</a:t>
            </a:r>
          </a:p>
          <a:p>
            <a:endParaRPr lang="en-US" dirty="0"/>
          </a:p>
          <a:p>
            <a:r>
              <a:rPr lang="en-US" dirty="0"/>
              <a:t>The  </a:t>
            </a:r>
            <a:r>
              <a:rPr lang="en-US" i="1" dirty="0"/>
              <a:t>Europeanus</a:t>
            </a:r>
            <a:r>
              <a:rPr lang="en-US" dirty="0"/>
              <a:t>: white, sanguine, browny; with abundant, long hair; blue eyes; gentle, acute, inventive; covered with close vestments; and regulated </a:t>
            </a:r>
            <a:r>
              <a:rPr lang="en-US"/>
              <a:t>by laws.</a:t>
            </a:r>
            <a:endParaRPr lang="en-US" dirty="0"/>
          </a:p>
          <a:p>
            <a:endParaRPr lang="en-US" dirty="0"/>
          </a:p>
          <a:p>
            <a:r>
              <a:rPr lang="en-US" dirty="0"/>
              <a:t>The </a:t>
            </a:r>
            <a:r>
              <a:rPr lang="en-US" i="1" dirty="0" err="1"/>
              <a:t>Asiaticus</a:t>
            </a:r>
            <a:r>
              <a:rPr lang="en-US" dirty="0"/>
              <a:t>: yellow, melancholic, stiff; black hair, dark eyes; severe, haughty, greedy; covered with loose clothing; and regulated by opinions.</a:t>
            </a:r>
          </a:p>
          <a:p>
            <a:endParaRPr lang="en-US" dirty="0"/>
          </a:p>
          <a:p>
            <a:r>
              <a:rPr lang="en-US" dirty="0"/>
              <a:t>The </a:t>
            </a:r>
            <a:r>
              <a:rPr lang="en-US" i="1" dirty="0" err="1"/>
              <a:t>Afer</a:t>
            </a:r>
            <a:r>
              <a:rPr lang="en-US" dirty="0"/>
              <a:t> or </a:t>
            </a:r>
            <a:r>
              <a:rPr lang="en-US" i="1" dirty="0" err="1"/>
              <a:t>Africanus</a:t>
            </a:r>
            <a:r>
              <a:rPr lang="en-US" dirty="0"/>
              <a:t>: black, phlegmatic, relaxed; black, frizzled hair; silky skin, flat nose, tumid lips; females without shame; mammary glands give milk abundantly; crafty, sly, careless; anoints himself with grease; and regulated by will.’  				 (10</a:t>
            </a:r>
            <a:r>
              <a:rPr lang="en-US" baseline="30000" dirty="0"/>
              <a:t>th</a:t>
            </a:r>
            <a:r>
              <a:rPr lang="en-US" dirty="0"/>
              <a:t> Ed., 1758)</a:t>
            </a:r>
          </a:p>
        </p:txBody>
      </p:sp>
    </p:spTree>
    <p:extLst>
      <p:ext uri="{BB962C8B-B14F-4D97-AF65-F5344CB8AC3E}">
        <p14:creationId xmlns:p14="http://schemas.microsoft.com/office/powerpoint/2010/main" val="110991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ged73-thumb.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1473"/>
            <a:ext cx="3153508" cy="4270375"/>
          </a:xfrm>
          <a:prstGeom prst="rect">
            <a:avLst/>
          </a:prstGeom>
        </p:spPr>
      </p:pic>
      <p:sp>
        <p:nvSpPr>
          <p:cNvPr id="5" name="TextBox 4"/>
          <p:cNvSpPr txBox="1"/>
          <p:nvPr/>
        </p:nvSpPr>
        <p:spPr>
          <a:xfrm>
            <a:off x="413862" y="5265973"/>
            <a:ext cx="2703760" cy="646331"/>
          </a:xfrm>
          <a:prstGeom prst="rect">
            <a:avLst/>
          </a:prstGeom>
          <a:noFill/>
        </p:spPr>
        <p:txBody>
          <a:bodyPr wrap="none" rtlCol="0">
            <a:spAutoFit/>
          </a:bodyPr>
          <a:lstStyle/>
          <a:p>
            <a:r>
              <a:rPr lang="en-US" kern="1200" dirty="0"/>
              <a:t>Francis Galton, 1822-1911:</a:t>
            </a:r>
          </a:p>
          <a:p>
            <a:r>
              <a:rPr lang="en-US" dirty="0"/>
              <a:t>‘Father of Eugenics’</a:t>
            </a:r>
            <a:endParaRPr lang="en-US" kern="1200" dirty="0"/>
          </a:p>
        </p:txBody>
      </p:sp>
      <p:pic>
        <p:nvPicPr>
          <p:cNvPr id="6" name="Picture 5" descr="Screen shot 2013-05-20 at 8.17.4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2600" y="490773"/>
            <a:ext cx="5661400" cy="5557282"/>
          </a:xfrm>
          <a:prstGeom prst="rect">
            <a:avLst/>
          </a:prstGeom>
        </p:spPr>
      </p:pic>
    </p:spTree>
    <p:extLst>
      <p:ext uri="{BB962C8B-B14F-4D97-AF65-F5344CB8AC3E}">
        <p14:creationId xmlns:p14="http://schemas.microsoft.com/office/powerpoint/2010/main" val="36124033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05-14 at 2.08.1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2209" y="0"/>
            <a:ext cx="4681791" cy="6858000"/>
          </a:xfrm>
          <a:prstGeom prst="rect">
            <a:avLst/>
          </a:prstGeom>
        </p:spPr>
      </p:pic>
      <p:pic>
        <p:nvPicPr>
          <p:cNvPr id="5" name="Picture 4" descr="Screen shot 2013-05-14 at 2.08.2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440684" cy="4349750"/>
          </a:xfrm>
          <a:prstGeom prst="rect">
            <a:avLst/>
          </a:prstGeom>
        </p:spPr>
      </p:pic>
      <p:pic>
        <p:nvPicPr>
          <p:cNvPr id="6" name="Picture 5" descr="Galton Lab schedul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54100"/>
            <a:ext cx="8547100" cy="5803900"/>
          </a:xfrm>
          <a:prstGeom prst="rect">
            <a:avLst/>
          </a:prstGeom>
        </p:spPr>
      </p:pic>
    </p:spTree>
    <p:extLst>
      <p:ext uri="{BB962C8B-B14F-4D97-AF65-F5344CB8AC3E}">
        <p14:creationId xmlns:p14="http://schemas.microsoft.com/office/powerpoint/2010/main" val="23634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27654"/>
            <a:ext cx="9213179" cy="584776"/>
          </a:xfrm>
          <a:prstGeom prst="rect">
            <a:avLst/>
          </a:prstGeom>
          <a:noFill/>
        </p:spPr>
        <p:txBody>
          <a:bodyPr wrap="none" rtlCol="0">
            <a:spAutoFit/>
          </a:bodyPr>
          <a:lstStyle/>
          <a:p>
            <a:r>
              <a:rPr lang="en-US" sz="3200" b="1" kern="1200" dirty="0">
                <a:latin typeface="Candara"/>
                <a:cs typeface="Candara"/>
              </a:rPr>
              <a:t>BERTILLON’S CRIMINAL ANTHROPOMETRY, C.1870s</a:t>
            </a:r>
          </a:p>
        </p:txBody>
      </p:sp>
      <p:pic>
        <p:nvPicPr>
          <p:cNvPr id="5" name="Picture 4"/>
          <p:cNvPicPr>
            <a:picLocks noChangeAspect="1"/>
          </p:cNvPicPr>
          <p:nvPr/>
        </p:nvPicPr>
        <p:blipFill>
          <a:blip r:embed="rId2"/>
          <a:stretch>
            <a:fillRect/>
          </a:stretch>
        </p:blipFill>
        <p:spPr>
          <a:xfrm>
            <a:off x="438692" y="881917"/>
            <a:ext cx="2755281" cy="4373462"/>
          </a:xfrm>
          <a:prstGeom prst="rect">
            <a:avLst/>
          </a:prstGeom>
        </p:spPr>
      </p:pic>
      <p:pic>
        <p:nvPicPr>
          <p:cNvPr id="6" name="Picture 5" descr="Screen shot 2013-11-20 at 7.55.2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6191" y="881917"/>
            <a:ext cx="2445932" cy="4464005"/>
          </a:xfrm>
          <a:prstGeom prst="rect">
            <a:avLst/>
          </a:prstGeom>
        </p:spPr>
      </p:pic>
      <p:sp>
        <p:nvSpPr>
          <p:cNvPr id="7" name="TextBox 6"/>
          <p:cNvSpPr txBox="1"/>
          <p:nvPr/>
        </p:nvSpPr>
        <p:spPr>
          <a:xfrm>
            <a:off x="553977" y="5606639"/>
            <a:ext cx="8242611" cy="923330"/>
          </a:xfrm>
          <a:prstGeom prst="rect">
            <a:avLst/>
          </a:prstGeom>
          <a:noFill/>
        </p:spPr>
        <p:txBody>
          <a:bodyPr wrap="none" rtlCol="0">
            <a:spAutoFit/>
          </a:bodyPr>
          <a:lstStyle/>
          <a:p>
            <a:r>
              <a:rPr lang="en-US" dirty="0"/>
              <a:t>-</a:t>
            </a:r>
            <a:r>
              <a:rPr lang="en-US" dirty="0" err="1"/>
              <a:t>Cesare</a:t>
            </a:r>
            <a:r>
              <a:rPr lang="en-US" dirty="0"/>
              <a:t> Lombroso uses anthropometric measurements to delineate criminal types</a:t>
            </a:r>
          </a:p>
          <a:p>
            <a:r>
              <a:rPr lang="en-US" dirty="0"/>
              <a:t>AND identify criminals by recording their measurements (which can be shared across</a:t>
            </a:r>
          </a:p>
          <a:p>
            <a:r>
              <a:rPr lang="en-US" dirty="0"/>
              <a:t>districts).  Photography and fingerprinting also form part of this identification process.</a:t>
            </a:r>
          </a:p>
        </p:txBody>
      </p:sp>
      <p:pic>
        <p:nvPicPr>
          <p:cNvPr id="8" name="Picture 7" descr="bertillonagecard"/>
          <p:cNvPicPr>
            <a:picLocks noGrp="1" noChangeAspect="1" noChangeArrowheads="1"/>
          </p:cNvPicPr>
          <p:nvPr/>
        </p:nvPicPr>
        <p:blipFill>
          <a:blip r:embed="rId4"/>
          <a:srcRect/>
          <a:stretch>
            <a:fillRect/>
          </a:stretch>
        </p:blipFill>
        <p:spPr bwMode="auto">
          <a:xfrm>
            <a:off x="3453591" y="1957306"/>
            <a:ext cx="2342902" cy="2636085"/>
          </a:xfrm>
          <a:prstGeom prst="rect">
            <a:avLst/>
          </a:prstGeom>
          <a:noFill/>
          <a:ln w="9525">
            <a:noFill/>
            <a:miter lim="800000"/>
            <a:headEnd/>
            <a:tailEnd/>
          </a:ln>
          <a:effectLst/>
        </p:spPr>
      </p:pic>
    </p:spTree>
    <p:extLst>
      <p:ext uri="{BB962C8B-B14F-4D97-AF65-F5344CB8AC3E}">
        <p14:creationId xmlns:p14="http://schemas.microsoft.com/office/powerpoint/2010/main" val="28744565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67488" y="1656487"/>
            <a:ext cx="4462660" cy="3409751"/>
          </a:xfrm>
          <a:prstGeom prst="rect">
            <a:avLst/>
          </a:prstGeom>
        </p:spPr>
      </p:pic>
      <p:pic>
        <p:nvPicPr>
          <p:cNvPr id="5" name="Picture 4"/>
          <p:cNvPicPr>
            <a:picLocks noChangeAspect="1"/>
          </p:cNvPicPr>
          <p:nvPr/>
        </p:nvPicPr>
        <p:blipFill>
          <a:blip r:embed="rId4"/>
          <a:stretch>
            <a:fillRect/>
          </a:stretch>
        </p:blipFill>
        <p:spPr>
          <a:xfrm>
            <a:off x="5309583" y="1364070"/>
            <a:ext cx="2831531" cy="3702168"/>
          </a:xfrm>
          <a:prstGeom prst="rect">
            <a:avLst/>
          </a:prstGeom>
        </p:spPr>
      </p:pic>
      <p:sp>
        <p:nvSpPr>
          <p:cNvPr id="6" name="TextBox 5"/>
          <p:cNvSpPr txBox="1"/>
          <p:nvPr/>
        </p:nvSpPr>
        <p:spPr>
          <a:xfrm>
            <a:off x="2242932" y="594439"/>
            <a:ext cx="4482417" cy="461665"/>
          </a:xfrm>
          <a:prstGeom prst="rect">
            <a:avLst/>
          </a:prstGeom>
          <a:solidFill>
            <a:schemeClr val="bg2"/>
          </a:solidFill>
        </p:spPr>
        <p:txBody>
          <a:bodyPr wrap="none" rtlCol="0">
            <a:spAutoFit/>
          </a:bodyPr>
          <a:lstStyle/>
          <a:p>
            <a:r>
              <a:rPr lang="en-US" sz="2400" dirty="0"/>
              <a:t>Measuring the ‘National Physique’</a:t>
            </a:r>
          </a:p>
        </p:txBody>
      </p:sp>
      <p:sp>
        <p:nvSpPr>
          <p:cNvPr id="7" name="TextBox 6"/>
          <p:cNvSpPr txBox="1"/>
          <p:nvPr/>
        </p:nvSpPr>
        <p:spPr>
          <a:xfrm>
            <a:off x="567488" y="5313323"/>
            <a:ext cx="8353569" cy="1200329"/>
          </a:xfrm>
          <a:prstGeom prst="rect">
            <a:avLst/>
          </a:prstGeom>
          <a:noFill/>
        </p:spPr>
        <p:txBody>
          <a:bodyPr wrap="none" rtlCol="0">
            <a:spAutoFit/>
          </a:bodyPr>
          <a:lstStyle/>
          <a:p>
            <a:r>
              <a:rPr lang="en-US" dirty="0"/>
              <a:t>-Military physicals used to establish basic standard of fitness</a:t>
            </a:r>
          </a:p>
          <a:p>
            <a:r>
              <a:rPr lang="en-US" dirty="0"/>
              <a:t>-In Britain, fears of degeneration as many recruits don’t pass muster (c.1900)</a:t>
            </a:r>
          </a:p>
          <a:p>
            <a:r>
              <a:rPr lang="en-US" dirty="0"/>
              <a:t>-Institution of School Medical Inspections (1907) to keep track of physical development </a:t>
            </a:r>
          </a:p>
          <a:p>
            <a:r>
              <a:rPr lang="en-US" dirty="0"/>
              <a:t>and arrest decay</a:t>
            </a:r>
          </a:p>
        </p:txBody>
      </p:sp>
    </p:spTree>
    <p:extLst>
      <p:ext uri="{BB962C8B-B14F-4D97-AF65-F5344CB8AC3E}">
        <p14:creationId xmlns:p14="http://schemas.microsoft.com/office/powerpoint/2010/main" val="2938431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02878" y="450223"/>
            <a:ext cx="8538244" cy="1075685"/>
          </a:xfrm>
          <a:solidFill>
            <a:schemeClr val="bg2"/>
          </a:solidFill>
        </p:spPr>
        <p:txBody>
          <a:bodyPr/>
          <a:lstStyle/>
          <a:p>
            <a:pPr eaLnBrk="1" hangingPunct="1">
              <a:defRPr/>
            </a:pPr>
            <a:r>
              <a:rPr lang="en-US" sz="3200" dirty="0" err="1">
                <a:cs typeface="+mj-cs"/>
              </a:rPr>
              <a:t>Petrus</a:t>
            </a:r>
            <a:r>
              <a:rPr lang="en-US" sz="3200" dirty="0">
                <a:cs typeface="+mj-cs"/>
              </a:rPr>
              <a:t> Camper (1722-1789) and th</a:t>
            </a:r>
            <a:r>
              <a:rPr lang="en-US" sz="3200" dirty="0"/>
              <a:t>e Facial Angle</a:t>
            </a:r>
            <a:endParaRPr lang="en-US" dirty="0">
              <a:cs typeface="+mj-cs"/>
            </a:endParaRPr>
          </a:p>
        </p:txBody>
      </p:sp>
      <p:graphicFrame>
        <p:nvGraphicFramePr>
          <p:cNvPr id="5" name="Object 3"/>
          <p:cNvGraphicFramePr>
            <a:graphicFrameLocks noGrp="1" noChangeAspect="1"/>
          </p:cNvGraphicFramePr>
          <p:nvPr>
            <p:ph idx="1"/>
          </p:nvPr>
        </p:nvGraphicFramePr>
        <p:xfrm>
          <a:off x="0" y="2112963"/>
          <a:ext cx="4495800" cy="2852737"/>
        </p:xfrm>
        <a:graphic>
          <a:graphicData uri="http://schemas.openxmlformats.org/presentationml/2006/ole">
            <mc:AlternateContent xmlns:mc="http://schemas.openxmlformats.org/markup-compatibility/2006">
              <mc:Choice xmlns:v="urn:schemas-microsoft-com:vml" Requires="v">
                <p:oleObj name="Document" r:id="rId2" imgW="7733333" imgH="4901587" progId="Word.Document.8">
                  <p:embed/>
                </p:oleObj>
              </mc:Choice>
              <mc:Fallback>
                <p:oleObj name="Document" r:id="rId2" imgW="7733333" imgH="4901587" progId="Word.Document.8">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12963"/>
                        <a:ext cx="4495800" cy="2852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6" name="Text Box 4"/>
          <p:cNvSpPr txBox="1">
            <a:spLocks noChangeArrowheads="1"/>
          </p:cNvSpPr>
          <p:nvPr/>
        </p:nvSpPr>
        <p:spPr bwMode="auto">
          <a:xfrm>
            <a:off x="3074988" y="5105400"/>
            <a:ext cx="6069012"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dirty="0">
                <a:solidFill>
                  <a:srgbClr val="000000"/>
                </a:solidFill>
                <a:cs typeface="+mn-cs"/>
              </a:rPr>
              <a:t>Camper, Paul, </a:t>
            </a:r>
            <a:r>
              <a:rPr lang="en-US" sz="1400" i="1" dirty="0" err="1">
                <a:solidFill>
                  <a:srgbClr val="000000"/>
                </a:solidFill>
                <a:cs typeface="+mn-cs"/>
              </a:rPr>
              <a:t>Über</a:t>
            </a:r>
            <a:r>
              <a:rPr lang="en-US" sz="1400" i="1" dirty="0">
                <a:solidFill>
                  <a:srgbClr val="000000"/>
                </a:solidFill>
                <a:cs typeface="+mn-cs"/>
              </a:rPr>
              <a:t> den </a:t>
            </a:r>
            <a:r>
              <a:rPr lang="en-US" sz="1400" i="1" dirty="0" err="1">
                <a:solidFill>
                  <a:srgbClr val="000000"/>
                </a:solidFill>
                <a:cs typeface="+mn-cs"/>
              </a:rPr>
              <a:t>natürlichen</a:t>
            </a:r>
            <a:r>
              <a:rPr lang="en-US" sz="1400" i="1" dirty="0">
                <a:solidFill>
                  <a:srgbClr val="000000"/>
                </a:solidFill>
                <a:cs typeface="+mn-cs"/>
              </a:rPr>
              <a:t> </a:t>
            </a:r>
            <a:r>
              <a:rPr lang="en-US" sz="1400" i="1" dirty="0" err="1">
                <a:solidFill>
                  <a:srgbClr val="000000"/>
                </a:solidFill>
                <a:cs typeface="+mn-cs"/>
              </a:rPr>
              <a:t>Unterschied</a:t>
            </a:r>
            <a:r>
              <a:rPr lang="en-US" sz="1400" i="1" dirty="0">
                <a:solidFill>
                  <a:srgbClr val="000000"/>
                </a:solidFill>
                <a:cs typeface="+mn-cs"/>
              </a:rPr>
              <a:t> der </a:t>
            </a:r>
            <a:r>
              <a:rPr lang="en-US" sz="1400" i="1" dirty="0" err="1">
                <a:solidFill>
                  <a:srgbClr val="000000"/>
                </a:solidFill>
                <a:cs typeface="+mn-cs"/>
              </a:rPr>
              <a:t>Gesichtszüge</a:t>
            </a:r>
            <a:r>
              <a:rPr lang="en-US" sz="1400" dirty="0">
                <a:solidFill>
                  <a:srgbClr val="000000"/>
                </a:solidFill>
                <a:cs typeface="+mn-cs"/>
              </a:rPr>
              <a:t> (Berlin, 1792)]</a:t>
            </a:r>
          </a:p>
        </p:txBody>
      </p:sp>
      <p:graphicFrame>
        <p:nvGraphicFramePr>
          <p:cNvPr id="7" name="Object 5"/>
          <p:cNvGraphicFramePr>
            <a:graphicFrameLocks noChangeAspect="1"/>
          </p:cNvGraphicFramePr>
          <p:nvPr/>
        </p:nvGraphicFramePr>
        <p:xfrm>
          <a:off x="4648200" y="2133600"/>
          <a:ext cx="4495800" cy="2806700"/>
        </p:xfrm>
        <a:graphic>
          <a:graphicData uri="http://schemas.openxmlformats.org/presentationml/2006/ole">
            <mc:AlternateContent xmlns:mc="http://schemas.openxmlformats.org/markup-compatibility/2006">
              <mc:Choice xmlns:v="urn:schemas-microsoft-com:vml" Requires="v">
                <p:oleObj name="Document" r:id="rId4" imgW="7809524" imgH="4876190" progId="Word.Document.8">
                  <p:embed/>
                </p:oleObj>
              </mc:Choice>
              <mc:Fallback>
                <p:oleObj name="Document" r:id="rId4" imgW="7809524" imgH="487619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2133600"/>
                        <a:ext cx="4495800" cy="28067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 name="TextBox 1"/>
          <p:cNvSpPr txBox="1"/>
          <p:nvPr/>
        </p:nvSpPr>
        <p:spPr>
          <a:xfrm>
            <a:off x="986756" y="5816084"/>
            <a:ext cx="7322888" cy="369332"/>
          </a:xfrm>
          <a:prstGeom prst="rect">
            <a:avLst/>
          </a:prstGeom>
          <a:noFill/>
        </p:spPr>
        <p:txBody>
          <a:bodyPr wrap="none" rtlCol="0">
            <a:spAutoFit/>
          </a:bodyPr>
          <a:lstStyle/>
          <a:p>
            <a:r>
              <a:rPr lang="en-US" dirty="0"/>
              <a:t>-A measurement of the slope of the face: an ‘objective’ racial characteristic?</a:t>
            </a:r>
          </a:p>
        </p:txBody>
      </p:sp>
    </p:spTree>
    <p:extLst>
      <p:ext uri="{BB962C8B-B14F-4D97-AF65-F5344CB8AC3E}">
        <p14:creationId xmlns:p14="http://schemas.microsoft.com/office/powerpoint/2010/main" val="1208141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38" y="274638"/>
            <a:ext cx="8786636" cy="1143000"/>
          </a:xfrm>
          <a:solidFill>
            <a:schemeClr val="bg2"/>
          </a:solidFill>
        </p:spPr>
        <p:txBody>
          <a:bodyPr>
            <a:normAutofit fontScale="90000"/>
          </a:bodyPr>
          <a:lstStyle/>
          <a:p>
            <a:r>
              <a:rPr lang="en-US" dirty="0"/>
              <a:t>The Facial Angle and Gradation of Species</a:t>
            </a:r>
          </a:p>
        </p:txBody>
      </p:sp>
      <p:pic>
        <p:nvPicPr>
          <p:cNvPr id="6" name="Picture 5" descr="Camper skull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9374" y="1812416"/>
            <a:ext cx="6054725" cy="3552207"/>
          </a:xfrm>
          <a:prstGeom prst="rect">
            <a:avLst/>
          </a:prstGeom>
        </p:spPr>
      </p:pic>
      <p:sp>
        <p:nvSpPr>
          <p:cNvPr id="3" name="TextBox 2"/>
          <p:cNvSpPr txBox="1"/>
          <p:nvPr/>
        </p:nvSpPr>
        <p:spPr>
          <a:xfrm>
            <a:off x="428625" y="2143125"/>
            <a:ext cx="2016125" cy="2862323"/>
          </a:xfrm>
          <a:prstGeom prst="rect">
            <a:avLst/>
          </a:prstGeom>
          <a:noFill/>
        </p:spPr>
        <p:txBody>
          <a:bodyPr wrap="square" rtlCol="0">
            <a:spAutoFit/>
          </a:bodyPr>
          <a:lstStyle/>
          <a:p>
            <a:r>
              <a:rPr lang="en-US" dirty="0"/>
              <a:t>-The facial angle is used to show a ‘gradation’ from animals with a low (acute) angle to those with progressively flatter faces--from dogs to apes to humans.</a:t>
            </a:r>
          </a:p>
        </p:txBody>
      </p:sp>
      <p:sp>
        <p:nvSpPr>
          <p:cNvPr id="4" name="TextBox 3"/>
          <p:cNvSpPr txBox="1"/>
          <p:nvPr/>
        </p:nvSpPr>
        <p:spPr>
          <a:xfrm>
            <a:off x="306856" y="5508625"/>
            <a:ext cx="8850237" cy="1200329"/>
          </a:xfrm>
          <a:prstGeom prst="rect">
            <a:avLst/>
          </a:prstGeom>
          <a:noFill/>
        </p:spPr>
        <p:txBody>
          <a:bodyPr wrap="none" rtlCol="0">
            <a:spAutoFit/>
          </a:bodyPr>
          <a:lstStyle/>
          <a:p>
            <a:r>
              <a:rPr lang="en-US" dirty="0"/>
              <a:t>Amongst the human types, Europeans have a higher facial angle (close to 90 degrees), </a:t>
            </a:r>
          </a:p>
          <a:p>
            <a:r>
              <a:rPr lang="en-US" dirty="0"/>
              <a:t>approaching the Ancient ideal shown in sculptures.  Africans are depicted as being furthest</a:t>
            </a:r>
          </a:p>
          <a:p>
            <a:r>
              <a:rPr lang="en-US" dirty="0"/>
              <a:t>from this ideal, and closest to apes.  Used to argue for European superiority according to</a:t>
            </a:r>
          </a:p>
          <a:p>
            <a:r>
              <a:rPr lang="en-US" dirty="0"/>
              <a:t>Ideas not dissimilar to evolution.</a:t>
            </a:r>
          </a:p>
        </p:txBody>
      </p:sp>
    </p:spTree>
    <p:extLst>
      <p:ext uri="{BB962C8B-B14F-4D97-AF65-F5344CB8AC3E}">
        <p14:creationId xmlns:p14="http://schemas.microsoft.com/office/powerpoint/2010/main" val="3738875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124" y="223370"/>
            <a:ext cx="2534481" cy="1346450"/>
          </a:xfrm>
          <a:solidFill>
            <a:schemeClr val="bg2"/>
          </a:solidFill>
        </p:spPr>
        <p:txBody>
          <a:bodyPr>
            <a:normAutofit fontScale="90000"/>
          </a:bodyPr>
          <a:lstStyle/>
          <a:p>
            <a:r>
              <a:rPr lang="en-US" sz="2800" dirty="0"/>
              <a:t>Johannes Blumenbach (1752-1840)</a:t>
            </a:r>
          </a:p>
        </p:txBody>
      </p:sp>
      <p:pic>
        <p:nvPicPr>
          <p:cNvPr id="5" name="Picture 4"/>
          <p:cNvPicPr>
            <a:picLocks noChangeAspect="1"/>
          </p:cNvPicPr>
          <p:nvPr/>
        </p:nvPicPr>
        <p:blipFill>
          <a:blip r:embed="rId2"/>
          <a:stretch>
            <a:fillRect/>
          </a:stretch>
        </p:blipFill>
        <p:spPr>
          <a:xfrm>
            <a:off x="857250" y="3388921"/>
            <a:ext cx="7048500" cy="2659707"/>
          </a:xfrm>
          <a:prstGeom prst="rect">
            <a:avLst/>
          </a:prstGeom>
        </p:spPr>
      </p:pic>
      <p:sp>
        <p:nvSpPr>
          <p:cNvPr id="6" name="TextBox 5"/>
          <p:cNvSpPr txBox="1"/>
          <p:nvPr/>
        </p:nvSpPr>
        <p:spPr>
          <a:xfrm>
            <a:off x="1073982" y="6048628"/>
            <a:ext cx="7506832" cy="646331"/>
          </a:xfrm>
          <a:prstGeom prst="rect">
            <a:avLst/>
          </a:prstGeom>
          <a:noFill/>
        </p:spPr>
        <p:txBody>
          <a:bodyPr wrap="none" rtlCol="0">
            <a:spAutoFit/>
          </a:bodyPr>
          <a:lstStyle/>
          <a:p>
            <a:r>
              <a:rPr lang="en-US" dirty="0"/>
              <a:t>-Five racial types: Caucasian, Mongolian, Malayan, Ethiopian, American (1781)</a:t>
            </a:r>
          </a:p>
          <a:p>
            <a:r>
              <a:rPr lang="en-US" dirty="0"/>
              <a:t>-Cranial form a characteristic racial feature (qualitative, not quantitative…yet)</a:t>
            </a:r>
          </a:p>
        </p:txBody>
      </p:sp>
      <p:pic>
        <p:nvPicPr>
          <p:cNvPr id="7" name="Picture 6" descr="blumenbach-1.jpg                                               0006FD3AMacintosh HD                   C30E1A8C:"/>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black">
          <a:xfrm>
            <a:off x="5302250" y="223370"/>
            <a:ext cx="2603500" cy="295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
        <p:nvSpPr>
          <p:cNvPr id="3" name="TextBox 2"/>
          <p:cNvSpPr txBox="1"/>
          <p:nvPr/>
        </p:nvSpPr>
        <p:spPr>
          <a:xfrm>
            <a:off x="857250" y="1730375"/>
            <a:ext cx="4321841" cy="1477328"/>
          </a:xfrm>
          <a:prstGeom prst="rect">
            <a:avLst/>
          </a:prstGeom>
          <a:noFill/>
        </p:spPr>
        <p:txBody>
          <a:bodyPr wrap="none" rtlCol="0">
            <a:spAutoFit/>
          </a:bodyPr>
          <a:lstStyle/>
          <a:p>
            <a:r>
              <a:rPr lang="en-US" dirty="0"/>
              <a:t>-</a:t>
            </a:r>
            <a:r>
              <a:rPr lang="en-US" i="1" dirty="0"/>
              <a:t>On the Natural Variety of Mankind </a:t>
            </a:r>
            <a:r>
              <a:rPr lang="en-US" dirty="0"/>
              <a:t>(1777)</a:t>
            </a:r>
          </a:p>
          <a:p>
            <a:r>
              <a:rPr lang="en-US" dirty="0"/>
              <a:t>-Collected human crania (~245 examples)</a:t>
            </a:r>
          </a:p>
          <a:p>
            <a:r>
              <a:rPr lang="en-US" dirty="0"/>
              <a:t>-’Let us follow nature herself, and we shall </a:t>
            </a:r>
          </a:p>
          <a:p>
            <a:r>
              <a:rPr lang="en-US" dirty="0"/>
              <a:t>reckon up the various shapes of the head in </a:t>
            </a:r>
          </a:p>
          <a:p>
            <a:r>
              <a:rPr lang="en-US" dirty="0"/>
              <a:t>the various nations.’</a:t>
            </a:r>
          </a:p>
        </p:txBody>
      </p:sp>
    </p:spTree>
    <p:extLst>
      <p:ext uri="{BB962C8B-B14F-4D97-AF65-F5344CB8AC3E}">
        <p14:creationId xmlns:p14="http://schemas.microsoft.com/office/powerpoint/2010/main" val="2372822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6213"/>
            <a:ext cx="8229600" cy="1143000"/>
          </a:xfrm>
          <a:solidFill>
            <a:schemeClr val="bg2"/>
          </a:solidFill>
        </p:spPr>
        <p:txBody>
          <a:bodyPr>
            <a:normAutofit fontScale="90000"/>
          </a:bodyPr>
          <a:lstStyle/>
          <a:p>
            <a:r>
              <a:rPr lang="en-US" dirty="0"/>
              <a:t>Physiognomy and Phrenology:</a:t>
            </a:r>
            <a:br>
              <a:rPr lang="en-US" dirty="0"/>
            </a:br>
            <a:r>
              <a:rPr lang="en-US" dirty="0"/>
              <a:t>Matching external and internal traits</a:t>
            </a:r>
          </a:p>
        </p:txBody>
      </p:sp>
      <p:pic>
        <p:nvPicPr>
          <p:cNvPr id="4" name="Picture 3" descr="089ee3d963ab28681d987b94ef0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0886" y="1527769"/>
            <a:ext cx="2357513" cy="4352331"/>
          </a:xfrm>
          <a:prstGeom prst="rect">
            <a:avLst/>
          </a:prstGeom>
        </p:spPr>
      </p:pic>
      <p:pic>
        <p:nvPicPr>
          <p:cNvPr id="7" name="Picture 6" descr="Screen Shot 2016-02-09 at 21.50.0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363" y="1527769"/>
            <a:ext cx="2332536" cy="4352331"/>
          </a:xfrm>
          <a:prstGeom prst="rect">
            <a:avLst/>
          </a:prstGeom>
        </p:spPr>
      </p:pic>
      <p:sp>
        <p:nvSpPr>
          <p:cNvPr id="9" name="TextBox 8"/>
          <p:cNvSpPr txBox="1"/>
          <p:nvPr/>
        </p:nvSpPr>
        <p:spPr>
          <a:xfrm>
            <a:off x="457200" y="5974834"/>
            <a:ext cx="4156269" cy="646331"/>
          </a:xfrm>
          <a:prstGeom prst="rect">
            <a:avLst/>
          </a:prstGeom>
          <a:noFill/>
        </p:spPr>
        <p:txBody>
          <a:bodyPr wrap="none" rtlCol="0">
            <a:spAutoFit/>
          </a:bodyPr>
          <a:lstStyle/>
          <a:p>
            <a:r>
              <a:rPr lang="en-US" dirty="0"/>
              <a:t>-</a:t>
            </a:r>
            <a:r>
              <a:rPr lang="en-US" dirty="0" err="1"/>
              <a:t>Lavater’s</a:t>
            </a:r>
            <a:r>
              <a:rPr lang="en-US" dirty="0"/>
              <a:t> </a:t>
            </a:r>
            <a:r>
              <a:rPr lang="en-US" i="1" dirty="0"/>
              <a:t>Essays on Physiognomy</a:t>
            </a:r>
            <a:r>
              <a:rPr lang="en-US" dirty="0"/>
              <a:t> (c.1775)</a:t>
            </a:r>
          </a:p>
          <a:p>
            <a:r>
              <a:rPr lang="en-US" dirty="0"/>
              <a:t>-Facial features reveal personality</a:t>
            </a:r>
          </a:p>
        </p:txBody>
      </p:sp>
      <p:sp>
        <p:nvSpPr>
          <p:cNvPr id="10" name="TextBox 9"/>
          <p:cNvSpPr txBox="1"/>
          <p:nvPr/>
        </p:nvSpPr>
        <p:spPr>
          <a:xfrm>
            <a:off x="4727406" y="5974834"/>
            <a:ext cx="4416594" cy="646331"/>
          </a:xfrm>
          <a:prstGeom prst="rect">
            <a:avLst/>
          </a:prstGeom>
          <a:noFill/>
        </p:spPr>
        <p:txBody>
          <a:bodyPr wrap="none" rtlCol="0">
            <a:spAutoFit/>
          </a:bodyPr>
          <a:lstStyle/>
          <a:p>
            <a:r>
              <a:rPr lang="en-US" dirty="0"/>
              <a:t>-Gall and </a:t>
            </a:r>
            <a:r>
              <a:rPr lang="en-US" dirty="0" err="1"/>
              <a:t>Spurzheim</a:t>
            </a:r>
            <a:r>
              <a:rPr lang="en-US" dirty="0"/>
              <a:t> (c.1800)</a:t>
            </a:r>
          </a:p>
          <a:p>
            <a:r>
              <a:rPr lang="en-US" dirty="0"/>
              <a:t>-Head bumps correlated with character traits</a:t>
            </a:r>
          </a:p>
        </p:txBody>
      </p:sp>
    </p:spTree>
    <p:extLst>
      <p:ext uri="{BB962C8B-B14F-4D97-AF65-F5344CB8AC3E}">
        <p14:creationId xmlns:p14="http://schemas.microsoft.com/office/powerpoint/2010/main" val="4134345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2-11-#85CED3.png                                00084C94Macintosh HD                   7C2687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8713" y="1189037"/>
            <a:ext cx="7108825" cy="47640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
        <p:nvSpPr>
          <p:cNvPr id="5" name="Text Box 8"/>
          <p:cNvSpPr txBox="1">
            <a:spLocks noChangeArrowheads="1"/>
          </p:cNvSpPr>
          <p:nvPr/>
        </p:nvSpPr>
        <p:spPr bwMode="auto">
          <a:xfrm>
            <a:off x="3459163" y="6064250"/>
            <a:ext cx="4778375"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400" kern="1200" dirty="0"/>
              <a:t>Samuel George Morton,</a:t>
            </a:r>
            <a:r>
              <a:rPr lang="en-US" sz="1400" i="1" kern="1200" dirty="0"/>
              <a:t> Crania Americana </a:t>
            </a:r>
            <a:r>
              <a:rPr lang="en-US" sz="1400" kern="1200" dirty="0"/>
              <a:t>(Philadelphia</a:t>
            </a:r>
            <a:r>
              <a:rPr lang="en-US" sz="1400" i="1" kern="1200" dirty="0"/>
              <a:t>, </a:t>
            </a:r>
            <a:r>
              <a:rPr lang="en-US" sz="1400" kern="1200" dirty="0"/>
              <a:t>1839)</a:t>
            </a:r>
          </a:p>
        </p:txBody>
      </p:sp>
      <p:sp>
        <p:nvSpPr>
          <p:cNvPr id="6" name="TextBox 5"/>
          <p:cNvSpPr txBox="1"/>
          <p:nvPr/>
        </p:nvSpPr>
        <p:spPr>
          <a:xfrm>
            <a:off x="1652588" y="428625"/>
            <a:ext cx="6374011" cy="461665"/>
          </a:xfrm>
          <a:prstGeom prst="rect">
            <a:avLst/>
          </a:prstGeom>
          <a:solidFill>
            <a:schemeClr val="bg2"/>
          </a:solidFill>
        </p:spPr>
        <p:txBody>
          <a:bodyPr wrap="none" rtlCol="0">
            <a:spAutoFit/>
          </a:bodyPr>
          <a:lstStyle/>
          <a:p>
            <a:r>
              <a:rPr lang="en-US" sz="2400" dirty="0"/>
              <a:t>Samuel George Morton, </a:t>
            </a:r>
            <a:r>
              <a:rPr lang="en-US" sz="2400" i="1" dirty="0"/>
              <a:t>Crania Americana </a:t>
            </a:r>
            <a:r>
              <a:rPr lang="en-US" sz="2400" dirty="0"/>
              <a:t>(1839)</a:t>
            </a:r>
          </a:p>
        </p:txBody>
      </p:sp>
    </p:spTree>
    <p:extLst>
      <p:ext uri="{BB962C8B-B14F-4D97-AF65-F5344CB8AC3E}">
        <p14:creationId xmlns:p14="http://schemas.microsoft.com/office/powerpoint/2010/main" val="1922947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ran Am Tables.jpg                                             0044BF6EMacintosh HD                   BEF7A66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750" y="238125"/>
            <a:ext cx="8001000" cy="6000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pic>
      <p:sp>
        <p:nvSpPr>
          <p:cNvPr id="5" name="Text Box 5"/>
          <p:cNvSpPr txBox="1">
            <a:spLocks noChangeArrowheads="1"/>
          </p:cNvSpPr>
          <p:nvPr/>
        </p:nvSpPr>
        <p:spPr bwMode="auto">
          <a:xfrm>
            <a:off x="3971925" y="6378575"/>
            <a:ext cx="4822825"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400" kern="1200" dirty="0">
                <a:solidFill>
                  <a:srgbClr val="000000"/>
                </a:solidFill>
              </a:rPr>
              <a:t>Morton, Samuel George, </a:t>
            </a:r>
            <a:r>
              <a:rPr lang="en-US" sz="1400" i="1" kern="1200" dirty="0">
                <a:solidFill>
                  <a:srgbClr val="000000"/>
                </a:solidFill>
              </a:rPr>
              <a:t>Crania Americana</a:t>
            </a:r>
            <a:r>
              <a:rPr lang="en-US" sz="1400" kern="1200" dirty="0">
                <a:solidFill>
                  <a:srgbClr val="000000"/>
                </a:solidFill>
              </a:rPr>
              <a:t> (Philadelphia, 1839)</a:t>
            </a:r>
            <a:endParaRPr lang="en-US" kern="1200" dirty="0">
              <a:solidFill>
                <a:srgbClr val="000000"/>
              </a:solidFill>
            </a:endParaRPr>
          </a:p>
        </p:txBody>
      </p:sp>
    </p:spTree>
    <p:extLst>
      <p:ext uri="{BB962C8B-B14F-4D97-AF65-F5344CB8AC3E}">
        <p14:creationId xmlns:p14="http://schemas.microsoft.com/office/powerpoint/2010/main" val="7666181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2-11-#85C392.png                                00084C94Macintosh HD                   7C2687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07928"/>
            <a:ext cx="2014538"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 Box 5"/>
          <p:cNvSpPr txBox="1">
            <a:spLocks noChangeArrowheads="1"/>
          </p:cNvSpPr>
          <p:nvPr/>
        </p:nvSpPr>
        <p:spPr bwMode="auto">
          <a:xfrm>
            <a:off x="0" y="4402678"/>
            <a:ext cx="2971800"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1400" kern="1200" dirty="0">
                <a:solidFill>
                  <a:srgbClr val="000000"/>
                </a:solidFill>
                <a:cs typeface="+mn-cs"/>
              </a:rPr>
              <a:t>Alexander von Humboldt (1769-1859)</a:t>
            </a:r>
          </a:p>
          <a:p>
            <a:pPr>
              <a:defRPr/>
            </a:pPr>
            <a:r>
              <a:rPr lang="en-US" sz="1400" kern="1200" dirty="0">
                <a:solidFill>
                  <a:srgbClr val="000000"/>
                </a:solidFill>
                <a:cs typeface="+mn-cs"/>
              </a:rPr>
              <a:t>by Friedrich Georg </a:t>
            </a:r>
            <a:r>
              <a:rPr lang="en-US" sz="1400" kern="1200" dirty="0" err="1">
                <a:solidFill>
                  <a:srgbClr val="000000"/>
                </a:solidFill>
                <a:cs typeface="+mn-cs"/>
              </a:rPr>
              <a:t>Weitsch</a:t>
            </a:r>
            <a:r>
              <a:rPr lang="en-US" sz="1400" kern="1200" dirty="0">
                <a:solidFill>
                  <a:srgbClr val="000000"/>
                </a:solidFill>
                <a:cs typeface="+mn-cs"/>
              </a:rPr>
              <a:t> (1806)</a:t>
            </a:r>
          </a:p>
        </p:txBody>
      </p:sp>
      <p:sp>
        <p:nvSpPr>
          <p:cNvPr id="6" name="Rectangle 5"/>
          <p:cNvSpPr>
            <a:spLocks noGrp="1" noChangeArrowheads="1"/>
          </p:cNvSpPr>
          <p:nvPr/>
        </p:nvSpPr>
        <p:spPr bwMode="auto">
          <a:xfrm>
            <a:off x="2397125" y="253606"/>
            <a:ext cx="6365875" cy="1111250"/>
          </a:xfrm>
          <a:prstGeom prst="rect">
            <a:avLst/>
          </a:prstGeom>
          <a:solidFill>
            <a:schemeClr val="bg2"/>
          </a:solidFill>
          <a:ln>
            <a:noFill/>
          </a:ln>
          <a:effectLst/>
          <a:extLs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Times" charset="0"/>
                <a:ea typeface="ＭＳ Ｐゴシック" charset="0"/>
              </a:defRPr>
            </a:lvl6pPr>
            <a:lvl7pPr marL="914400" algn="ctr" rtl="0" fontAlgn="base">
              <a:spcBef>
                <a:spcPct val="0"/>
              </a:spcBef>
              <a:spcAft>
                <a:spcPct val="0"/>
              </a:spcAft>
              <a:defRPr sz="4400">
                <a:solidFill>
                  <a:schemeClr val="tx2"/>
                </a:solidFill>
                <a:latin typeface="Times" charset="0"/>
                <a:ea typeface="ＭＳ Ｐゴシック" charset="0"/>
              </a:defRPr>
            </a:lvl7pPr>
            <a:lvl8pPr marL="1371600" algn="ctr" rtl="0" fontAlgn="base">
              <a:spcBef>
                <a:spcPct val="0"/>
              </a:spcBef>
              <a:spcAft>
                <a:spcPct val="0"/>
              </a:spcAft>
              <a:defRPr sz="4400">
                <a:solidFill>
                  <a:schemeClr val="tx2"/>
                </a:solidFill>
                <a:latin typeface="Times" charset="0"/>
                <a:ea typeface="ＭＳ Ｐゴシック" charset="0"/>
              </a:defRPr>
            </a:lvl8pPr>
            <a:lvl9pPr marL="1828800" algn="ctr" rtl="0" fontAlgn="base">
              <a:spcBef>
                <a:spcPct val="0"/>
              </a:spcBef>
              <a:spcAft>
                <a:spcPct val="0"/>
              </a:spcAft>
              <a:defRPr sz="4400">
                <a:solidFill>
                  <a:schemeClr val="tx2"/>
                </a:solidFill>
                <a:latin typeface="Times" charset="0"/>
                <a:ea typeface="ＭＳ Ｐゴシック" charset="0"/>
              </a:defRPr>
            </a:lvl9pPr>
          </a:lstStyle>
          <a:p>
            <a:pPr eaLnBrk="1" hangingPunct="1">
              <a:defRPr/>
            </a:pPr>
            <a:r>
              <a:rPr lang="en-US" sz="3600" dirty="0">
                <a:solidFill>
                  <a:schemeClr val="tx1"/>
                </a:solidFill>
                <a:cs typeface="+mj-cs"/>
              </a:rPr>
              <a:t>Craniology: a ‘science’ of race?</a:t>
            </a:r>
            <a:endParaRPr lang="en-US" dirty="0">
              <a:solidFill>
                <a:schemeClr val="tx1"/>
              </a:solidFill>
              <a:cs typeface="+mj-cs"/>
            </a:endParaRPr>
          </a:p>
        </p:txBody>
      </p:sp>
      <p:sp>
        <p:nvSpPr>
          <p:cNvPr id="7" name="Text Box 3"/>
          <p:cNvSpPr txBox="1">
            <a:spLocks noChangeArrowheads="1"/>
          </p:cNvSpPr>
          <p:nvPr/>
        </p:nvSpPr>
        <p:spPr bwMode="auto">
          <a:xfrm>
            <a:off x="2971800" y="1507928"/>
            <a:ext cx="5791200" cy="39703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r>
              <a:rPr lang="en-GB" sz="2800" dirty="0">
                <a:solidFill>
                  <a:srgbClr val="000000"/>
                </a:solidFill>
              </a:rPr>
              <a:t>‘</a:t>
            </a:r>
            <a:r>
              <a:rPr lang="en-GB" sz="2800" kern="1200" dirty="0">
                <a:solidFill>
                  <a:srgbClr val="000000"/>
                </a:solidFill>
              </a:rPr>
              <a:t>[</a:t>
            </a:r>
            <a:r>
              <a:rPr lang="en-GB" sz="2800" i="1" kern="1200" dirty="0">
                <a:solidFill>
                  <a:srgbClr val="000000"/>
                </a:solidFill>
              </a:rPr>
              <a:t>Crania Americana</a:t>
            </a:r>
            <a:r>
              <a:rPr lang="en-GB" sz="2800" kern="1200" dirty="0">
                <a:solidFill>
                  <a:srgbClr val="000000"/>
                </a:solidFill>
              </a:rPr>
              <a:t> is a work] equally remarkable for the profundity of its anatomical views, the numerical detail of the relations of organic conformation, the absence of those poetical reveries which are as the myths of modern physiology, and the generalizations with which your Introductory Essay abounds.’</a:t>
            </a:r>
            <a:endParaRPr lang="en-US" sz="2800" kern="1200" dirty="0">
              <a:solidFill>
                <a:srgbClr val="000000"/>
              </a:solidFill>
            </a:endParaRPr>
          </a:p>
        </p:txBody>
      </p:sp>
      <p:sp>
        <p:nvSpPr>
          <p:cNvPr id="8" name="Text Box 6"/>
          <p:cNvSpPr txBox="1">
            <a:spLocks noChangeArrowheads="1"/>
          </p:cNvSpPr>
          <p:nvPr/>
        </p:nvSpPr>
        <p:spPr bwMode="auto">
          <a:xfrm>
            <a:off x="4124126" y="5534514"/>
            <a:ext cx="5019874" cy="3077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400" kern="1200" dirty="0">
                <a:solidFill>
                  <a:srgbClr val="000000"/>
                </a:solidFill>
                <a:cs typeface="+mn-cs"/>
              </a:rPr>
              <a:t>-Alexander Humboldt to Samuel George Morton, 17 January, 1844</a:t>
            </a:r>
          </a:p>
        </p:txBody>
      </p:sp>
    </p:spTree>
    <p:extLst>
      <p:ext uri="{BB962C8B-B14F-4D97-AF65-F5344CB8AC3E}">
        <p14:creationId xmlns:p14="http://schemas.microsoft.com/office/powerpoint/2010/main" val="35816636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16566</TotalTime>
  <Words>1365</Words>
  <Application>Microsoft Macintosh PowerPoint</Application>
  <PresentationFormat>On-screen Show (4:3)</PresentationFormat>
  <Paragraphs>141</Paragraphs>
  <Slides>23</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8" baseType="lpstr">
      <vt:lpstr>Arial</vt:lpstr>
      <vt:lpstr>Calibri</vt:lpstr>
      <vt:lpstr>Candara</vt:lpstr>
      <vt:lpstr>Office Theme</vt:lpstr>
      <vt:lpstr>Document</vt:lpstr>
      <vt:lpstr>PowerPoint Presentation</vt:lpstr>
      <vt:lpstr>Linneaus: Classification  and the Human Races</vt:lpstr>
      <vt:lpstr>Petrus Camper (1722-1789) and the Facial Angle</vt:lpstr>
      <vt:lpstr>The Facial Angle and Gradation of Species</vt:lpstr>
      <vt:lpstr>Johannes Blumenbach (1752-1840)</vt:lpstr>
      <vt:lpstr>Physiognomy and Phrenology: Matching external and internal traits</vt:lpstr>
      <vt:lpstr>PowerPoint Presentation</vt:lpstr>
      <vt:lpstr>PowerPoint Presentation</vt:lpstr>
      <vt:lpstr>PowerPoint Presentation</vt:lpstr>
      <vt:lpstr>PowerPoint Presentation</vt:lpstr>
      <vt:lpstr>PowerPoint Presentation</vt:lpstr>
      <vt:lpstr>CRANIOMETRY: THE STUDY OF SKULL MEASUREMENTS</vt:lpstr>
      <vt:lpstr>PowerPoint Presentation</vt:lpstr>
      <vt:lpstr>PowerPoint Presentation</vt:lpstr>
      <vt:lpstr>PowerPoint Presentation</vt:lpstr>
      <vt:lpstr>PowerPoint Presentation</vt:lpstr>
      <vt:lpstr>PowerPoint Presentation</vt:lpstr>
      <vt:lpstr>Quetelet’s ‘Average Man’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Elise Juzda</dc:creator>
  <cp:lastModifiedBy>Smith, Elise</cp:lastModifiedBy>
  <cp:revision>74</cp:revision>
  <cp:lastPrinted>2016-02-23T22:36:35Z</cp:lastPrinted>
  <dcterms:created xsi:type="dcterms:W3CDTF">2014-06-19T19:54:06Z</dcterms:created>
  <dcterms:modified xsi:type="dcterms:W3CDTF">2026-02-02T13:52:12Z</dcterms:modified>
</cp:coreProperties>
</file>