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90" r:id="rId3"/>
    <p:sldId id="309" r:id="rId4"/>
    <p:sldId id="311" r:id="rId5"/>
    <p:sldId id="289" r:id="rId6"/>
    <p:sldId id="280" r:id="rId7"/>
    <p:sldId id="281" r:id="rId8"/>
    <p:sldId id="284" r:id="rId9"/>
    <p:sldId id="283" r:id="rId10"/>
    <p:sldId id="285" r:id="rId11"/>
    <p:sldId id="291" r:id="rId12"/>
    <p:sldId id="292" r:id="rId13"/>
    <p:sldId id="293" r:id="rId14"/>
    <p:sldId id="264" r:id="rId15"/>
    <p:sldId id="259" r:id="rId16"/>
    <p:sldId id="279" r:id="rId17"/>
    <p:sldId id="260" r:id="rId18"/>
    <p:sldId id="295" r:id="rId19"/>
    <p:sldId id="294" r:id="rId20"/>
    <p:sldId id="296" r:id="rId21"/>
    <p:sldId id="297" r:id="rId22"/>
    <p:sldId id="298" r:id="rId23"/>
    <p:sldId id="299" r:id="rId24"/>
    <p:sldId id="300" r:id="rId25"/>
    <p:sldId id="301" r:id="rId26"/>
    <p:sldId id="302" r:id="rId27"/>
    <p:sldId id="303" r:id="rId28"/>
    <p:sldId id="308" r:id="rId29"/>
    <p:sldId id="288"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8A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4"/>
    <p:restoredTop sz="82721" autoAdjust="0"/>
  </p:normalViewPr>
  <p:slideViewPr>
    <p:cSldViewPr>
      <p:cViewPr>
        <p:scale>
          <a:sx n="107" d="100"/>
          <a:sy n="107" d="100"/>
        </p:scale>
        <p:origin x="136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94014F-D8CA-49FC-A5D5-250813F56850}" type="datetimeFigureOut">
              <a:rPr lang="en-GB" smtClean="0"/>
              <a:t>03/01/2024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599A6C-F8FB-46F2-89BE-A0DED9B6D72C}" type="slidenum">
              <a:rPr lang="en-GB" smtClean="0"/>
              <a:t>‹#›</a:t>
            </a:fld>
            <a:endParaRPr lang="en-GB"/>
          </a:p>
        </p:txBody>
      </p:sp>
    </p:spTree>
    <p:extLst>
      <p:ext uri="{BB962C8B-B14F-4D97-AF65-F5344CB8AC3E}">
        <p14:creationId xmlns:p14="http://schemas.microsoft.com/office/powerpoint/2010/main" val="3816268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Searching bodies for medical, hierarchical, or identification ‘truths’ is  rooted in longer tradition of reading the physical body for signs of moral, spiritual or intellectual traits.</a:t>
            </a:r>
            <a:endParaRPr lang="en-GB" dirty="0"/>
          </a:p>
        </p:txBody>
      </p:sp>
      <p:sp>
        <p:nvSpPr>
          <p:cNvPr id="4" name="Slide Number Placeholder 3"/>
          <p:cNvSpPr>
            <a:spLocks noGrp="1"/>
          </p:cNvSpPr>
          <p:nvPr>
            <p:ph type="sldNum" sz="quarter" idx="5"/>
          </p:nvPr>
        </p:nvSpPr>
        <p:spPr/>
        <p:txBody>
          <a:bodyPr/>
          <a:lstStyle/>
          <a:p>
            <a:fld id="{33599A6C-F8FB-46F2-89BE-A0DED9B6D72C}" type="slidenum">
              <a:rPr lang="en-GB" smtClean="0"/>
              <a:t>3</a:t>
            </a:fld>
            <a:endParaRPr lang="en-GB"/>
          </a:p>
        </p:txBody>
      </p:sp>
    </p:spTree>
    <p:extLst>
      <p:ext uri="{BB962C8B-B14F-4D97-AF65-F5344CB8AC3E}">
        <p14:creationId xmlns:p14="http://schemas.microsoft.com/office/powerpoint/2010/main" val="2706209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mn-lt"/>
                <a:ea typeface="+mn-ea"/>
                <a:cs typeface="+mn-cs"/>
              </a:rPr>
              <a:t>Military Fitness and Civilian Health in Britain during the First World War</a:t>
            </a:r>
          </a:p>
          <a:p>
            <a:r>
              <a:rPr lang="en-GB" sz="1200" b="0" i="0" kern="1200" dirty="0">
                <a:solidFill>
                  <a:schemeClr val="tx1"/>
                </a:solidFill>
                <a:effectLst/>
                <a:latin typeface="+mn-lt"/>
                <a:ea typeface="+mn-ea"/>
                <a:cs typeface="+mn-cs"/>
              </a:rPr>
              <a:t>J. M. Winter</a:t>
            </a:r>
          </a:p>
          <a:p>
            <a:r>
              <a:rPr lang="en-GB" sz="1200" b="0" i="1" kern="1200" dirty="0">
                <a:solidFill>
                  <a:schemeClr val="tx1"/>
                </a:solidFill>
                <a:effectLst/>
                <a:latin typeface="+mn-lt"/>
                <a:ea typeface="+mn-ea"/>
                <a:cs typeface="+mn-cs"/>
              </a:rPr>
              <a:t>Journal of Contemporary History</a:t>
            </a:r>
            <a:r>
              <a:rPr lang="en-GB" sz="1200" b="0" i="0" kern="1200" dirty="0">
                <a:solidFill>
                  <a:schemeClr val="tx1"/>
                </a:solidFill>
                <a:effectLst/>
                <a:latin typeface="+mn-lt"/>
                <a:ea typeface="+mn-ea"/>
                <a:cs typeface="+mn-cs"/>
              </a:rPr>
              <a:t> , Vol. 15, No. 2 (Apr., 1980) , pp. </a:t>
            </a:r>
            <a:r>
              <a:rPr lang="en-GB" sz="1200" b="0" i="0" kern="1200">
                <a:solidFill>
                  <a:schemeClr val="tx1"/>
                </a:solidFill>
                <a:effectLst/>
                <a:latin typeface="+mn-lt"/>
                <a:ea typeface="+mn-ea"/>
                <a:cs typeface="+mn-cs"/>
              </a:rPr>
              <a:t>211-244</a:t>
            </a:r>
          </a:p>
          <a:p>
            <a:endParaRPr lang="en-GB"/>
          </a:p>
        </p:txBody>
      </p:sp>
      <p:sp>
        <p:nvSpPr>
          <p:cNvPr id="4" name="Slide Number Placeholder 3"/>
          <p:cNvSpPr>
            <a:spLocks noGrp="1"/>
          </p:cNvSpPr>
          <p:nvPr>
            <p:ph type="sldNum" sz="quarter" idx="10"/>
          </p:nvPr>
        </p:nvSpPr>
        <p:spPr/>
        <p:txBody>
          <a:bodyPr/>
          <a:lstStyle/>
          <a:p>
            <a:fld id="{33599A6C-F8FB-46F2-89BE-A0DED9B6D72C}" type="slidenum">
              <a:rPr lang="en-GB" smtClean="0"/>
              <a:t>25</a:t>
            </a:fld>
            <a:endParaRPr lang="en-GB"/>
          </a:p>
        </p:txBody>
      </p:sp>
    </p:spTree>
    <p:extLst>
      <p:ext uri="{BB962C8B-B14F-4D97-AF65-F5344CB8AC3E}">
        <p14:creationId xmlns:p14="http://schemas.microsoft.com/office/powerpoint/2010/main" val="2283952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kern="1200" baseline="0" dirty="0">
                <a:solidFill>
                  <a:schemeClr val="tx1"/>
                </a:solidFill>
                <a:latin typeface="+mn-lt"/>
                <a:ea typeface="+mn-ea"/>
                <a:cs typeface="+mn-cs"/>
              </a:rPr>
              <a:t>A. </a:t>
            </a:r>
            <a:r>
              <a:rPr lang="fr-FR" sz="1200" kern="1200" baseline="0" dirty="0" err="1">
                <a:solidFill>
                  <a:schemeClr val="tx1"/>
                </a:solidFill>
                <a:latin typeface="+mn-lt"/>
                <a:ea typeface="+mn-ea"/>
                <a:cs typeface="+mn-cs"/>
              </a:rPr>
              <a:t>Quetelet</a:t>
            </a:r>
            <a:r>
              <a:rPr lang="fr-FR" sz="1200" kern="1200" baseline="0" dirty="0">
                <a:solidFill>
                  <a:schemeClr val="tx1"/>
                </a:solidFill>
                <a:latin typeface="+mn-lt"/>
                <a:ea typeface="+mn-ea"/>
                <a:cs typeface="+mn-cs"/>
              </a:rPr>
              <a:t>, “Sur la Taille Moyenne de l’Homme dans les Villes et dans les Campagnes,</a:t>
            </a:r>
          </a:p>
          <a:p>
            <a:r>
              <a:rPr lang="fr-FR" sz="1200" kern="1200" baseline="0" dirty="0">
                <a:solidFill>
                  <a:schemeClr val="tx1"/>
                </a:solidFill>
                <a:latin typeface="+mn-lt"/>
                <a:ea typeface="+mn-ea"/>
                <a:cs typeface="+mn-cs"/>
              </a:rPr>
              <a:t>et sur l’Age ou la Croissance est Complètement Achevée,” </a:t>
            </a:r>
            <a:r>
              <a:rPr lang="fr-FR" sz="1200" i="1" kern="1200" baseline="0" dirty="0">
                <a:solidFill>
                  <a:schemeClr val="tx1"/>
                </a:solidFill>
                <a:latin typeface="+mn-lt"/>
                <a:ea typeface="+mn-ea"/>
                <a:cs typeface="+mn-cs"/>
              </a:rPr>
              <a:t>Annales d’Hygiène Publique,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latin typeface="+mn-lt"/>
                <a:ea typeface="+mn-ea"/>
                <a:cs typeface="+mn-cs"/>
              </a:rPr>
              <a:t>1830, </a:t>
            </a:r>
            <a:r>
              <a:rPr lang="en-GB" sz="1200" i="1" kern="1200" baseline="0" dirty="0">
                <a:solidFill>
                  <a:schemeClr val="tx1"/>
                </a:solidFill>
                <a:latin typeface="+mn-lt"/>
                <a:ea typeface="+mn-ea"/>
                <a:cs typeface="+mn-cs"/>
              </a:rPr>
              <a:t>3 : 24 –26 </a:t>
            </a:r>
            <a:r>
              <a:rPr lang="en-GB" sz="1200" i="0" kern="1200" baseline="0" dirty="0">
                <a:solidFill>
                  <a:schemeClr val="tx1"/>
                </a:solidFill>
                <a:latin typeface="+mn-lt"/>
                <a:ea typeface="+mn-ea"/>
                <a:cs typeface="+mn-cs"/>
              </a:rPr>
              <a:t>quoted in </a:t>
            </a:r>
            <a:r>
              <a:rPr lang="en-GB" sz="1200" kern="1200" baseline="0" dirty="0">
                <a:solidFill>
                  <a:schemeClr val="tx1"/>
                </a:solidFill>
                <a:latin typeface="+mn-lt"/>
                <a:ea typeface="+mn-ea"/>
                <a:cs typeface="+mn-cs"/>
              </a:rPr>
              <a:t>Lawrence T. Weaver,</a:t>
            </a:r>
            <a:r>
              <a:rPr lang="en-GB" sz="1200" i="0" kern="1200" baseline="0" dirty="0">
                <a:solidFill>
                  <a:schemeClr val="tx1"/>
                </a:solidFill>
                <a:latin typeface="+mn-lt"/>
                <a:ea typeface="+mn-ea"/>
                <a:cs typeface="+mn-cs"/>
              </a:rPr>
              <a:t> </a:t>
            </a:r>
            <a:r>
              <a:rPr lang="en-GB" dirty="0"/>
              <a:t>‘</a:t>
            </a:r>
            <a:r>
              <a:rPr lang="en-US" dirty="0"/>
              <a:t>In the Balance: Weighing Babies and the Birth of the Infant Welfare </a:t>
            </a:r>
            <a:r>
              <a:rPr lang="en-GB" dirty="0"/>
              <a:t>Clinic,’ </a:t>
            </a:r>
            <a:r>
              <a:rPr lang="en-US" i="1" dirty="0"/>
              <a:t>Bulletin of the History of Medicine</a:t>
            </a:r>
            <a:r>
              <a:rPr lang="en-US" dirty="0"/>
              <a:t>, Volume 84, Number 1, Spring </a:t>
            </a:r>
            <a:r>
              <a:rPr lang="en-GB" dirty="0"/>
              <a:t>2010, pp. 30-57.</a:t>
            </a:r>
            <a:endParaRPr lang="en-GB" sz="1200" i="1" kern="1200" baseline="0" dirty="0">
              <a:solidFill>
                <a:schemeClr val="tx1"/>
              </a:solidFill>
              <a:latin typeface="+mn-lt"/>
              <a:ea typeface="+mn-ea"/>
              <a:cs typeface="+mn-cs"/>
            </a:endParaRPr>
          </a:p>
          <a:p>
            <a:r>
              <a:rPr lang="en-GB" sz="1200" i="0" kern="1200" baseline="0" dirty="0">
                <a:solidFill>
                  <a:schemeClr val="tx1"/>
                </a:solidFill>
                <a:latin typeface="+mn-lt"/>
                <a:ea typeface="+mn-ea"/>
                <a:cs typeface="+mn-cs"/>
              </a:rPr>
              <a:t>See also </a:t>
            </a:r>
            <a:r>
              <a:rPr lang="en-US" sz="1200" kern="1200" baseline="0" dirty="0">
                <a:solidFill>
                  <a:schemeClr val="tx1"/>
                </a:solidFill>
                <a:latin typeface="+mn-lt"/>
                <a:ea typeface="+mn-ea"/>
                <a:cs typeface="+mn-cs"/>
              </a:rPr>
              <a:t>J. Rosser Matthews, </a:t>
            </a:r>
            <a:r>
              <a:rPr lang="en-US" sz="1200" i="1" kern="1200" baseline="0" dirty="0">
                <a:solidFill>
                  <a:schemeClr val="tx1"/>
                </a:solidFill>
                <a:latin typeface="+mn-lt"/>
                <a:ea typeface="+mn-ea"/>
                <a:cs typeface="+mn-cs"/>
              </a:rPr>
              <a:t>Quantification and the Quest for Medical Certainty (Princeton, N.J.:</a:t>
            </a:r>
          </a:p>
          <a:p>
            <a:r>
              <a:rPr lang="en-GB" sz="1200" kern="1200" baseline="0" dirty="0">
                <a:solidFill>
                  <a:schemeClr val="tx1"/>
                </a:solidFill>
                <a:latin typeface="+mn-lt"/>
                <a:ea typeface="+mn-ea"/>
                <a:cs typeface="+mn-cs"/>
              </a:rPr>
              <a:t>Princeton University Press, 1995).</a:t>
            </a:r>
            <a:endParaRPr lang="en-GB" i="0" dirty="0"/>
          </a:p>
          <a:p>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26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27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28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Specimens of men in each of the four grades, 1920 by Image: </a:t>
            </a:r>
            <a:r>
              <a:rPr lang="en-GB" sz="1200" b="0" i="0" kern="1200" dirty="0" err="1">
                <a:solidFill>
                  <a:schemeClr val="tx1"/>
                </a:solidFill>
                <a:effectLst/>
                <a:latin typeface="+mn-lt"/>
                <a:ea typeface="+mn-ea"/>
                <a:cs typeface="+mn-cs"/>
              </a:rPr>
              <a:t>Wellcome</a:t>
            </a:r>
            <a:r>
              <a:rPr lang="en-GB" sz="1200" b="0" i="0" kern="1200" dirty="0">
                <a:solidFill>
                  <a:schemeClr val="tx1"/>
                </a:solidFill>
                <a:effectLst/>
                <a:latin typeface="+mn-lt"/>
                <a:ea typeface="+mn-ea"/>
                <a:cs typeface="+mn-cs"/>
              </a:rPr>
              <a:t> Library, London</a:t>
            </a:r>
          </a:p>
          <a:p>
            <a:endParaRPr lang="en-GB" sz="1200" b="1"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Military Fitness and Civilian Health in Britain during the First World War</a:t>
            </a:r>
          </a:p>
          <a:p>
            <a:r>
              <a:rPr lang="en-GB" sz="1200" b="0" i="0" kern="1200" dirty="0">
                <a:solidFill>
                  <a:schemeClr val="tx1"/>
                </a:solidFill>
                <a:effectLst/>
                <a:latin typeface="+mn-lt"/>
                <a:ea typeface="+mn-ea"/>
                <a:cs typeface="+mn-cs"/>
              </a:rPr>
              <a:t>J. M. Winter</a:t>
            </a:r>
          </a:p>
          <a:p>
            <a:r>
              <a:rPr lang="en-GB" sz="1200" b="0" i="1" kern="1200" dirty="0">
                <a:solidFill>
                  <a:schemeClr val="tx1"/>
                </a:solidFill>
                <a:effectLst/>
                <a:latin typeface="+mn-lt"/>
                <a:ea typeface="+mn-ea"/>
                <a:cs typeface="+mn-cs"/>
              </a:rPr>
              <a:t>Journal of Contemporary History</a:t>
            </a:r>
            <a:r>
              <a:rPr lang="en-GB" sz="1200" b="0" i="0" kern="1200" dirty="0">
                <a:solidFill>
                  <a:schemeClr val="tx1"/>
                </a:solidFill>
                <a:effectLst/>
                <a:latin typeface="+mn-lt"/>
                <a:ea typeface="+mn-ea"/>
                <a:cs typeface="+mn-cs"/>
              </a:rPr>
              <a:t> , Vol. 15, No. 2 (Apr., 1980) , pp. 211-244</a:t>
            </a:r>
          </a:p>
          <a:p>
            <a:endParaRPr lang="en-GB" dirty="0"/>
          </a:p>
        </p:txBody>
      </p:sp>
      <p:sp>
        <p:nvSpPr>
          <p:cNvPr id="4" name="Slide Number Placeholder 3"/>
          <p:cNvSpPr>
            <a:spLocks noGrp="1"/>
          </p:cNvSpPr>
          <p:nvPr>
            <p:ph type="sldNum" sz="quarter" idx="10"/>
          </p:nvPr>
        </p:nvSpPr>
        <p:spPr/>
        <p:txBody>
          <a:bodyPr/>
          <a:lstStyle/>
          <a:p>
            <a:fld id="{33599A6C-F8FB-46F2-89BE-A0DED9B6D72C}" type="slidenum">
              <a:rPr lang="en-GB" smtClean="0"/>
              <a:t>29</a:t>
            </a:fld>
            <a:endParaRPr lang="en-GB"/>
          </a:p>
        </p:txBody>
      </p:sp>
    </p:spTree>
    <p:extLst>
      <p:ext uri="{BB962C8B-B14F-4D97-AF65-F5344CB8AC3E}">
        <p14:creationId xmlns:p14="http://schemas.microsoft.com/office/powerpoint/2010/main" val="2283952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C6108C7-3AE7-4639-AA47-5C43953D54B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52BE7F3-BDD3-4B40-85F8-C086BC29593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7058B97-584E-42DC-9CB8-7C782708F11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A46AF3A5-DEDC-4BCE-86F9-C2F878F94D88}"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113820B2-9D56-446D-A13F-B69F94483EC4}"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779E5E8B-2D4D-46AA-BA34-0C8694C0B84F}"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245225"/>
            <a:ext cx="2133600" cy="476250"/>
          </a:xfrm>
        </p:spPr>
        <p:txBody>
          <a:bodyPr/>
          <a:lstStyle>
            <a:lvl1pPr>
              <a:defRPr/>
            </a:lvl1pPr>
          </a:lstStyle>
          <a:p>
            <a:endParaRPr lang="en-US"/>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endParaRPr lang="en-US"/>
          </a:p>
        </p:txBody>
      </p:sp>
      <p:sp>
        <p:nvSpPr>
          <p:cNvPr id="9" name="Slide Number Placeholder 8"/>
          <p:cNvSpPr>
            <a:spLocks noGrp="1"/>
          </p:cNvSpPr>
          <p:nvPr>
            <p:ph type="sldNum" sz="quarter" idx="12"/>
          </p:nvPr>
        </p:nvSpPr>
        <p:spPr>
          <a:xfrm>
            <a:off x="6553200" y="6245225"/>
            <a:ext cx="2133600" cy="476250"/>
          </a:xfrm>
        </p:spPr>
        <p:txBody>
          <a:bodyPr/>
          <a:lstStyle>
            <a:lvl1pPr>
              <a:defRPr/>
            </a:lvl1pPr>
          </a:lstStyle>
          <a:p>
            <a:fld id="{A535B0BF-CA62-4253-9FB0-32C7A543B4B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0C813B1-7914-4765-AD3E-2FDFC64EBA4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16ADFF3-9D84-4BDF-9C6A-6D561860037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855C073-D8FB-43E9-8446-9DC5EC5CF47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31197D5-CDA0-4FB9-AC43-47058B72533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1030363-F8F3-4C8A-AE5B-34EECDC9756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99E1B4B-9374-4523-B09D-F48D01F3345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228249D-27EE-42A1-839A-42A4AA5ED4F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50AC9D-B59F-4B79-9F14-13C199139D6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alphaModFix amt="15991"/>
            <a:lum/>
          </a:blip>
          <a:srcRect/>
          <a:stretch>
            <a:fillRect t="-36000" b="-43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0430061-AC6A-4DB8-BD61-50EA5F7166B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9.png"/><Relationship Id="rId1" Type="http://schemas.openxmlformats.org/officeDocument/2006/relationships/slideLayout" Target="../slideLayouts/slideLayout15.xml"/><Relationship Id="rId6" Type="http://schemas.openxmlformats.org/officeDocument/2006/relationships/image" Target="../media/image11.png"/><Relationship Id="rId5" Type="http://schemas.microsoft.com/office/2007/relationships/hdphoto" Target="../media/hdphoto3.wdp"/><Relationship Id="rId4" Type="http://schemas.openxmlformats.org/officeDocument/2006/relationships/image" Target="../media/image10.png"/><Relationship Id="rId9" Type="http://schemas.microsoft.com/office/2007/relationships/hdphoto" Target="../media/hdphoto5.wdp"/></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5991"/>
            <a:lum/>
          </a:blip>
          <a:srcRect/>
          <a:stretch>
            <a:fillRect t="-36000" b="-43000"/>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1520" y="3140968"/>
            <a:ext cx="8640960" cy="1224136"/>
          </a:xfrm>
        </p:spPr>
        <p:txBody>
          <a:bodyPr/>
          <a:lstStyle/>
          <a:p>
            <a:r>
              <a:rPr lang="en-GB" b="1" dirty="0"/>
              <a:t>Measurement and classification</a:t>
            </a:r>
            <a:endParaRPr lang="en-US" dirty="0"/>
          </a:p>
        </p:txBody>
      </p:sp>
      <p:sp>
        <p:nvSpPr>
          <p:cNvPr id="2051" name="Rectangle 3"/>
          <p:cNvSpPr>
            <a:spLocks noGrp="1" noChangeArrowheads="1"/>
          </p:cNvSpPr>
          <p:nvPr>
            <p:ph type="subTitle" idx="1"/>
          </p:nvPr>
        </p:nvSpPr>
        <p:spPr>
          <a:xfrm>
            <a:off x="1371600" y="4643446"/>
            <a:ext cx="6400800" cy="1571636"/>
          </a:xfrm>
        </p:spPr>
        <p:txBody>
          <a:bodyPr/>
          <a:lstStyle/>
          <a:p>
            <a:r>
              <a:rPr lang="en-GB" dirty="0"/>
              <a:t>HI176 Mind Body and Society</a:t>
            </a:r>
          </a:p>
          <a:p>
            <a:r>
              <a:rPr lang="en-GB" dirty="0"/>
              <a:t>Week 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24674"/>
            <a:ext cx="8229600" cy="596014"/>
          </a:xfrm>
        </p:spPr>
        <p:txBody>
          <a:bodyPr/>
          <a:lstStyle/>
          <a:p>
            <a:r>
              <a:rPr lang="en-GB" dirty="0" err="1"/>
              <a:t>Craniometry</a:t>
            </a:r>
            <a:endParaRPr lang="en-US" dirty="0"/>
          </a:p>
        </p:txBody>
      </p:sp>
      <p:sp>
        <p:nvSpPr>
          <p:cNvPr id="6" name="Content Placeholder 5"/>
          <p:cNvSpPr>
            <a:spLocks noGrp="1"/>
          </p:cNvSpPr>
          <p:nvPr>
            <p:ph idx="1"/>
          </p:nvPr>
        </p:nvSpPr>
        <p:spPr>
          <a:xfrm>
            <a:off x="457200" y="620688"/>
            <a:ext cx="8229600" cy="6120680"/>
          </a:xfrm>
        </p:spPr>
        <p:txBody>
          <a:bodyPr/>
          <a:lstStyle/>
          <a:p>
            <a:pPr algn="ctr">
              <a:buNone/>
            </a:pPr>
            <a:r>
              <a:rPr lang="en-GB" dirty="0"/>
              <a:t>Key Points</a:t>
            </a:r>
          </a:p>
          <a:p>
            <a:r>
              <a:rPr lang="en-GB" sz="2400" dirty="0"/>
              <a:t>Where phrenology measured the skull as a way to measure the mind and personality, </a:t>
            </a:r>
            <a:r>
              <a:rPr lang="en-GB" sz="2400" dirty="0" err="1"/>
              <a:t>craniometry</a:t>
            </a:r>
            <a:r>
              <a:rPr lang="en-GB" sz="2400" dirty="0"/>
              <a:t> measured skulls to determine the volume of the brain and through it </a:t>
            </a:r>
            <a:r>
              <a:rPr lang="en-GB" sz="2400" dirty="0">
                <a:solidFill>
                  <a:srgbClr val="FF0000"/>
                </a:solidFill>
              </a:rPr>
              <a:t>to identify and rank the ‘races of man’; the sexes; and the classes</a:t>
            </a:r>
            <a:r>
              <a:rPr lang="en-GB" sz="2400" dirty="0"/>
              <a:t>.</a:t>
            </a:r>
          </a:p>
          <a:p>
            <a:r>
              <a:rPr lang="en-GB" sz="2400" dirty="0"/>
              <a:t>Petrus Camper popularised the idea of the </a:t>
            </a:r>
            <a:r>
              <a:rPr lang="en-GB" sz="2400" dirty="0">
                <a:solidFill>
                  <a:srgbClr val="FF0000"/>
                </a:solidFill>
              </a:rPr>
              <a:t>‘facial angle’</a:t>
            </a:r>
            <a:r>
              <a:rPr lang="en-GB" sz="2400" dirty="0"/>
              <a:t>:</a:t>
            </a:r>
          </a:p>
          <a:p>
            <a:pPr marL="400050" lvl="1" indent="0">
              <a:buNone/>
            </a:pPr>
            <a:r>
              <a:rPr lang="en-US" sz="2000" dirty="0"/>
              <a:t> ‘The two extremities of the facial line are from 70 to 80 degrees from the negro to the Grecian antique: make it under 70, and you describe an </a:t>
            </a:r>
            <a:r>
              <a:rPr lang="en-US" sz="2000" dirty="0" err="1"/>
              <a:t>ourang</a:t>
            </a:r>
            <a:r>
              <a:rPr lang="en-US" sz="2000" dirty="0"/>
              <a:t> or an ape.’ </a:t>
            </a:r>
            <a:r>
              <a:rPr lang="en-US" sz="1400" dirty="0"/>
              <a:t>(Original claims made c. 1770, and about ‘classical beauty’ rather than ‘race’ per se. Camper's Works, p. 42, translated by Cogan, 1821.)</a:t>
            </a:r>
            <a:r>
              <a:rPr lang="en-GB" sz="1400" dirty="0"/>
              <a:t> </a:t>
            </a:r>
          </a:p>
          <a:p>
            <a:r>
              <a:rPr lang="en-GB" sz="2400" dirty="0"/>
              <a:t>Alternately, the </a:t>
            </a:r>
            <a:r>
              <a:rPr lang="en-GB" sz="2400" dirty="0">
                <a:solidFill>
                  <a:srgbClr val="FF0000"/>
                </a:solidFill>
              </a:rPr>
              <a:t>‘cranial index’ </a:t>
            </a:r>
            <a:r>
              <a:rPr lang="en-GB" sz="2400" dirty="0"/>
              <a:t>(height vs width of skull) was easy to measure, and allowed similar evolutionary claims to be made.</a:t>
            </a:r>
            <a:endParaRPr lang="en-US" sz="2400" dirty="0"/>
          </a:p>
          <a:p>
            <a:r>
              <a:rPr lang="en-GB" sz="2400" dirty="0" err="1"/>
              <a:t>Craniometry</a:t>
            </a:r>
            <a:r>
              <a:rPr lang="en-GB" sz="2400" dirty="0"/>
              <a:t> became an essential part of physical anthropology, and of </a:t>
            </a:r>
            <a:r>
              <a:rPr lang="en-GB" sz="2400" dirty="0">
                <a:solidFill>
                  <a:srgbClr val="FF0000"/>
                </a:solidFill>
              </a:rPr>
              <a:t>scientific racism</a:t>
            </a:r>
            <a:r>
              <a:rPr lang="en-GB" sz="2400" dirty="0"/>
              <a:t>.</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The Racial Brain</a:t>
            </a:r>
          </a:p>
        </p:txBody>
      </p:sp>
      <p:sp>
        <p:nvSpPr>
          <p:cNvPr id="3" name="Content Placeholder 2"/>
          <p:cNvSpPr>
            <a:spLocks noGrp="1"/>
          </p:cNvSpPr>
          <p:nvPr>
            <p:ph idx="1"/>
          </p:nvPr>
        </p:nvSpPr>
        <p:spPr>
          <a:xfrm>
            <a:off x="457200" y="1600200"/>
            <a:ext cx="8363272" cy="4781128"/>
          </a:xfrm>
        </p:spPr>
        <p:txBody>
          <a:bodyPr/>
          <a:lstStyle/>
          <a:p>
            <a:pPr marL="0" indent="0">
              <a:buNone/>
            </a:pPr>
            <a:r>
              <a:rPr lang="en-GB" sz="2400" dirty="0"/>
              <a:t>‘The great importance of craniology has struck anthropologists with such force that many among us have neglected the other parts of our science in order to devote ourselves almost exclusively to the study of  skulls.... </a:t>
            </a:r>
            <a:r>
              <a:rPr lang="en-GB" sz="2400" dirty="0">
                <a:solidFill>
                  <a:srgbClr val="FF0000"/>
                </a:solidFill>
              </a:rPr>
              <a:t>In such data, we hoped to find some information relevant to the intellectual value of the various human races</a:t>
            </a:r>
            <a:r>
              <a:rPr lang="en-GB" sz="2400" dirty="0"/>
              <a:t>’ </a:t>
            </a:r>
          </a:p>
          <a:p>
            <a:pPr marL="0" indent="0" algn="r">
              <a:buNone/>
            </a:pPr>
            <a:r>
              <a:rPr lang="en-GB" sz="2400" dirty="0"/>
              <a:t>Paul Broca,1861</a:t>
            </a:r>
          </a:p>
          <a:p>
            <a:pPr marL="0" indent="0">
              <a:buNone/>
            </a:pPr>
            <a:r>
              <a:rPr lang="en-GB" sz="2400" b="1" dirty="0"/>
              <a:t>(BUT:</a:t>
            </a:r>
          </a:p>
          <a:p>
            <a:pPr marL="0" indent="0">
              <a:buNone/>
            </a:pPr>
            <a:r>
              <a:rPr lang="en-GB" sz="2400" dirty="0"/>
              <a:t>‘It is a natural tendency of men, even among those most free of prejudice, </a:t>
            </a:r>
            <a:r>
              <a:rPr lang="en-GB" sz="2400" dirty="0">
                <a:solidFill>
                  <a:srgbClr val="FF0000"/>
                </a:solidFill>
              </a:rPr>
              <a:t>to attach an idea of superiority to the dominant characteristics of their race</a:t>
            </a:r>
            <a:r>
              <a:rPr lang="en-GB" sz="2400" dirty="0"/>
              <a:t>.’</a:t>
            </a:r>
          </a:p>
          <a:p>
            <a:pPr marL="0" indent="0" algn="r">
              <a:buNone/>
            </a:pPr>
            <a:r>
              <a:rPr lang="en-GB" sz="2400" dirty="0"/>
              <a:t>Paul </a:t>
            </a:r>
            <a:r>
              <a:rPr lang="en-GB" sz="2400" dirty="0" err="1"/>
              <a:t>Broca</a:t>
            </a:r>
            <a:r>
              <a:rPr lang="en-GB" sz="2400" dirty="0"/>
              <a:t>, 1861</a:t>
            </a:r>
            <a:r>
              <a:rPr lang="en-GB" sz="2800" b="1" dirty="0"/>
              <a:t>)</a:t>
            </a:r>
          </a:p>
          <a:p>
            <a:pPr marL="0" indent="0">
              <a:buNone/>
            </a:pPr>
            <a:endParaRPr lang="en-GB" sz="2800" dirty="0"/>
          </a:p>
        </p:txBody>
      </p:sp>
    </p:spTree>
    <p:extLst>
      <p:ext uri="{BB962C8B-B14F-4D97-AF65-F5344CB8AC3E}">
        <p14:creationId xmlns:p14="http://schemas.microsoft.com/office/powerpoint/2010/main" val="403723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08912" cy="980728"/>
          </a:xfrm>
        </p:spPr>
        <p:txBody>
          <a:bodyPr/>
          <a:lstStyle/>
          <a:p>
            <a:r>
              <a:rPr lang="en-GB" dirty="0"/>
              <a:t>The gendered brain </a:t>
            </a:r>
            <a:br>
              <a:rPr lang="en-GB" dirty="0"/>
            </a:br>
            <a:r>
              <a:rPr lang="en-GB" sz="2400" dirty="0"/>
              <a:t>(sample size: 7 male skulls, 6 female skulls)</a:t>
            </a:r>
          </a:p>
        </p:txBody>
      </p:sp>
      <p:sp>
        <p:nvSpPr>
          <p:cNvPr id="3" name="Content Placeholder 2"/>
          <p:cNvSpPr>
            <a:spLocks noGrp="1"/>
          </p:cNvSpPr>
          <p:nvPr>
            <p:ph sz="half" idx="1"/>
          </p:nvPr>
        </p:nvSpPr>
        <p:spPr>
          <a:xfrm>
            <a:off x="179512" y="1052736"/>
            <a:ext cx="3960440" cy="5544616"/>
          </a:xfrm>
        </p:spPr>
        <p:txBody>
          <a:bodyPr/>
          <a:lstStyle/>
          <a:p>
            <a:pPr marL="0" indent="0">
              <a:buNone/>
            </a:pPr>
            <a:r>
              <a:rPr lang="en-GB" sz="2000" dirty="0"/>
              <a:t>‘We might ask if the small size of the female brain depends exclusively upon the small size of her body. Tiedemann has proposed this explana­tion. But </a:t>
            </a:r>
            <a:r>
              <a:rPr lang="en-GB" sz="2000" dirty="0">
                <a:solidFill>
                  <a:srgbClr val="FF0000"/>
                </a:solidFill>
              </a:rPr>
              <a:t>we must not forget that women are, on the average, a little less intelligent than men</a:t>
            </a:r>
            <a:r>
              <a:rPr lang="en-GB" sz="2000" dirty="0"/>
              <a:t>, a difference which we should not exaggerate but which is, nonetheless, real. </a:t>
            </a:r>
            <a:r>
              <a:rPr lang="en-GB" sz="2000" dirty="0">
                <a:solidFill>
                  <a:srgbClr val="FF0000"/>
                </a:solidFill>
              </a:rPr>
              <a:t>We are therefore permitted to suppose that the relatively small size of the female brain depends in part upon her physical inferiority and in part upon her intellectual inferiority</a:t>
            </a:r>
            <a:r>
              <a:rPr lang="en-GB" sz="2000" dirty="0"/>
              <a:t>.’ </a:t>
            </a:r>
          </a:p>
          <a:p>
            <a:pPr marL="0" indent="0" algn="r">
              <a:buNone/>
            </a:pPr>
            <a:r>
              <a:rPr lang="en-GB" sz="2000" dirty="0"/>
              <a:t>Paul </a:t>
            </a:r>
            <a:r>
              <a:rPr lang="en-GB" sz="2000" dirty="0" err="1"/>
              <a:t>Broca</a:t>
            </a:r>
            <a:r>
              <a:rPr lang="en-GB" sz="2000" dirty="0"/>
              <a:t>, 1861</a:t>
            </a:r>
          </a:p>
        </p:txBody>
      </p:sp>
      <p:sp>
        <p:nvSpPr>
          <p:cNvPr id="4" name="Content Placeholder 3"/>
          <p:cNvSpPr>
            <a:spLocks noGrp="1"/>
          </p:cNvSpPr>
          <p:nvPr>
            <p:ph sz="half" idx="2"/>
          </p:nvPr>
        </p:nvSpPr>
        <p:spPr>
          <a:xfrm>
            <a:off x="4355976" y="1052736"/>
            <a:ext cx="4392488" cy="5805264"/>
          </a:xfrm>
        </p:spPr>
        <p:txBody>
          <a:bodyPr/>
          <a:lstStyle/>
          <a:p>
            <a:pPr marL="0" indent="0">
              <a:buNone/>
            </a:pPr>
            <a:r>
              <a:rPr lang="en-GB" sz="2000" dirty="0"/>
              <a:t>In the most intelligent races… there are a large number of </a:t>
            </a:r>
            <a:r>
              <a:rPr lang="en-GB" sz="2000" dirty="0">
                <a:solidFill>
                  <a:srgbClr val="FF0000"/>
                </a:solidFill>
              </a:rPr>
              <a:t>women whose brains are closer in size to those of gorillas than to the most developed male brains. This inferiority is so obvious that no one can contest it …[women] represent the most inferior forms of human evolution and …are closer to children and savages than to an adult, civilized man</a:t>
            </a:r>
            <a:r>
              <a:rPr lang="en-GB" sz="2000" dirty="0"/>
              <a:t>. … Without doubt there exist some distinguished women, very superior to the average man, but they are as exceptional as the birth of any monstrosity, as, for example, of a gorilla with two heads; consequently, we may neglect them entirely </a:t>
            </a:r>
          </a:p>
          <a:p>
            <a:pPr marL="0" indent="0" algn="r">
              <a:buNone/>
            </a:pPr>
            <a:r>
              <a:rPr lang="en-GB" sz="2000" dirty="0"/>
              <a:t>Gustave Le Bon, 1879. </a:t>
            </a:r>
          </a:p>
          <a:p>
            <a:endParaRPr lang="en-GB" dirty="0"/>
          </a:p>
        </p:txBody>
      </p:sp>
    </p:spTree>
    <p:extLst>
      <p:ext uri="{BB962C8B-B14F-4D97-AF65-F5344CB8AC3E}">
        <p14:creationId xmlns:p14="http://schemas.microsoft.com/office/powerpoint/2010/main" val="4085629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42852"/>
            <a:ext cx="4143372" cy="500066"/>
          </a:xfrm>
        </p:spPr>
        <p:txBody>
          <a:bodyPr/>
          <a:lstStyle/>
          <a:p>
            <a:r>
              <a:rPr lang="en-GB" dirty="0"/>
              <a:t>Anthropometry</a:t>
            </a:r>
            <a:endParaRPr lang="en-US" dirty="0"/>
          </a:p>
        </p:txBody>
      </p:sp>
      <p:sp>
        <p:nvSpPr>
          <p:cNvPr id="6" name="Content Placeholder 5"/>
          <p:cNvSpPr>
            <a:spLocks noGrp="1"/>
          </p:cNvSpPr>
          <p:nvPr>
            <p:ph sz="half" idx="1"/>
          </p:nvPr>
        </p:nvSpPr>
        <p:spPr>
          <a:xfrm>
            <a:off x="142844" y="785794"/>
            <a:ext cx="4071966" cy="5929354"/>
          </a:xfrm>
        </p:spPr>
        <p:txBody>
          <a:bodyPr/>
          <a:lstStyle/>
          <a:p>
            <a:r>
              <a:rPr lang="en-GB" sz="2000" dirty="0"/>
              <a:t>Literally, ‘the measurement of man’;</a:t>
            </a:r>
          </a:p>
          <a:p>
            <a:r>
              <a:rPr lang="en-GB" sz="2000" dirty="0"/>
              <a:t>Like </a:t>
            </a:r>
            <a:r>
              <a:rPr lang="en-GB" sz="2000" b="1" dirty="0" err="1"/>
              <a:t>craniometry</a:t>
            </a:r>
            <a:r>
              <a:rPr lang="en-GB" sz="2000" dirty="0"/>
              <a:t>, anthropometry was closely associated with the idea that </a:t>
            </a:r>
            <a:r>
              <a:rPr lang="en-GB" sz="2000" dirty="0">
                <a:solidFill>
                  <a:srgbClr val="FF0000"/>
                </a:solidFill>
              </a:rPr>
              <a:t>measuring the body could reveal data about mental as well as physical aptitudes and traits</a:t>
            </a:r>
            <a:r>
              <a:rPr lang="en-GB" sz="2000" dirty="0"/>
              <a:t>;</a:t>
            </a:r>
          </a:p>
          <a:p>
            <a:r>
              <a:rPr lang="en-GB" sz="2000" dirty="0"/>
              <a:t>In parallel, and tying into fears about degeneracy, systems of </a:t>
            </a:r>
            <a:r>
              <a:rPr lang="en-GB" sz="2000" dirty="0">
                <a:solidFill>
                  <a:srgbClr val="FF0000"/>
                </a:solidFill>
              </a:rPr>
              <a:t>anthropometric measurement were developed to identify individuals and ‘types’ </a:t>
            </a:r>
            <a:r>
              <a:rPr lang="en-GB" sz="2000" dirty="0"/>
              <a:t>(and thus to allow both reactive and pro-active identification of criminals). Among the most important of these systems was </a:t>
            </a:r>
            <a:r>
              <a:rPr lang="en-GB" sz="2000" b="1" dirty="0" err="1"/>
              <a:t>Bertillonage</a:t>
            </a:r>
            <a:r>
              <a:rPr lang="en-GB" sz="2000" dirty="0"/>
              <a:t>.</a:t>
            </a:r>
            <a:endParaRPr lang="en-US" sz="2000" dirty="0"/>
          </a:p>
        </p:txBody>
      </p:sp>
      <p:pic>
        <p:nvPicPr>
          <p:cNvPr id="8" name="Content Placeholder 7" descr="BertillonageFace.jpg"/>
          <p:cNvPicPr>
            <a:picLocks noGrp="1" noChangeAspect="1"/>
          </p:cNvPicPr>
          <p:nvPr>
            <p:ph sz="half" idx="2"/>
          </p:nvPr>
        </p:nvPicPr>
        <p:blipFill>
          <a:blip r:embed="rId2" cstate="print"/>
          <a:stretch>
            <a:fillRect/>
          </a:stretch>
        </p:blipFill>
        <p:spPr>
          <a:xfrm>
            <a:off x="4174746" y="500042"/>
            <a:ext cx="4738822" cy="607223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a:off x="4284663" y="274638"/>
            <a:ext cx="4859337" cy="1143000"/>
          </a:xfrm>
        </p:spPr>
        <p:txBody>
          <a:bodyPr/>
          <a:lstStyle/>
          <a:p>
            <a:r>
              <a:rPr lang="en-GB" sz="4000"/>
              <a:t>Bertillonage as a </a:t>
            </a:r>
            <a:r>
              <a:rPr lang="en-GB" sz="4000" i="1"/>
              <a:t>surveillance</a:t>
            </a:r>
            <a:r>
              <a:rPr lang="en-GB" sz="4000"/>
              <a:t> system:</a:t>
            </a:r>
            <a:br>
              <a:rPr lang="en-GB" sz="4000"/>
            </a:br>
            <a:r>
              <a:rPr lang="en-GB" sz="4000"/>
              <a:t>Key Features</a:t>
            </a:r>
            <a:endParaRPr lang="en-US" sz="4000"/>
          </a:p>
        </p:txBody>
      </p:sp>
      <p:pic>
        <p:nvPicPr>
          <p:cNvPr id="12294" name="Picture 6" descr="Bertillonage1"/>
          <p:cNvPicPr>
            <a:picLocks noGrp="1" noChangeAspect="1" noChangeArrowheads="1"/>
          </p:cNvPicPr>
          <p:nvPr>
            <p:ph idx="1"/>
          </p:nvPr>
        </p:nvPicPr>
        <p:blipFill>
          <a:blip r:embed="rId2"/>
          <a:srcRect/>
          <a:stretch>
            <a:fillRect/>
          </a:stretch>
        </p:blipFill>
        <p:spPr>
          <a:xfrm>
            <a:off x="0" y="0"/>
            <a:ext cx="4332288" cy="6858000"/>
          </a:xfrm>
        </p:spPr>
      </p:pic>
      <p:sp>
        <p:nvSpPr>
          <p:cNvPr id="12295" name="Text Box 7"/>
          <p:cNvSpPr txBox="1">
            <a:spLocks noChangeArrowheads="1"/>
          </p:cNvSpPr>
          <p:nvPr/>
        </p:nvSpPr>
        <p:spPr bwMode="auto">
          <a:xfrm>
            <a:off x="4211638" y="1844675"/>
            <a:ext cx="4643437" cy="4789488"/>
          </a:xfrm>
          <a:prstGeom prst="rect">
            <a:avLst/>
          </a:prstGeom>
          <a:noFill/>
          <a:ln w="9525">
            <a:noFill/>
            <a:miter lim="800000"/>
            <a:headEnd/>
            <a:tailEnd/>
          </a:ln>
          <a:effectLst/>
        </p:spPr>
        <p:txBody>
          <a:bodyPr>
            <a:spAutoFit/>
          </a:bodyPr>
          <a:lstStyle/>
          <a:p>
            <a:r>
              <a:rPr lang="en-GB" sz="2800"/>
              <a:t>Use of standardization for: </a:t>
            </a:r>
          </a:p>
          <a:p>
            <a:pPr lvl="1"/>
            <a:r>
              <a:rPr lang="en-GB" sz="2800"/>
              <a:t>Measurements taken,</a:t>
            </a:r>
          </a:p>
          <a:p>
            <a:pPr lvl="1"/>
            <a:r>
              <a:rPr lang="en-GB" sz="2800"/>
              <a:t>Mode of measuring</a:t>
            </a:r>
          </a:p>
          <a:p>
            <a:pPr lvl="1"/>
            <a:r>
              <a:rPr lang="en-GB" sz="2800"/>
              <a:t>Mode of notation</a:t>
            </a:r>
          </a:p>
          <a:p>
            <a:pPr lvl="1"/>
            <a:r>
              <a:rPr lang="en-GB" sz="2800"/>
              <a:t>Mode of filing and accessing results</a:t>
            </a:r>
          </a:p>
          <a:p>
            <a:r>
              <a:rPr lang="en-GB" sz="2800"/>
              <a:t>Ability to locate and SHARE results:</a:t>
            </a:r>
          </a:p>
          <a:p>
            <a:pPr lvl="1"/>
            <a:r>
              <a:rPr lang="en-GB" sz="2800"/>
              <a:t>‘portait parl</a:t>
            </a:r>
            <a:r>
              <a:rPr lang="en-US" sz="2800">
                <a:cs typeface="Arial" charset="0"/>
              </a:rPr>
              <a:t>é</a:t>
            </a:r>
          </a:p>
          <a:p>
            <a:pPr lvl="1"/>
            <a:r>
              <a:rPr lang="en-GB" sz="2800"/>
              <a:t>Abbreviations designed for use with telegraphy</a:t>
            </a:r>
            <a:endParaRPr lang="en-US" sz="2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a:xfrm>
            <a:off x="4286248" y="142852"/>
            <a:ext cx="4572032" cy="1214446"/>
          </a:xfrm>
          <a:noFill/>
          <a:ln/>
        </p:spPr>
        <p:txBody>
          <a:bodyPr/>
          <a:lstStyle/>
          <a:p>
            <a:pPr algn="l"/>
            <a:r>
              <a:rPr lang="en-GB" dirty="0"/>
              <a:t>Segregating the ‘criminal race’</a:t>
            </a:r>
            <a:endParaRPr lang="en-US" dirty="0"/>
          </a:p>
        </p:txBody>
      </p:sp>
      <p:sp>
        <p:nvSpPr>
          <p:cNvPr id="5123" name="Rectangle 3"/>
          <p:cNvSpPr>
            <a:spLocks noGrp="1" noChangeArrowheads="1"/>
          </p:cNvSpPr>
          <p:nvPr>
            <p:ph type="body" sz="half" idx="1"/>
          </p:nvPr>
        </p:nvSpPr>
        <p:spPr>
          <a:xfrm>
            <a:off x="142844" y="357166"/>
            <a:ext cx="4000528" cy="6215107"/>
          </a:xfrm>
        </p:spPr>
        <p:txBody>
          <a:bodyPr/>
          <a:lstStyle/>
          <a:p>
            <a:pPr marL="0" indent="0">
              <a:buNone/>
            </a:pPr>
            <a:r>
              <a:rPr lang="en-GB" sz="2400" dirty="0"/>
              <a:t>The context: </a:t>
            </a:r>
          </a:p>
          <a:p>
            <a:r>
              <a:rPr lang="en-GB" sz="2400" dirty="0"/>
              <a:t>Late 19</a:t>
            </a:r>
            <a:r>
              <a:rPr lang="en-GB" sz="2400" baseline="30000" dirty="0"/>
              <a:t>th</a:t>
            </a:r>
            <a:r>
              <a:rPr lang="en-GB" sz="2400" dirty="0"/>
              <a:t> c. sees increasing fear of the </a:t>
            </a:r>
            <a:r>
              <a:rPr lang="en-GB" sz="2400" dirty="0">
                <a:solidFill>
                  <a:srgbClr val="FF0000"/>
                </a:solidFill>
              </a:rPr>
              <a:t>‘recidivist criminal’ </a:t>
            </a:r>
            <a:r>
              <a:rPr lang="en-GB" sz="2400" dirty="0"/>
              <a:t>– and the radicalised poor.</a:t>
            </a:r>
          </a:p>
          <a:p>
            <a:r>
              <a:rPr lang="en-GB" sz="2400" dirty="0"/>
              <a:t>The problem: how to identify this mobile, urban and wily population?</a:t>
            </a:r>
          </a:p>
          <a:p>
            <a:r>
              <a:rPr lang="en-GB" sz="2400" dirty="0"/>
              <a:t>c. 1870s, </a:t>
            </a:r>
            <a:r>
              <a:rPr lang="en-GB" sz="2400" dirty="0" err="1"/>
              <a:t>Cesare</a:t>
            </a:r>
            <a:r>
              <a:rPr lang="en-GB" sz="2400" dirty="0"/>
              <a:t> </a:t>
            </a:r>
            <a:r>
              <a:rPr lang="en-GB" sz="2400" dirty="0" err="1"/>
              <a:t>Lombroso</a:t>
            </a:r>
            <a:r>
              <a:rPr lang="en-GB" sz="2400" dirty="0"/>
              <a:t> popularises idea of </a:t>
            </a:r>
            <a:r>
              <a:rPr lang="en-GB" sz="2400" dirty="0">
                <a:solidFill>
                  <a:srgbClr val="FF0000"/>
                </a:solidFill>
              </a:rPr>
              <a:t>biological</a:t>
            </a:r>
            <a:r>
              <a:rPr lang="en-GB" sz="2400" dirty="0"/>
              <a:t>, rather than </a:t>
            </a:r>
            <a:r>
              <a:rPr lang="en-GB" sz="2400" dirty="0">
                <a:solidFill>
                  <a:srgbClr val="FF0000"/>
                </a:solidFill>
              </a:rPr>
              <a:t>moral</a:t>
            </a:r>
            <a:r>
              <a:rPr lang="en-GB" sz="2400" dirty="0"/>
              <a:t> criminality – making the identification of </a:t>
            </a:r>
            <a:r>
              <a:rPr lang="en-GB" sz="2400" i="1" dirty="0"/>
              <a:t>potential</a:t>
            </a:r>
            <a:r>
              <a:rPr lang="en-GB" sz="2400" dirty="0"/>
              <a:t> rather than actual criminals a possibility</a:t>
            </a:r>
          </a:p>
          <a:p>
            <a:endParaRPr lang="en-US" sz="2400" dirty="0"/>
          </a:p>
        </p:txBody>
      </p:sp>
      <p:pic>
        <p:nvPicPr>
          <p:cNvPr id="5126" name="Picture 6" descr="bertillonagecard"/>
          <p:cNvPicPr>
            <a:picLocks noGrp="1" noChangeAspect="1" noChangeArrowheads="1"/>
          </p:cNvPicPr>
          <p:nvPr>
            <p:ph sz="half" idx="2"/>
          </p:nvPr>
        </p:nvPicPr>
        <p:blipFill>
          <a:blip r:embed="rId2"/>
          <a:srcRect/>
          <a:stretch>
            <a:fillRect/>
          </a:stretch>
        </p:blipFill>
        <p:spPr>
          <a:xfrm>
            <a:off x="4572000" y="1557338"/>
            <a:ext cx="4351338" cy="4895850"/>
          </a:xfrm>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543296" cy="1296974"/>
          </a:xfrm>
        </p:spPr>
        <p:txBody>
          <a:bodyPr/>
          <a:lstStyle/>
          <a:p>
            <a:r>
              <a:rPr lang="en-GB" dirty="0"/>
              <a:t>Who would be ‘suspect’?</a:t>
            </a:r>
            <a:endParaRPr lang="en-US" dirty="0"/>
          </a:p>
        </p:txBody>
      </p:sp>
      <p:sp>
        <p:nvSpPr>
          <p:cNvPr id="3" name="Text Placeholder 2"/>
          <p:cNvSpPr>
            <a:spLocks noGrp="1"/>
          </p:cNvSpPr>
          <p:nvPr>
            <p:ph type="body" sz="half" idx="1"/>
          </p:nvPr>
        </p:nvSpPr>
        <p:spPr>
          <a:xfrm>
            <a:off x="285720" y="1714488"/>
            <a:ext cx="4071966" cy="4786346"/>
          </a:xfrm>
        </p:spPr>
        <p:txBody>
          <a:bodyPr/>
          <a:lstStyle/>
          <a:p>
            <a:r>
              <a:rPr lang="en-GB" dirty="0"/>
              <a:t>The mobile poor (‘vagrants’, ‘gypsies’, most immigrant groups)</a:t>
            </a:r>
          </a:p>
          <a:p>
            <a:r>
              <a:rPr lang="en-GB" dirty="0"/>
              <a:t>Non-whites</a:t>
            </a:r>
          </a:p>
          <a:p>
            <a:r>
              <a:rPr lang="en-GB" dirty="0"/>
              <a:t>‘degenerates’</a:t>
            </a:r>
          </a:p>
          <a:p>
            <a:r>
              <a:rPr lang="en-GB" dirty="0"/>
              <a:t>Prostitutes</a:t>
            </a:r>
          </a:p>
          <a:p>
            <a:r>
              <a:rPr lang="en-GB" dirty="0"/>
              <a:t>Colonial populations</a:t>
            </a:r>
          </a:p>
          <a:p>
            <a:pPr>
              <a:buNone/>
            </a:pPr>
            <a:endParaRPr lang="en-US" dirty="0"/>
          </a:p>
        </p:txBody>
      </p:sp>
      <p:pic>
        <p:nvPicPr>
          <p:cNvPr id="5" name="Content Placeholder 4" descr="ChineseinCA.jpg"/>
          <p:cNvPicPr>
            <a:picLocks noGrp="1" noChangeAspect="1"/>
          </p:cNvPicPr>
          <p:nvPr>
            <p:ph sz="half" idx="2"/>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20000"/>
                    </a14:imgEffect>
                  </a14:imgLayer>
                </a14:imgProps>
              </a:ext>
            </a:extLst>
          </a:blip>
          <a:srcRect t="1101" r="11940" b="866"/>
          <a:stretch>
            <a:fillRect/>
          </a:stretch>
        </p:blipFill>
        <p:spPr>
          <a:xfrm>
            <a:off x="4572000" y="214290"/>
            <a:ext cx="4214842" cy="6357982"/>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8"/>
          <p:cNvSpPr>
            <a:spLocks noGrp="1" noChangeArrowheads="1"/>
          </p:cNvSpPr>
          <p:nvPr>
            <p:ph type="title" sz="quarter"/>
          </p:nvPr>
        </p:nvSpPr>
        <p:spPr>
          <a:xfrm>
            <a:off x="468313" y="0"/>
            <a:ext cx="8291512" cy="633413"/>
          </a:xfrm>
        </p:spPr>
        <p:txBody>
          <a:bodyPr/>
          <a:lstStyle/>
          <a:p>
            <a:r>
              <a:rPr lang="en-GB" sz="4000"/>
              <a:t>Bertillonage in action, NYC</a:t>
            </a:r>
            <a:endParaRPr lang="en-US" sz="4000"/>
          </a:p>
        </p:txBody>
      </p:sp>
      <p:pic>
        <p:nvPicPr>
          <p:cNvPr id="6157" name="Picture 13" descr="bertcardWalker1"/>
          <p:cNvPicPr>
            <a:picLocks noGrp="1" noChangeAspect="1" noChangeArrowheads="1"/>
          </p:cNvPicPr>
          <p:nvPr>
            <p:ph sz="quarter" idx="2"/>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rcRect/>
          <a:stretch>
            <a:fillRect/>
          </a:stretch>
        </p:blipFill>
        <p:spPr>
          <a:xfrm>
            <a:off x="4572000" y="620712"/>
            <a:ext cx="4500563" cy="2813275"/>
          </a:xfrm>
        </p:spPr>
      </p:pic>
      <p:pic>
        <p:nvPicPr>
          <p:cNvPr id="6158" name="Picture 14" descr="bertcardWalker2"/>
          <p:cNvPicPr>
            <a:picLocks noGrp="1" noChangeAspect="1" noChangeArrowheads="1"/>
          </p:cNvPicPr>
          <p:nvPr>
            <p:ph sz="quarter" idx="4"/>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rcRect/>
          <a:stretch>
            <a:fillRect/>
          </a:stretch>
        </p:blipFill>
        <p:spPr>
          <a:xfrm>
            <a:off x="5600700" y="2565400"/>
            <a:ext cx="2695575" cy="4292600"/>
          </a:xfrm>
        </p:spPr>
      </p:pic>
      <p:pic>
        <p:nvPicPr>
          <p:cNvPr id="6159" name="Picture 15" descr="bertcardConway1"/>
          <p:cNvPicPr>
            <a:picLocks noGrp="1" noChangeAspect="1" noChangeArrowheads="1"/>
          </p:cNvPicPr>
          <p:nvPr>
            <p:ph sz="quarter" idx="1"/>
          </p:nvPr>
        </p:nvPicPr>
        <p:blipFill>
          <a:blip r:embed="rId6">
            <a:extLst>
              <a:ext uri="{BEBA8EAE-BF5A-486C-A8C5-ECC9F3942E4B}">
                <a14:imgProps xmlns:a14="http://schemas.microsoft.com/office/drawing/2010/main">
                  <a14:imgLayer r:embed="rId7">
                    <a14:imgEffect>
                      <a14:brightnessContrast bright="20000"/>
                    </a14:imgEffect>
                  </a14:imgLayer>
                </a14:imgProps>
              </a:ext>
            </a:extLst>
          </a:blip>
          <a:srcRect/>
          <a:stretch>
            <a:fillRect/>
          </a:stretch>
        </p:blipFill>
        <p:spPr>
          <a:xfrm>
            <a:off x="0" y="633413"/>
            <a:ext cx="4500563" cy="2855913"/>
          </a:xfrm>
        </p:spPr>
      </p:pic>
      <p:pic>
        <p:nvPicPr>
          <p:cNvPr id="6160" name="Picture 16" descr="bertcardConway2"/>
          <p:cNvPicPr>
            <a:picLocks noGrp="1" noChangeAspect="1" noChangeArrowheads="1"/>
          </p:cNvPicPr>
          <p:nvPr>
            <p:ph sz="quarter" idx="3"/>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rcRect/>
          <a:stretch>
            <a:fillRect/>
          </a:stretch>
        </p:blipFill>
        <p:spPr>
          <a:xfrm>
            <a:off x="0" y="3500438"/>
            <a:ext cx="5148263" cy="3294062"/>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16016" y="4797152"/>
            <a:ext cx="3888432" cy="1008112"/>
          </a:xfrm>
        </p:spPr>
        <p:txBody>
          <a:bodyPr/>
          <a:lstStyle/>
          <a:p>
            <a:r>
              <a:rPr lang="en-GB" i="1" dirty="0"/>
              <a:t>The People of India </a:t>
            </a:r>
            <a:br>
              <a:rPr lang="en-GB" i="1" dirty="0"/>
            </a:br>
            <a:r>
              <a:rPr lang="en-GB" i="1" dirty="0"/>
              <a:t>(</a:t>
            </a:r>
            <a:r>
              <a:rPr lang="en-GB" dirty="0"/>
              <a:t>London: India Museum, 1868)</a:t>
            </a:r>
            <a:endParaRPr lang="en-US" dirty="0"/>
          </a:p>
        </p:txBody>
      </p:sp>
      <p:pic>
        <p:nvPicPr>
          <p:cNvPr id="7" name="Content Placeholder 6" descr="PeopleofIndiaVagrants.jpg"/>
          <p:cNvPicPr>
            <a:picLocks noGrp="1" noChangeAspect="1"/>
          </p:cNvPicPr>
          <p:nvPr>
            <p:ph idx="1"/>
          </p:nvPr>
        </p:nvPicPr>
        <p:blipFill>
          <a:blip r:embed="rId2" cstate="print"/>
          <a:stretch>
            <a:fillRect/>
          </a:stretch>
        </p:blipFill>
        <p:spPr>
          <a:xfrm>
            <a:off x="467544" y="141342"/>
            <a:ext cx="3960440" cy="6561839"/>
          </a:xfrm>
        </p:spPr>
      </p:pic>
      <p:sp>
        <p:nvSpPr>
          <p:cNvPr id="2" name="Text Placeholder 1"/>
          <p:cNvSpPr>
            <a:spLocks noGrp="1"/>
          </p:cNvSpPr>
          <p:nvPr>
            <p:ph type="body" sz="half" idx="2"/>
          </p:nvPr>
        </p:nvSpPr>
        <p:spPr>
          <a:xfrm>
            <a:off x="4572000" y="188641"/>
            <a:ext cx="4104456" cy="2952327"/>
          </a:xfrm>
        </p:spPr>
        <p:txBody>
          <a:bodyPr/>
          <a:lstStyle/>
          <a:p>
            <a:pPr algn="ctr"/>
            <a:r>
              <a:rPr lang="en-GB" sz="4400" dirty="0"/>
              <a:t>Anthropometry and Empire: Pre-History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283968" y="274639"/>
            <a:ext cx="4464745" cy="1210146"/>
          </a:xfrm>
        </p:spPr>
        <p:txBody>
          <a:bodyPr/>
          <a:lstStyle/>
          <a:p>
            <a:r>
              <a:rPr lang="en-GB" sz="4000" dirty="0"/>
              <a:t>Anthropometry in Empire</a:t>
            </a:r>
            <a:endParaRPr lang="en-US" sz="4000" dirty="0"/>
          </a:p>
        </p:txBody>
      </p:sp>
      <p:sp>
        <p:nvSpPr>
          <p:cNvPr id="19461" name="Rectangle 5"/>
          <p:cNvSpPr>
            <a:spLocks noGrp="1" noChangeArrowheads="1"/>
          </p:cNvSpPr>
          <p:nvPr>
            <p:ph type="body" sz="half" idx="2"/>
          </p:nvPr>
        </p:nvSpPr>
        <p:spPr>
          <a:xfrm>
            <a:off x="4427984" y="1556792"/>
            <a:ext cx="4254624" cy="4896544"/>
          </a:xfrm>
        </p:spPr>
        <p:txBody>
          <a:bodyPr/>
          <a:lstStyle/>
          <a:p>
            <a:pPr>
              <a:lnSpc>
                <a:spcPct val="90000"/>
              </a:lnSpc>
            </a:pPr>
            <a:r>
              <a:rPr lang="en-GB" sz="2800" dirty="0"/>
              <a:t>Used as a mode of </a:t>
            </a:r>
            <a:r>
              <a:rPr lang="en-GB" sz="2800" dirty="0">
                <a:solidFill>
                  <a:srgbClr val="FF0000"/>
                </a:solidFill>
              </a:rPr>
              <a:t>knowing and understanding subject populations</a:t>
            </a:r>
            <a:r>
              <a:rPr lang="en-GB" sz="2800" dirty="0"/>
              <a:t>, their needs, and their peculiarities</a:t>
            </a:r>
          </a:p>
          <a:p>
            <a:pPr>
              <a:lnSpc>
                <a:spcPct val="90000"/>
              </a:lnSpc>
            </a:pPr>
            <a:r>
              <a:rPr lang="en-GB" sz="2800" dirty="0"/>
              <a:t>Used as a mode of </a:t>
            </a:r>
            <a:r>
              <a:rPr lang="en-GB" sz="2800" dirty="0">
                <a:solidFill>
                  <a:srgbClr val="FF0000"/>
                </a:solidFill>
              </a:rPr>
              <a:t>identifying and thus controlling </a:t>
            </a:r>
            <a:r>
              <a:rPr lang="en-GB" sz="2800" dirty="0"/>
              <a:t>‘homogenous’ and unrecognizable subject individuals</a:t>
            </a:r>
            <a:endParaRPr lang="en-US" sz="2800" dirty="0"/>
          </a:p>
        </p:txBody>
      </p:sp>
      <p:pic>
        <p:nvPicPr>
          <p:cNvPr id="19462" name="Picture 6" descr="Anthropometry3"/>
          <p:cNvPicPr>
            <a:picLocks noGrp="1" noChangeAspect="1" noChangeArrowheads="1"/>
          </p:cNvPicPr>
          <p:nvPr>
            <p:ph sz="half" idx="1"/>
          </p:nvPr>
        </p:nvPicPr>
        <p:blipFill rotWithShape="1">
          <a:blip r:embed="rId2" cstate="print"/>
          <a:srcRect l="7873" t="3081" r="4267" b="1864"/>
          <a:stretch/>
        </p:blipFill>
        <p:spPr>
          <a:xfrm>
            <a:off x="107504" y="116632"/>
            <a:ext cx="4104456" cy="677362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a:xfrm>
            <a:off x="457200" y="1600200"/>
            <a:ext cx="8219256" cy="4709120"/>
          </a:xfrm>
        </p:spPr>
        <p:txBody>
          <a:bodyPr/>
          <a:lstStyle/>
          <a:p>
            <a:r>
              <a:rPr lang="en-GB" dirty="0"/>
              <a:t>The ‘allure of numbers’ Part 1</a:t>
            </a:r>
          </a:p>
          <a:p>
            <a:pPr lvl="1"/>
            <a:r>
              <a:rPr lang="en-GB" dirty="0"/>
              <a:t>Measuring heads to establish hierarchy: from phrenology to </a:t>
            </a:r>
            <a:r>
              <a:rPr lang="en-GB" dirty="0" err="1"/>
              <a:t>craniometry</a:t>
            </a:r>
            <a:endParaRPr lang="en-GB" dirty="0"/>
          </a:p>
          <a:p>
            <a:pPr lvl="1"/>
            <a:r>
              <a:rPr lang="en-GB" dirty="0"/>
              <a:t>Measuring bodies to establish identity: from suspect imperial subjects to suspect criminal bodies (to fingerprints)</a:t>
            </a:r>
          </a:p>
          <a:p>
            <a:r>
              <a:rPr lang="en-GB" dirty="0"/>
              <a:t>The ‘allure of numbers’ Part 2</a:t>
            </a:r>
          </a:p>
          <a:p>
            <a:pPr lvl="1"/>
            <a:r>
              <a:rPr lang="en-GB" dirty="0"/>
              <a:t>The rise of quantification in medicine</a:t>
            </a:r>
          </a:p>
          <a:p>
            <a:pPr lvl="1"/>
            <a:r>
              <a:rPr lang="en-GB" dirty="0"/>
              <a:t>Generating ‘normal’ bodies</a:t>
            </a:r>
          </a:p>
          <a:p>
            <a:pPr lvl="1"/>
            <a:endParaRPr lang="en-GB" dirty="0"/>
          </a:p>
          <a:p>
            <a:endParaRPr lang="en-GB" dirty="0"/>
          </a:p>
          <a:p>
            <a:endParaRPr lang="en-GB" dirty="0"/>
          </a:p>
        </p:txBody>
      </p:sp>
    </p:spTree>
    <p:extLst>
      <p:ext uri="{BB962C8B-B14F-4D97-AF65-F5344CB8AC3E}">
        <p14:creationId xmlns:p14="http://schemas.microsoft.com/office/powerpoint/2010/main" val="30827090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43438" y="274638"/>
            <a:ext cx="4105275" cy="1425575"/>
          </a:xfrm>
        </p:spPr>
        <p:txBody>
          <a:bodyPr/>
          <a:lstStyle/>
          <a:p>
            <a:r>
              <a:rPr lang="en-GB" sz="4000"/>
              <a:t>Anthropometry and Empire</a:t>
            </a:r>
            <a:endParaRPr lang="en-US" sz="4000"/>
          </a:p>
        </p:txBody>
      </p:sp>
      <p:sp>
        <p:nvSpPr>
          <p:cNvPr id="22531" name="Rectangle 3"/>
          <p:cNvSpPr>
            <a:spLocks noGrp="1" noChangeArrowheads="1"/>
          </p:cNvSpPr>
          <p:nvPr>
            <p:ph type="body" sz="half" idx="2"/>
          </p:nvPr>
        </p:nvSpPr>
        <p:spPr>
          <a:xfrm>
            <a:off x="4648200" y="1773238"/>
            <a:ext cx="4038600" cy="4679950"/>
          </a:xfrm>
        </p:spPr>
        <p:txBody>
          <a:bodyPr/>
          <a:lstStyle/>
          <a:p>
            <a:r>
              <a:rPr lang="en-GB" sz="2800" dirty="0"/>
              <a:t>Empire/colonies as a test bed for practices later deployed in Europe (for criminals)</a:t>
            </a:r>
          </a:p>
          <a:p>
            <a:r>
              <a:rPr lang="en-GB" sz="2800" dirty="0"/>
              <a:t>Broader societal interest in wake of Darwin and with rise of ‘social Darwinism’ and eugenics</a:t>
            </a:r>
            <a:endParaRPr lang="en-US" sz="2800" dirty="0"/>
          </a:p>
          <a:p>
            <a:endParaRPr lang="en-GB" sz="2800" dirty="0"/>
          </a:p>
        </p:txBody>
      </p:sp>
      <p:pic>
        <p:nvPicPr>
          <p:cNvPr id="22534" name="Picture 6" descr="Anthropometry2"/>
          <p:cNvPicPr>
            <a:picLocks noGrp="1" noChangeAspect="1" noChangeArrowheads="1"/>
          </p:cNvPicPr>
          <p:nvPr>
            <p:ph sz="half" idx="1"/>
          </p:nvPr>
        </p:nvPicPr>
        <p:blipFill rotWithShape="1">
          <a:blip r:embed="rId2" cstate="print">
            <a:extLst>
              <a:ext uri="{BEBA8EAE-BF5A-486C-A8C5-ECC9F3942E4B}">
                <a14:imgProps xmlns:a14="http://schemas.microsoft.com/office/drawing/2010/main">
                  <a14:imgLayer r:embed="rId3">
                    <a14:imgEffect>
                      <a14:sharpenSoften amount="50000"/>
                    </a14:imgEffect>
                  </a14:imgLayer>
                </a14:imgProps>
              </a:ext>
            </a:extLst>
          </a:blip>
          <a:srcRect r="8230" b="2546"/>
          <a:stretch/>
        </p:blipFill>
        <p:spPr>
          <a:xfrm>
            <a:off x="0" y="0"/>
            <a:ext cx="4283968" cy="6888621"/>
          </a:xfrm>
        </p:spPr>
      </p:pic>
      <p:sp>
        <p:nvSpPr>
          <p:cNvPr id="2" name="Rectangle 1">
            <a:extLst>
              <a:ext uri="{FF2B5EF4-FFF2-40B4-BE49-F238E27FC236}">
                <a16:creationId xmlns:a16="http://schemas.microsoft.com/office/drawing/2014/main" id="{14D1D81E-18BA-8F80-53C1-DF031CE3E996}"/>
              </a:ext>
            </a:extLst>
          </p:cNvPr>
          <p:cNvSpPr/>
          <p:nvPr/>
        </p:nvSpPr>
        <p:spPr>
          <a:xfrm>
            <a:off x="1259632" y="1196752"/>
            <a:ext cx="936104" cy="288032"/>
          </a:xfrm>
          <a:prstGeom prst="rect">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43438" y="274638"/>
            <a:ext cx="4105275" cy="1425575"/>
          </a:xfrm>
        </p:spPr>
        <p:txBody>
          <a:bodyPr/>
          <a:lstStyle/>
          <a:p>
            <a:r>
              <a:rPr lang="en-GB" sz="4000"/>
              <a:t>Anthropometry and Empire</a:t>
            </a:r>
            <a:endParaRPr lang="en-US" sz="4000"/>
          </a:p>
        </p:txBody>
      </p:sp>
      <p:sp>
        <p:nvSpPr>
          <p:cNvPr id="21507" name="Rectangle 3"/>
          <p:cNvSpPr>
            <a:spLocks noGrp="1" noChangeArrowheads="1"/>
          </p:cNvSpPr>
          <p:nvPr>
            <p:ph type="body" sz="half" idx="2"/>
          </p:nvPr>
        </p:nvSpPr>
        <p:spPr>
          <a:xfrm>
            <a:off x="4648200" y="1773238"/>
            <a:ext cx="4038600" cy="4679950"/>
          </a:xfrm>
        </p:spPr>
        <p:txBody>
          <a:bodyPr/>
          <a:lstStyle/>
          <a:p>
            <a:r>
              <a:rPr lang="en-GB" sz="2400" dirty="0"/>
              <a:t>Increase in interest following ‘</a:t>
            </a:r>
            <a:r>
              <a:rPr lang="en-GB" sz="2400" dirty="0" err="1"/>
              <a:t>Sepoy</a:t>
            </a:r>
            <a:r>
              <a:rPr lang="en-GB" sz="2400" dirty="0"/>
              <a:t> Mutiny’ of 1857 </a:t>
            </a:r>
          </a:p>
          <a:p>
            <a:r>
              <a:rPr lang="en-GB" sz="2400" dirty="0"/>
              <a:t>“such a survey will be a help to good government … instead of being a mere scientific luxury, as it might be in Europe, it was almost an administrative necessity in Bengal” </a:t>
            </a:r>
            <a:r>
              <a:rPr lang="en-GB" sz="2400" dirty="0" err="1"/>
              <a:t>Risley</a:t>
            </a:r>
            <a:r>
              <a:rPr lang="en-GB" sz="2400" dirty="0"/>
              <a:t>, 1891</a:t>
            </a:r>
            <a:endParaRPr lang="en-US" sz="2400" dirty="0"/>
          </a:p>
        </p:txBody>
      </p:sp>
      <p:pic>
        <p:nvPicPr>
          <p:cNvPr id="21510" name="Picture 6" descr="Anthropometry1"/>
          <p:cNvPicPr>
            <a:picLocks noGrp="1" noChangeAspect="1" noChangeArrowheads="1"/>
          </p:cNvPicPr>
          <p:nvPr>
            <p:ph sz="half" idx="1"/>
          </p:nvPr>
        </p:nvPicPr>
        <p:blipFill>
          <a:blip r:embed="rId2" cstate="print"/>
          <a:srcRect/>
          <a:stretch>
            <a:fillRect/>
          </a:stretch>
        </p:blipFill>
        <p:spPr>
          <a:xfrm>
            <a:off x="207962" y="260350"/>
            <a:ext cx="4364038" cy="6597650"/>
          </a:xfrm>
        </p:spPr>
      </p:pic>
      <p:sp>
        <p:nvSpPr>
          <p:cNvPr id="3" name="Rectangle 2">
            <a:extLst>
              <a:ext uri="{FF2B5EF4-FFF2-40B4-BE49-F238E27FC236}">
                <a16:creationId xmlns:a16="http://schemas.microsoft.com/office/drawing/2014/main" id="{CD7CE912-4677-12A0-B407-39284C6C1A71}"/>
              </a:ext>
            </a:extLst>
          </p:cNvPr>
          <p:cNvSpPr/>
          <p:nvPr/>
        </p:nvSpPr>
        <p:spPr>
          <a:xfrm>
            <a:off x="1763689" y="3107046"/>
            <a:ext cx="1296144" cy="465970"/>
          </a:xfrm>
          <a:prstGeom prst="rect">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sz="4000"/>
              <a:t>Controlling India, identifying Indians</a:t>
            </a:r>
            <a:endParaRPr lang="en-US" sz="4000"/>
          </a:p>
        </p:txBody>
      </p:sp>
      <p:sp>
        <p:nvSpPr>
          <p:cNvPr id="18435" name="Rectangle 3"/>
          <p:cNvSpPr>
            <a:spLocks noGrp="1" noChangeArrowheads="1"/>
          </p:cNvSpPr>
          <p:nvPr>
            <p:ph type="body" idx="1"/>
          </p:nvPr>
        </p:nvSpPr>
        <p:spPr>
          <a:xfrm>
            <a:off x="457200" y="1600200"/>
            <a:ext cx="8362950" cy="4997450"/>
          </a:xfrm>
        </p:spPr>
        <p:txBody>
          <a:bodyPr/>
          <a:lstStyle/>
          <a:p>
            <a:pPr>
              <a:lnSpc>
                <a:spcPct val="90000"/>
              </a:lnSpc>
            </a:pPr>
            <a:r>
              <a:rPr lang="en-GB" dirty="0"/>
              <a:t>Desperate administrative need for conclusive forms of identification in relation to:</a:t>
            </a:r>
          </a:p>
          <a:p>
            <a:pPr lvl="3">
              <a:lnSpc>
                <a:spcPct val="90000"/>
              </a:lnSpc>
            </a:pPr>
            <a:r>
              <a:rPr lang="en-GB" dirty="0"/>
              <a:t>Taxes</a:t>
            </a:r>
          </a:p>
          <a:p>
            <a:pPr lvl="3">
              <a:lnSpc>
                <a:spcPct val="90000"/>
              </a:lnSpc>
            </a:pPr>
            <a:r>
              <a:rPr lang="en-GB" dirty="0"/>
              <a:t>Property ownership</a:t>
            </a:r>
          </a:p>
          <a:p>
            <a:pPr lvl="3">
              <a:lnSpc>
                <a:spcPct val="90000"/>
              </a:lnSpc>
            </a:pPr>
            <a:r>
              <a:rPr lang="en-GB" dirty="0"/>
              <a:t>Business contracts</a:t>
            </a:r>
          </a:p>
          <a:p>
            <a:pPr lvl="3">
              <a:lnSpc>
                <a:spcPct val="90000"/>
              </a:lnSpc>
            </a:pPr>
            <a:r>
              <a:rPr lang="en-GB" dirty="0"/>
              <a:t>Pension rights</a:t>
            </a:r>
          </a:p>
          <a:p>
            <a:pPr lvl="3">
              <a:lnSpc>
                <a:spcPct val="90000"/>
              </a:lnSpc>
            </a:pPr>
            <a:r>
              <a:rPr lang="en-GB" dirty="0"/>
              <a:t>Crime</a:t>
            </a:r>
          </a:p>
          <a:p>
            <a:pPr>
              <a:lnSpc>
                <a:spcPct val="90000"/>
              </a:lnSpc>
            </a:pPr>
            <a:r>
              <a:rPr lang="en-GB" dirty="0"/>
              <a:t>Conviction that all Indians were inherently deceptive, whether for gain, or from a desire to please – and therefore indigenous testimony was totally untrustworthy</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a:t>Identity for Empire</a:t>
            </a:r>
            <a:endParaRPr lang="en-US"/>
          </a:p>
        </p:txBody>
      </p:sp>
      <p:sp>
        <p:nvSpPr>
          <p:cNvPr id="23555" name="Rectangle 3"/>
          <p:cNvSpPr>
            <a:spLocks noGrp="1" noChangeArrowheads="1"/>
          </p:cNvSpPr>
          <p:nvPr>
            <p:ph type="body" idx="1"/>
          </p:nvPr>
        </p:nvSpPr>
        <p:spPr>
          <a:xfrm>
            <a:off x="250825" y="1341438"/>
            <a:ext cx="8642350" cy="5256212"/>
          </a:xfrm>
        </p:spPr>
        <p:txBody>
          <a:bodyPr/>
          <a:lstStyle/>
          <a:p>
            <a:pPr>
              <a:buFontTx/>
              <a:buNone/>
            </a:pPr>
            <a:r>
              <a:rPr lang="en-GB"/>
              <a:t>Finger prints were regarded as especial value in </a:t>
            </a:r>
            <a:r>
              <a:rPr lang="en-GB">
                <a:solidFill>
                  <a:srgbClr val="FF0000"/>
                </a:solidFill>
              </a:rPr>
              <a:t>‘identifying persons of other races…’</a:t>
            </a:r>
          </a:p>
          <a:p>
            <a:pPr>
              <a:buFontTx/>
              <a:buNone/>
            </a:pPr>
            <a:r>
              <a:rPr lang="en-GB"/>
              <a:t>Thus they were perfect for the colonies, where:</a:t>
            </a:r>
          </a:p>
          <a:p>
            <a:pPr>
              <a:buFontTx/>
              <a:buNone/>
            </a:pPr>
            <a:r>
              <a:rPr lang="en-GB"/>
              <a:t> </a:t>
            </a:r>
            <a:r>
              <a:rPr lang="en-GB">
                <a:solidFill>
                  <a:srgbClr val="FF0000"/>
                </a:solidFill>
              </a:rPr>
              <a:t>‘The natives are mostly unable to sign; their features are not readily distinguished by Europeans; and in too many cases they are characterised by a strange amount of litigiousness, wiliness and unveracity.’</a:t>
            </a:r>
            <a:r>
              <a:rPr lang="en-GB"/>
              <a:t> Galton, 1892</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052736"/>
            <a:ext cx="8329642" cy="5590974"/>
          </a:xfrm>
        </p:spPr>
        <p:txBody>
          <a:bodyPr/>
          <a:lstStyle/>
          <a:p>
            <a:pPr>
              <a:buNone/>
            </a:pPr>
            <a:r>
              <a:rPr lang="en-US" sz="2000" i="1" dirty="0">
                <a:solidFill>
                  <a:schemeClr val="tx1"/>
                </a:solidFill>
                <a:latin typeface="+mn-lt"/>
                <a:ea typeface="+mn-ea"/>
                <a:cs typeface="+mn-cs"/>
              </a:rPr>
              <a:t>“…</a:t>
            </a:r>
            <a:r>
              <a:rPr lang="en-US" sz="2000" dirty="0">
                <a:solidFill>
                  <a:schemeClr val="tx1"/>
                </a:solidFill>
                <a:latin typeface="+mn-lt"/>
                <a:ea typeface="+mn-ea"/>
                <a:cs typeface="+mn-cs"/>
              </a:rPr>
              <a:t>We may classify human beings and human features but cannot bring about or find a precise agreement between any two; we have white men, red men and yellow men; we have well ascertained and defined types of humanity; we have in each type classifications of hair, eyes, noses, mouths and so on</a:t>
            </a:r>
            <a:r>
              <a:rPr lang="en-US" sz="2000" i="1" dirty="0">
                <a:solidFill>
                  <a:schemeClr val="tx1"/>
                </a:solidFill>
                <a:latin typeface="+mn-lt"/>
                <a:ea typeface="+mn-ea"/>
                <a:cs typeface="+mn-cs"/>
              </a:rPr>
              <a:t>; </a:t>
            </a:r>
            <a:r>
              <a:rPr lang="en-US" sz="2000" i="1" dirty="0">
                <a:solidFill>
                  <a:srgbClr val="FF0000"/>
                </a:solidFill>
                <a:latin typeface="+mn-lt"/>
                <a:ea typeface="+mn-ea"/>
                <a:cs typeface="+mn-cs"/>
              </a:rPr>
              <a:t>but … a large residue of difference between any two individuals remains as it were a recurring decimal which cannot be distinguished</a:t>
            </a:r>
            <a:r>
              <a:rPr lang="en-US" sz="2000" i="1" dirty="0">
                <a:latin typeface="+mn-lt"/>
                <a:ea typeface="+mn-ea"/>
                <a:cs typeface="+mn-cs"/>
              </a:rPr>
              <a:t>; </a:t>
            </a:r>
            <a:r>
              <a:rPr lang="en-US" sz="2000" dirty="0">
                <a:latin typeface="+mn-lt"/>
                <a:ea typeface="+mn-ea"/>
                <a:cs typeface="+mn-cs"/>
              </a:rPr>
              <a:t>the difference between each human face and every other of its species. ... </a:t>
            </a:r>
            <a:r>
              <a:rPr lang="en-US" sz="2000" dirty="0">
                <a:solidFill>
                  <a:schemeClr val="tx1"/>
                </a:solidFill>
                <a:latin typeface="+mn-lt"/>
                <a:ea typeface="+mn-ea"/>
                <a:cs typeface="+mn-cs"/>
              </a:rPr>
              <a:t>We know that it is there, but we cannot in any case completely define the details.</a:t>
            </a:r>
            <a:br>
              <a:rPr lang="en-US" sz="2000" dirty="0">
                <a:solidFill>
                  <a:schemeClr val="tx1"/>
                </a:solidFill>
                <a:latin typeface="+mn-lt"/>
                <a:ea typeface="+mn-ea"/>
                <a:cs typeface="+mn-cs"/>
              </a:rPr>
            </a:br>
            <a:r>
              <a:rPr lang="en-US" sz="2000" i="1" dirty="0">
                <a:solidFill>
                  <a:srgbClr val="FF0000"/>
                </a:solidFill>
                <a:latin typeface="+mn-lt"/>
                <a:ea typeface="+mn-ea"/>
                <a:cs typeface="+mn-cs"/>
              </a:rPr>
              <a:t>But in the case of finger impressions, there is no question of dealing with those evanescent expressions which so largely contribute towards recognition of the identity of the human face. The exact differences in such impressions may be pointed out with as much certainty as the differences between the maps of two countries…</a:t>
            </a:r>
            <a:r>
              <a:rPr lang="en-US" sz="2000" i="1" dirty="0">
                <a:solidFill>
                  <a:schemeClr val="tx1"/>
                </a:solidFill>
                <a:latin typeface="+mn-lt"/>
                <a:ea typeface="+mn-ea"/>
                <a:cs typeface="+mn-cs"/>
              </a:rPr>
              <a:t>”</a:t>
            </a:r>
            <a:br>
              <a:rPr lang="en-US" sz="1800" i="1" dirty="0">
                <a:solidFill>
                  <a:schemeClr val="tx1"/>
                </a:solidFill>
                <a:latin typeface="+mn-lt"/>
                <a:ea typeface="+mn-ea"/>
                <a:cs typeface="+mn-cs"/>
              </a:rPr>
            </a:br>
            <a:endParaRPr lang="en-US" sz="1800" i="1" dirty="0">
              <a:solidFill>
                <a:schemeClr val="tx1"/>
              </a:solidFill>
              <a:latin typeface="+mn-lt"/>
              <a:ea typeface="+mn-ea"/>
              <a:cs typeface="+mn-cs"/>
            </a:endParaRPr>
          </a:p>
          <a:p>
            <a:pPr algn="ctr">
              <a:buNone/>
            </a:pPr>
            <a:r>
              <a:rPr lang="en-US" sz="1800" dirty="0">
                <a:solidFill>
                  <a:schemeClr val="tx1"/>
                </a:solidFill>
                <a:latin typeface="+mn-lt"/>
                <a:ea typeface="+mn-ea"/>
                <a:cs typeface="+mn-cs"/>
              </a:rPr>
              <a:t>[Emperor </a:t>
            </a:r>
            <a:r>
              <a:rPr lang="en-US" sz="1800" dirty="0" err="1">
                <a:solidFill>
                  <a:schemeClr val="tx1"/>
                </a:solidFill>
                <a:latin typeface="+mn-lt"/>
                <a:ea typeface="+mn-ea"/>
                <a:cs typeface="+mn-cs"/>
              </a:rPr>
              <a:t>vs</a:t>
            </a:r>
            <a:r>
              <a:rPr lang="en-US" sz="1800" dirty="0">
                <a:solidFill>
                  <a:schemeClr val="tx1"/>
                </a:solidFill>
                <a:latin typeface="+mn-lt"/>
                <a:ea typeface="+mn-ea"/>
                <a:cs typeface="+mn-cs"/>
              </a:rPr>
              <a:t> </a:t>
            </a:r>
            <a:r>
              <a:rPr lang="en-US" sz="1800" dirty="0" err="1">
                <a:solidFill>
                  <a:schemeClr val="tx1"/>
                </a:solidFill>
                <a:latin typeface="+mn-lt"/>
                <a:ea typeface="+mn-ea"/>
                <a:cs typeface="+mn-cs"/>
              </a:rPr>
              <a:t>Sahdeo</a:t>
            </a:r>
            <a:r>
              <a:rPr lang="en-US" sz="1800" dirty="0">
                <a:solidFill>
                  <a:schemeClr val="tx1"/>
                </a:solidFill>
                <a:latin typeface="+mn-lt"/>
                <a:ea typeface="+mn-ea"/>
                <a:cs typeface="+mn-cs"/>
              </a:rPr>
              <a:t> - cited in K J </a:t>
            </a:r>
            <a:r>
              <a:rPr lang="en-US" sz="1800" dirty="0" err="1">
                <a:solidFill>
                  <a:schemeClr val="tx1"/>
                </a:solidFill>
                <a:latin typeface="+mn-lt"/>
                <a:ea typeface="+mn-ea"/>
                <a:cs typeface="+mn-cs"/>
              </a:rPr>
              <a:t>Aiyer</a:t>
            </a:r>
            <a:r>
              <a:rPr lang="en-US" sz="1800" dirty="0">
                <a:solidFill>
                  <a:schemeClr val="tx1"/>
                </a:solidFill>
                <a:latin typeface="+mn-lt"/>
                <a:ea typeface="+mn-ea"/>
                <a:cs typeface="+mn-cs"/>
              </a:rPr>
              <a:t>, </a:t>
            </a:r>
            <a:r>
              <a:rPr lang="en-US" sz="1800" i="1" dirty="0">
                <a:solidFill>
                  <a:schemeClr val="tx1"/>
                </a:solidFill>
                <a:latin typeface="+mn-lt"/>
                <a:ea typeface="+mn-ea"/>
                <a:cs typeface="+mn-cs"/>
              </a:rPr>
              <a:t>Law and Practice of Evidence in Criminal Cases in India and Pakistan (Allahabad, 1949</a:t>
            </a:r>
            <a:r>
              <a:rPr lang="en-US" sz="1800" dirty="0">
                <a:solidFill>
                  <a:schemeClr val="tx1"/>
                </a:solidFill>
                <a:latin typeface="+mn-lt"/>
                <a:ea typeface="+mn-ea"/>
                <a:cs typeface="+mn-cs"/>
              </a:rPr>
              <a:t>) p.461.</a:t>
            </a:r>
          </a:p>
          <a:p>
            <a:endParaRPr lang="en-US" dirty="0"/>
          </a:p>
        </p:txBody>
      </p:sp>
      <p:sp>
        <p:nvSpPr>
          <p:cNvPr id="2" name="TextBox 1"/>
          <p:cNvSpPr txBox="1"/>
          <p:nvPr/>
        </p:nvSpPr>
        <p:spPr>
          <a:xfrm>
            <a:off x="1" y="323364"/>
            <a:ext cx="9144000" cy="584775"/>
          </a:xfrm>
          <a:prstGeom prst="rect">
            <a:avLst/>
          </a:prstGeom>
          <a:noFill/>
        </p:spPr>
        <p:txBody>
          <a:bodyPr wrap="square" rtlCol="0">
            <a:spAutoFit/>
          </a:bodyPr>
          <a:lstStyle/>
          <a:p>
            <a:pPr algn="ctr"/>
            <a:r>
              <a:rPr lang="en-GB" sz="3200" dirty="0"/>
              <a:t>From Anthropometry to Imperial Fingerprints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06090"/>
          </a:xfrm>
        </p:spPr>
        <p:txBody>
          <a:bodyPr/>
          <a:lstStyle/>
          <a:p>
            <a:r>
              <a:rPr lang="en-US" sz="3600" dirty="0"/>
              <a:t>Measuring (and making) the ‘normal’ body</a:t>
            </a:r>
          </a:p>
        </p:txBody>
      </p:sp>
      <p:sp>
        <p:nvSpPr>
          <p:cNvPr id="3" name="Content Placeholder 2"/>
          <p:cNvSpPr>
            <a:spLocks noGrp="1"/>
          </p:cNvSpPr>
          <p:nvPr>
            <p:ph idx="1"/>
          </p:nvPr>
        </p:nvSpPr>
        <p:spPr>
          <a:xfrm>
            <a:off x="611560" y="1916832"/>
            <a:ext cx="7992888" cy="1728192"/>
          </a:xfrm>
        </p:spPr>
        <p:txBody>
          <a:bodyPr/>
          <a:lstStyle/>
          <a:p>
            <a:pPr marL="0" indent="0">
              <a:buNone/>
            </a:pPr>
            <a:r>
              <a:rPr lang="en-US" dirty="0"/>
              <a:t>So: ‘the Allure of numbers’ in biology and anthropometry rested in part on the often unexamined assumption that:</a:t>
            </a:r>
          </a:p>
          <a:p>
            <a:pPr marL="0" indent="0">
              <a:buNone/>
            </a:pPr>
            <a:r>
              <a:rPr lang="en-US" dirty="0">
                <a:solidFill>
                  <a:srgbClr val="FF0000"/>
                </a:solidFill>
              </a:rPr>
              <a:t>measurement = precision= objective ‘truth’</a:t>
            </a:r>
          </a:p>
          <a:p>
            <a:pPr marL="0" indent="0">
              <a:buNone/>
            </a:pPr>
            <a:r>
              <a:rPr lang="en-US" dirty="0"/>
              <a:t>What was the ‘allure of numbers’ in medicine?</a:t>
            </a:r>
          </a:p>
          <a:p>
            <a:pPr marL="0" indent="0">
              <a:buNone/>
            </a:pPr>
            <a:endParaRPr lang="en-US" sz="2800" dirty="0"/>
          </a:p>
        </p:txBody>
      </p:sp>
    </p:spTree>
    <p:extLst>
      <p:ext uri="{BB962C8B-B14F-4D97-AF65-F5344CB8AC3E}">
        <p14:creationId xmlns:p14="http://schemas.microsoft.com/office/powerpoint/2010/main" val="2565548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b="1" dirty="0"/>
              <a:t>Quantification and Surveillance</a:t>
            </a:r>
          </a:p>
        </p:txBody>
      </p:sp>
      <p:sp>
        <p:nvSpPr>
          <p:cNvPr id="3" name="Content Placeholder 2"/>
          <p:cNvSpPr>
            <a:spLocks noGrp="1"/>
          </p:cNvSpPr>
          <p:nvPr>
            <p:ph idx="1"/>
          </p:nvPr>
        </p:nvSpPr>
        <p:spPr>
          <a:xfrm>
            <a:off x="457200" y="1556792"/>
            <a:ext cx="8229600" cy="4896544"/>
          </a:xfrm>
        </p:spPr>
        <p:txBody>
          <a:bodyPr>
            <a:normAutofit lnSpcReduction="10000"/>
          </a:bodyPr>
          <a:lstStyle/>
          <a:p>
            <a:pPr indent="0">
              <a:buNone/>
            </a:pPr>
            <a:r>
              <a:rPr lang="en-US" sz="3600" dirty="0"/>
              <a:t>The study of diseases and of the deformities, to which they give place, has shown the </a:t>
            </a:r>
            <a:r>
              <a:rPr lang="en-US" sz="3600" dirty="0">
                <a:solidFill>
                  <a:srgbClr val="FF0000"/>
                </a:solidFill>
              </a:rPr>
              <a:t>benefits derivable from corporeal measurements</a:t>
            </a:r>
            <a:r>
              <a:rPr lang="en-US" sz="3600" dirty="0"/>
              <a:t>; but in order to </a:t>
            </a:r>
            <a:r>
              <a:rPr lang="en-US" sz="3600" dirty="0" err="1"/>
              <a:t>recognise</a:t>
            </a:r>
            <a:r>
              <a:rPr lang="en-US" sz="3600" dirty="0"/>
              <a:t> whatever is an anomaly, it is essentially necessary to have established </a:t>
            </a:r>
            <a:r>
              <a:rPr lang="en-US" sz="3600" dirty="0">
                <a:solidFill>
                  <a:srgbClr val="FF0000"/>
                </a:solidFill>
              </a:rPr>
              <a:t>the type constituting the normal </a:t>
            </a:r>
            <a:r>
              <a:rPr lang="en-GB" sz="3600" dirty="0">
                <a:solidFill>
                  <a:srgbClr val="FF0000"/>
                </a:solidFill>
              </a:rPr>
              <a:t>or healthy condition</a:t>
            </a:r>
            <a:r>
              <a:rPr lang="en-GB" sz="3600" dirty="0"/>
              <a:t>. </a:t>
            </a:r>
          </a:p>
          <a:p>
            <a:pPr indent="0" algn="r">
              <a:buNone/>
            </a:pPr>
            <a:r>
              <a:rPr lang="en-GB" sz="3600" dirty="0" err="1"/>
              <a:t>Auguste</a:t>
            </a:r>
            <a:r>
              <a:rPr lang="en-GB" sz="3600" dirty="0"/>
              <a:t> </a:t>
            </a:r>
            <a:r>
              <a:rPr lang="en-GB" sz="3600" dirty="0" err="1"/>
              <a:t>Quetelet</a:t>
            </a:r>
            <a:r>
              <a:rPr lang="en-GB" sz="3600" dirty="0"/>
              <a:t>, 1830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99992" y="260648"/>
            <a:ext cx="4248472" cy="1800200"/>
          </a:xfrm>
          <a:solidFill>
            <a:srgbClr val="FFC000"/>
          </a:solidFill>
        </p:spPr>
        <p:txBody>
          <a:bodyPr>
            <a:normAutofit fontScale="90000"/>
          </a:bodyPr>
          <a:lstStyle/>
          <a:p>
            <a:r>
              <a:rPr lang="en-GB"/>
              <a:t>Medicine and Technologies of Measurement </a:t>
            </a:r>
            <a:endParaRPr lang="en-GB" dirty="0"/>
          </a:p>
        </p:txBody>
      </p:sp>
      <p:sp>
        <p:nvSpPr>
          <p:cNvPr id="6" name="Content Placeholder 5"/>
          <p:cNvSpPr>
            <a:spLocks noGrp="1"/>
          </p:cNvSpPr>
          <p:nvPr>
            <p:ph sz="half" idx="2"/>
          </p:nvPr>
        </p:nvSpPr>
        <p:spPr>
          <a:xfrm>
            <a:off x="4499992" y="2348880"/>
            <a:ext cx="4248472" cy="3960440"/>
          </a:xfrm>
          <a:solidFill>
            <a:srgbClr val="FFC000"/>
          </a:solidFill>
        </p:spPr>
        <p:txBody>
          <a:bodyPr>
            <a:normAutofit fontScale="92500"/>
          </a:bodyPr>
          <a:lstStyle/>
          <a:p>
            <a:pPr marL="144000" indent="0">
              <a:buNone/>
            </a:pPr>
            <a:r>
              <a:rPr lang="en-US"/>
              <a:t>Standardised, calibrated instruments  </a:t>
            </a:r>
            <a:r>
              <a:rPr lang="en-US" i="1"/>
              <a:t>‘permitted doctors, whether able or inept, to make accurate </a:t>
            </a:r>
            <a:r>
              <a:rPr lang="en-US" b="1" i="1"/>
              <a:t>judgements. </a:t>
            </a:r>
            <a:r>
              <a:rPr lang="en-US" i="1"/>
              <a:t>No exquisite sensory training was required to obtain or understand the data.’</a:t>
            </a:r>
          </a:p>
          <a:p>
            <a:pPr marL="144000" indent="0">
              <a:buNone/>
            </a:pPr>
            <a:r>
              <a:rPr lang="en-US"/>
              <a:t>John Hutchinson, 1846</a:t>
            </a:r>
            <a:endParaRPr lang="en-GB" dirty="0"/>
          </a:p>
        </p:txBody>
      </p:sp>
      <p:pic>
        <p:nvPicPr>
          <p:cNvPr id="12" name="Content Placeholder 11" descr="Spirometer1846.jpg"/>
          <p:cNvPicPr>
            <a:picLocks noGrp="1" noChangeAspect="1"/>
          </p:cNvPicPr>
          <p:nvPr>
            <p:ph sz="half" idx="1"/>
          </p:nvPr>
        </p:nvPicPr>
        <p:blipFill>
          <a:blip r:embed="rId3" cstate="print"/>
          <a:srcRect l="10815" t="1213" r="11313" b="6601"/>
          <a:stretch>
            <a:fillRect/>
          </a:stretch>
        </p:blipFill>
        <p:spPr>
          <a:xfrm>
            <a:off x="1115616" y="764704"/>
            <a:ext cx="2592288" cy="5472608"/>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88640"/>
            <a:ext cx="8352928" cy="1928489"/>
          </a:xfrm>
        </p:spPr>
        <p:txBody>
          <a:bodyPr>
            <a:normAutofit lnSpcReduction="10000"/>
          </a:bodyPr>
          <a:lstStyle/>
          <a:p>
            <a:pPr marL="179388" indent="-38100" algn="ctr">
              <a:buNone/>
            </a:pPr>
            <a:r>
              <a:rPr lang="en-GB" b="1" dirty="0"/>
              <a:t>Crucially for our purposes, this emerges in a culture of infant – and then adult -- gravimetric surveillance focused on weight/height ratios</a:t>
            </a:r>
          </a:p>
        </p:txBody>
      </p:sp>
      <p:pic>
        <p:nvPicPr>
          <p:cNvPr id="1026" name="Picture 2">
            <a:extLst>
              <a:ext uri="{FF2B5EF4-FFF2-40B4-BE49-F238E27FC236}">
                <a16:creationId xmlns:a16="http://schemas.microsoft.com/office/drawing/2014/main" id="{A134E736-A931-0509-B922-8DEF613285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056" y="2078534"/>
            <a:ext cx="6842320" cy="45508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4680520" cy="864096"/>
          </a:xfrm>
        </p:spPr>
        <p:txBody>
          <a:bodyPr/>
          <a:lstStyle/>
          <a:p>
            <a:r>
              <a:rPr lang="en-US" sz="3600" dirty="0"/>
              <a:t>Measuring (making?) the ‘normal’ body</a:t>
            </a:r>
          </a:p>
        </p:txBody>
      </p:sp>
      <p:sp>
        <p:nvSpPr>
          <p:cNvPr id="3" name="Content Placeholder 2"/>
          <p:cNvSpPr>
            <a:spLocks noGrp="1"/>
          </p:cNvSpPr>
          <p:nvPr>
            <p:ph sz="half" idx="1"/>
          </p:nvPr>
        </p:nvSpPr>
        <p:spPr>
          <a:xfrm>
            <a:off x="0" y="1268760"/>
            <a:ext cx="4860032" cy="5589240"/>
          </a:xfrm>
        </p:spPr>
        <p:txBody>
          <a:bodyPr/>
          <a:lstStyle/>
          <a:p>
            <a:pPr marL="216000">
              <a:spcBef>
                <a:spcPts val="0"/>
              </a:spcBef>
            </a:pPr>
            <a:r>
              <a:rPr lang="en-US" sz="2400" dirty="0"/>
              <a:t>Mass recruitment in the wars of the mid and late 19</a:t>
            </a:r>
            <a:r>
              <a:rPr lang="en-US" sz="2400" baseline="30000" dirty="0"/>
              <a:t>th</a:t>
            </a:r>
            <a:r>
              <a:rPr lang="en-US" sz="2400" dirty="0"/>
              <a:t> c  and early 20</a:t>
            </a:r>
            <a:r>
              <a:rPr lang="en-US" sz="2400" baseline="30000" dirty="0"/>
              <a:t>th</a:t>
            </a:r>
            <a:r>
              <a:rPr lang="en-US" sz="2400" dirty="0"/>
              <a:t> c (e.g. the Boer Wars, WWI) prompts mass measurement of young men of all classes.</a:t>
            </a:r>
          </a:p>
          <a:p>
            <a:pPr marL="216000">
              <a:spcBef>
                <a:spcPts val="0"/>
              </a:spcBef>
            </a:pPr>
            <a:r>
              <a:rPr lang="en-US" sz="2400" dirty="0"/>
              <a:t>Expectations about the male body – height, fitness and health – contradicted by the bodies of working classes and poor. 40-60% of  such recruits to the British Army failed their physicals, exposing high levels of malnutrition, and deep social inequalities,&amp; sparking panic about ‘degeneration’.</a:t>
            </a:r>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860032" y="116632"/>
            <a:ext cx="4167658" cy="656889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2420888"/>
            <a:ext cx="8712968" cy="2376264"/>
          </a:xfrm>
        </p:spPr>
        <p:txBody>
          <a:bodyPr/>
          <a:lstStyle/>
          <a:p>
            <a:r>
              <a:rPr lang="en-GB" dirty="0"/>
              <a:t>Why measure the human body to produce ‘truth’– and what KINDS of truth can be (re)produced? </a:t>
            </a:r>
            <a:br>
              <a:rPr lang="en-GB" dirty="0"/>
            </a:br>
            <a:endParaRPr lang="en-GB" sz="3200" dirty="0"/>
          </a:p>
        </p:txBody>
      </p:sp>
    </p:spTree>
    <p:extLst>
      <p:ext uri="{BB962C8B-B14F-4D97-AF65-F5344CB8AC3E}">
        <p14:creationId xmlns:p14="http://schemas.microsoft.com/office/powerpoint/2010/main" val="2144399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32463-0954-F8A1-5046-343E9C7B77FF}"/>
              </a:ext>
            </a:extLst>
          </p:cNvPr>
          <p:cNvSpPr>
            <a:spLocks noGrp="1"/>
          </p:cNvSpPr>
          <p:nvPr>
            <p:ph type="title"/>
          </p:nvPr>
        </p:nvSpPr>
        <p:spPr/>
        <p:txBody>
          <a:bodyPr/>
          <a:lstStyle/>
          <a:p>
            <a:r>
              <a:rPr lang="en-GB" dirty="0"/>
              <a:t>Questions to think with…</a:t>
            </a:r>
          </a:p>
        </p:txBody>
      </p:sp>
      <p:sp>
        <p:nvSpPr>
          <p:cNvPr id="3" name="Content Placeholder 2">
            <a:extLst>
              <a:ext uri="{FF2B5EF4-FFF2-40B4-BE49-F238E27FC236}">
                <a16:creationId xmlns:a16="http://schemas.microsoft.com/office/drawing/2014/main" id="{8DF4FEFC-A445-A907-0E9D-1165010CFA51}"/>
              </a:ext>
            </a:extLst>
          </p:cNvPr>
          <p:cNvSpPr>
            <a:spLocks noGrp="1"/>
          </p:cNvSpPr>
          <p:nvPr>
            <p:ph idx="1"/>
          </p:nvPr>
        </p:nvSpPr>
        <p:spPr/>
        <p:txBody>
          <a:bodyPr/>
          <a:lstStyle/>
          <a:p>
            <a:pPr marL="0" indent="0">
              <a:buNone/>
            </a:pPr>
            <a:r>
              <a:rPr lang="en-GB" b="1" dirty="0">
                <a:solidFill>
                  <a:srgbClr val="FF0000"/>
                </a:solidFill>
              </a:rPr>
              <a:t>What kinds of truths?</a:t>
            </a:r>
          </a:p>
          <a:p>
            <a:pPr lvl="1"/>
            <a:r>
              <a:rPr lang="en-GB" dirty="0"/>
              <a:t>Hierarchical (so, social and cultural)</a:t>
            </a:r>
          </a:p>
          <a:p>
            <a:pPr lvl="1"/>
            <a:r>
              <a:rPr lang="en-GB" dirty="0"/>
              <a:t>Medical</a:t>
            </a:r>
          </a:p>
          <a:p>
            <a:pPr lvl="1"/>
            <a:r>
              <a:rPr lang="en-GB" dirty="0" err="1"/>
              <a:t>Identificational</a:t>
            </a:r>
            <a:endParaRPr lang="en-GB" dirty="0"/>
          </a:p>
          <a:p>
            <a:r>
              <a:rPr lang="en-GB" dirty="0">
                <a:solidFill>
                  <a:srgbClr val="FF0000"/>
                </a:solidFill>
              </a:rPr>
              <a:t>Why measure?</a:t>
            </a:r>
          </a:p>
          <a:p>
            <a:r>
              <a:rPr lang="en-GB" dirty="0">
                <a:solidFill>
                  <a:srgbClr val="FF0000"/>
                </a:solidFill>
              </a:rPr>
              <a:t>Why the body?</a:t>
            </a:r>
          </a:p>
        </p:txBody>
      </p:sp>
    </p:spTree>
    <p:extLst>
      <p:ext uri="{BB962C8B-B14F-4D97-AF65-F5344CB8AC3E}">
        <p14:creationId xmlns:p14="http://schemas.microsoft.com/office/powerpoint/2010/main" val="2261111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36912"/>
            <a:ext cx="8363272" cy="1872208"/>
          </a:xfrm>
        </p:spPr>
        <p:txBody>
          <a:bodyPr/>
          <a:lstStyle/>
          <a:p>
            <a:br>
              <a:rPr lang="en-GB" sz="1200" dirty="0"/>
            </a:br>
            <a:r>
              <a:rPr lang="en-GB" dirty="0"/>
              <a:t>Measuring ‘Bumps’, Seeing ‘Character’: Phrenology</a:t>
            </a:r>
          </a:p>
        </p:txBody>
      </p:sp>
    </p:spTree>
    <p:extLst>
      <p:ext uri="{BB962C8B-B14F-4D97-AF65-F5344CB8AC3E}">
        <p14:creationId xmlns:p14="http://schemas.microsoft.com/office/powerpoint/2010/main" val="3147217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274638"/>
            <a:ext cx="3071802" cy="6154758"/>
          </a:xfrm>
        </p:spPr>
        <p:txBody>
          <a:bodyPr/>
          <a:lstStyle/>
          <a:p>
            <a:r>
              <a:rPr lang="en-GB" dirty="0"/>
              <a:t>Phrenology and the bumpy path to the embodied mind…</a:t>
            </a:r>
            <a:endParaRPr lang="en-US" dirty="0"/>
          </a:p>
        </p:txBody>
      </p:sp>
      <p:pic>
        <p:nvPicPr>
          <p:cNvPr id="7" name="Content Placeholder 6" descr="PhrenologicalHead.jpg"/>
          <p:cNvPicPr>
            <a:picLocks noGrp="1" noChangeAspect="1"/>
          </p:cNvPicPr>
          <p:nvPr>
            <p:ph idx="1"/>
          </p:nvPr>
        </p:nvPicPr>
        <p:blipFill>
          <a:blip r:embed="rId2"/>
          <a:stretch>
            <a:fillRect/>
          </a:stretch>
        </p:blipFill>
        <p:spPr>
          <a:xfrm>
            <a:off x="3108500" y="214290"/>
            <a:ext cx="5794112" cy="607223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928694"/>
          </a:xfrm>
        </p:spPr>
        <p:txBody>
          <a:bodyPr/>
          <a:lstStyle/>
          <a:p>
            <a:r>
              <a:rPr lang="en-GB" dirty="0"/>
              <a:t>Phrenology</a:t>
            </a:r>
            <a:endParaRPr lang="en-US" dirty="0"/>
          </a:p>
        </p:txBody>
      </p:sp>
      <p:sp>
        <p:nvSpPr>
          <p:cNvPr id="3" name="Content Placeholder 2"/>
          <p:cNvSpPr>
            <a:spLocks noGrp="1"/>
          </p:cNvSpPr>
          <p:nvPr>
            <p:ph idx="1"/>
          </p:nvPr>
        </p:nvSpPr>
        <p:spPr>
          <a:xfrm>
            <a:off x="214282" y="1000108"/>
            <a:ext cx="8715436" cy="5643602"/>
          </a:xfrm>
        </p:spPr>
        <p:txBody>
          <a:bodyPr/>
          <a:lstStyle/>
          <a:p>
            <a:pPr algn="ctr">
              <a:buNone/>
            </a:pPr>
            <a:r>
              <a:rPr lang="en-GB" dirty="0"/>
              <a:t>Key points</a:t>
            </a:r>
          </a:p>
          <a:p>
            <a:r>
              <a:rPr lang="en-GB" sz="2400" dirty="0"/>
              <a:t>Propounded by Franz Joseph Gall (1758-1828), phrenology was based in the idea that the brain had approximately 26 ‘organs’ or ‘mental faculties’, each of which represented a particular trait or propensity (such as intelligence, acquisitiveness, and self-esteem).</a:t>
            </a:r>
          </a:p>
          <a:p>
            <a:r>
              <a:rPr lang="en-GB" sz="2400" dirty="0"/>
              <a:t>These ‘organs’ could be perceived and compared via minute measurement of the contours of the skull.</a:t>
            </a:r>
          </a:p>
          <a:p>
            <a:r>
              <a:rPr lang="en-GB" sz="2400" dirty="0"/>
              <a:t>While Gall believed that the innate organs shrank or grew with use, others argued that they were fixed and determined character.</a:t>
            </a:r>
          </a:p>
          <a:p>
            <a:r>
              <a:rPr lang="en-GB" sz="2400" dirty="0"/>
              <a:t>Phrenology was enormously popular, and sparked developments including craniology, but also contemporary ideas of a modular brain with ‘speech centres’ etc.</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renologyBump.jpg"/>
          <p:cNvPicPr>
            <a:picLocks noGrp="1" noChangeAspect="1"/>
          </p:cNvPicPr>
          <p:nvPr>
            <p:ph idx="1"/>
          </p:nvPr>
        </p:nvPicPr>
        <p:blipFill>
          <a:blip r:embed="rId2"/>
          <a:srcRect r="3278" b="5277"/>
          <a:stretch>
            <a:fillRect/>
          </a:stretch>
        </p:blipFill>
        <p:spPr>
          <a:xfrm>
            <a:off x="2071670" y="0"/>
            <a:ext cx="4704925" cy="68580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85728"/>
            <a:ext cx="4000528" cy="1928826"/>
          </a:xfrm>
        </p:spPr>
        <p:txBody>
          <a:bodyPr/>
          <a:lstStyle/>
          <a:p>
            <a:r>
              <a:rPr lang="en-GB" dirty="0" err="1"/>
              <a:t>Craniology</a:t>
            </a:r>
            <a:r>
              <a:rPr lang="en-GB" dirty="0"/>
              <a:t>/</a:t>
            </a:r>
            <a:br>
              <a:rPr lang="en-GB" dirty="0"/>
            </a:br>
            <a:r>
              <a:rPr lang="en-GB" dirty="0" err="1"/>
              <a:t>Craniometry</a:t>
            </a:r>
            <a:endParaRPr lang="en-US" dirty="0"/>
          </a:p>
        </p:txBody>
      </p:sp>
      <p:pic>
        <p:nvPicPr>
          <p:cNvPr id="6" name="Content Placeholder 5" descr="CraniologyTopinard1885.jpg"/>
          <p:cNvPicPr>
            <a:picLocks noGrp="1" noChangeAspect="1"/>
          </p:cNvPicPr>
          <p:nvPr>
            <p:ph sz="half" idx="1"/>
          </p:nvPr>
        </p:nvPicPr>
        <p:blipFill>
          <a:blip r:embed="rId2"/>
          <a:stretch>
            <a:fillRect/>
          </a:stretch>
        </p:blipFill>
        <p:spPr>
          <a:xfrm>
            <a:off x="142844" y="2571744"/>
            <a:ext cx="4078664" cy="3857652"/>
          </a:xfrm>
        </p:spPr>
      </p:pic>
      <p:pic>
        <p:nvPicPr>
          <p:cNvPr id="7" name="Content Placeholder 6" descr="CamperFacialAngle.jpg"/>
          <p:cNvPicPr>
            <a:picLocks noGrp="1" noChangeAspect="1"/>
          </p:cNvPicPr>
          <p:nvPr>
            <p:ph sz="half" idx="2"/>
          </p:nvPr>
        </p:nvPicPr>
        <p:blipFill>
          <a:blip r:embed="rId3"/>
          <a:stretch>
            <a:fillRect/>
          </a:stretch>
        </p:blipFill>
        <p:spPr>
          <a:xfrm>
            <a:off x="4339736" y="357166"/>
            <a:ext cx="4663984" cy="6215106"/>
          </a:xfr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5738</TotalTime>
  <Words>1987</Words>
  <Application>Microsoft Macintosh PowerPoint</Application>
  <PresentationFormat>On-screen Show (4:3)</PresentationFormat>
  <Paragraphs>131</Paragraphs>
  <Slides>29</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Default Design</vt:lpstr>
      <vt:lpstr>Measurement and classification</vt:lpstr>
      <vt:lpstr>Outline</vt:lpstr>
      <vt:lpstr>Why measure the human body to produce ‘truth’– and what KINDS of truth can be (re)produced?  </vt:lpstr>
      <vt:lpstr>Questions to think with…</vt:lpstr>
      <vt:lpstr> Measuring ‘Bumps’, Seeing ‘Character’: Phrenology</vt:lpstr>
      <vt:lpstr>Phrenology and the bumpy path to the embodied mind…</vt:lpstr>
      <vt:lpstr>Phrenology</vt:lpstr>
      <vt:lpstr>PowerPoint Presentation</vt:lpstr>
      <vt:lpstr>Craniology/ Craniometry</vt:lpstr>
      <vt:lpstr>Craniometry</vt:lpstr>
      <vt:lpstr>The Racial Brain</vt:lpstr>
      <vt:lpstr>The gendered brain  (sample size: 7 male skulls, 6 female skulls)</vt:lpstr>
      <vt:lpstr>Anthropometry</vt:lpstr>
      <vt:lpstr>Bertillonage as a surveillance system: Key Features</vt:lpstr>
      <vt:lpstr>Segregating the ‘criminal race’</vt:lpstr>
      <vt:lpstr>Who would be ‘suspect’?</vt:lpstr>
      <vt:lpstr>Bertillonage in action, NYC</vt:lpstr>
      <vt:lpstr>The People of India  (London: India Museum, 1868)</vt:lpstr>
      <vt:lpstr>Anthropometry in Empire</vt:lpstr>
      <vt:lpstr>Anthropometry and Empire</vt:lpstr>
      <vt:lpstr>Anthropometry and Empire</vt:lpstr>
      <vt:lpstr>Controlling India, identifying Indians</vt:lpstr>
      <vt:lpstr>Identity for Empire</vt:lpstr>
      <vt:lpstr>PowerPoint Presentation</vt:lpstr>
      <vt:lpstr>Measuring (and making) the ‘normal’ body</vt:lpstr>
      <vt:lpstr>Quantification and Surveillance</vt:lpstr>
      <vt:lpstr>Medicine and Technologies of Measurement </vt:lpstr>
      <vt:lpstr>PowerPoint Presentation</vt:lpstr>
      <vt:lpstr>Measuring (making?) the ‘normal’ body</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the ‘Other’: imperial fingerprints and anthropometry</dc:title>
  <dc:creator>IT Services</dc:creator>
  <cp:lastModifiedBy>Bivins, Roberta</cp:lastModifiedBy>
  <cp:revision>147</cp:revision>
  <dcterms:created xsi:type="dcterms:W3CDTF">2014-02-09T20:32:32Z</dcterms:created>
  <dcterms:modified xsi:type="dcterms:W3CDTF">2024-01-03T14:48:21Z</dcterms:modified>
</cp:coreProperties>
</file>