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autoCompressPictures="0">
  <p:sldMasterIdLst>
    <p:sldMasterId id="2147483648" r:id="rId1"/>
  </p:sldMasterIdLst>
  <p:notesMasterIdLst>
    <p:notesMasterId r:id="rId15"/>
  </p:notesMasterIdLst>
  <p:sldIdLst>
    <p:sldId id="256" r:id="rId2"/>
    <p:sldId id="267" r:id="rId3"/>
    <p:sldId id="266" r:id="rId4"/>
    <p:sldId id="261" r:id="rId5"/>
    <p:sldId id="262" r:id="rId6"/>
    <p:sldId id="263" r:id="rId7"/>
    <p:sldId id="264" r:id="rId8"/>
    <p:sldId id="268" r:id="rId9"/>
    <p:sldId id="269" r:id="rId10"/>
    <p:sldId id="265" r:id="rId11"/>
    <p:sldId id="271" r:id="rId12"/>
    <p:sldId id="272" r:id="rId13"/>
    <p:sldId id="270" r:id="rId1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7"/>
    <p:restoredTop sz="94661"/>
  </p:normalViewPr>
  <p:slideViewPr>
    <p:cSldViewPr>
      <p:cViewPr varScale="1">
        <p:scale>
          <a:sx n="114" d="100"/>
          <a:sy n="114" d="100"/>
        </p:scale>
        <p:origin x="1664"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B242A57-E53D-264F-8775-C056847DDDC0}"/>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0"/>
                <a:cs typeface="ＭＳ Ｐゴシック" charset="0"/>
              </a:defRPr>
            </a:lvl1pPr>
          </a:lstStyle>
          <a:p>
            <a:pPr>
              <a:defRPr/>
            </a:pPr>
            <a:endParaRPr lang="en-US"/>
          </a:p>
        </p:txBody>
      </p:sp>
      <p:sp>
        <p:nvSpPr>
          <p:cNvPr id="3" name="Date Placeholder 2">
            <a:extLst>
              <a:ext uri="{FF2B5EF4-FFF2-40B4-BE49-F238E27FC236}">
                <a16:creationId xmlns:a16="http://schemas.microsoft.com/office/drawing/2014/main" id="{61E54E80-E32E-6A48-9DC2-1405F1EE4863}"/>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8ACB9E9C-2CBA-1640-A306-48A1B65DB188}" type="datetimeFigureOut">
              <a:rPr lang="en-US" altLang="en-US"/>
              <a:pPr>
                <a:defRPr/>
              </a:pPr>
              <a:t>5/7/25</a:t>
            </a:fld>
            <a:endParaRPr lang="en-US" altLang="en-US"/>
          </a:p>
        </p:txBody>
      </p:sp>
      <p:sp>
        <p:nvSpPr>
          <p:cNvPr id="4" name="Slide Image Placeholder 3">
            <a:extLst>
              <a:ext uri="{FF2B5EF4-FFF2-40B4-BE49-F238E27FC236}">
                <a16:creationId xmlns:a16="http://schemas.microsoft.com/office/drawing/2014/main" id="{6F6C3E5D-3491-D841-A36B-7654417054DB}"/>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A88BA57D-49D0-474F-B1DC-898258091191}"/>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92B0C0FE-1A2E-C948-96F3-E556D67CF771}"/>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0"/>
                <a:cs typeface="ＭＳ Ｐゴシック" charset="0"/>
              </a:defRPr>
            </a:lvl1pPr>
          </a:lstStyle>
          <a:p>
            <a:pPr>
              <a:defRPr/>
            </a:pPr>
            <a:endParaRPr lang="en-US"/>
          </a:p>
        </p:txBody>
      </p:sp>
      <p:sp>
        <p:nvSpPr>
          <p:cNvPr id="7" name="Slide Number Placeholder 6">
            <a:extLst>
              <a:ext uri="{FF2B5EF4-FFF2-40B4-BE49-F238E27FC236}">
                <a16:creationId xmlns:a16="http://schemas.microsoft.com/office/drawing/2014/main" id="{4064AAAA-4466-9B4D-9891-780DECB24F90}"/>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7B0A1958-D3C0-EC45-BA1B-636CB0F4C3B1}"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a:extLst>
              <a:ext uri="{FF2B5EF4-FFF2-40B4-BE49-F238E27FC236}">
                <a16:creationId xmlns:a16="http://schemas.microsoft.com/office/drawing/2014/main" id="{00396834-70D2-670B-5F50-D5EFE455AEA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8" name="Notes Placeholder 2">
            <a:extLst>
              <a:ext uri="{FF2B5EF4-FFF2-40B4-BE49-F238E27FC236}">
                <a16:creationId xmlns:a16="http://schemas.microsoft.com/office/drawing/2014/main" id="{B5F89A22-5C8D-4EE7-5A95-C288B344AB0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ea typeface="ＭＳ Ｐゴシック" panose="020B0600070205080204" pitchFamily="34" charset="-128"/>
            </a:endParaRPr>
          </a:p>
        </p:txBody>
      </p:sp>
      <p:sp>
        <p:nvSpPr>
          <p:cNvPr id="24579" name="Slide Number Placeholder 3">
            <a:extLst>
              <a:ext uri="{FF2B5EF4-FFF2-40B4-BE49-F238E27FC236}">
                <a16:creationId xmlns:a16="http://schemas.microsoft.com/office/drawing/2014/main" id="{227D4635-49ED-D0E4-B998-EDC6319F093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C390D0B7-9C5A-5B4D-8F80-2B0CD7E9E3FE}" type="slidenum">
              <a:rPr lang="en-US" altLang="en-US"/>
              <a:pPr/>
              <a:t>9</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304800"/>
            <a:ext cx="7772400" cy="1143000"/>
          </a:xfrm>
        </p:spPr>
        <p:txBody>
          <a:bodyPr/>
          <a:lstStyle>
            <a:lvl1pPr>
              <a:defRPr sz="4400"/>
            </a:lvl1pPr>
          </a:lstStyle>
          <a:p>
            <a:pPr lvl="0"/>
            <a:r>
              <a:rPr lang="en-US" noProof="0"/>
              <a:t>Click to edit Master title style</a:t>
            </a:r>
          </a:p>
        </p:txBody>
      </p:sp>
      <p:sp>
        <p:nvSpPr>
          <p:cNvPr id="3075" name="Rectangle 3"/>
          <p:cNvSpPr>
            <a:spLocks noGrp="1" noChangeArrowheads="1"/>
          </p:cNvSpPr>
          <p:nvPr>
            <p:ph type="subTitle" idx="1"/>
          </p:nvPr>
        </p:nvSpPr>
        <p:spPr>
          <a:xfrm>
            <a:off x="685800" y="1600200"/>
            <a:ext cx="6400800" cy="762000"/>
          </a:xfrm>
        </p:spPr>
        <p:txBody>
          <a:bodyPr/>
          <a:lstStyle>
            <a:lvl1pPr marL="0" indent="0">
              <a:buFontTx/>
              <a:buNone/>
              <a:defRPr/>
            </a:lvl1pPr>
          </a:lstStyle>
          <a:p>
            <a:pPr lvl="0"/>
            <a:r>
              <a:rPr lang="en-US" noProof="0"/>
              <a:t>Click to edit Master subtitle style</a:t>
            </a:r>
          </a:p>
        </p:txBody>
      </p:sp>
      <p:sp>
        <p:nvSpPr>
          <p:cNvPr id="2" name="Rectangle 4">
            <a:extLst>
              <a:ext uri="{FF2B5EF4-FFF2-40B4-BE49-F238E27FC236}">
                <a16:creationId xmlns:a16="http://schemas.microsoft.com/office/drawing/2014/main" id="{324CCF0A-0494-B427-FF5A-973193079702}"/>
              </a:ext>
            </a:extLst>
          </p:cNvPr>
          <p:cNvSpPr>
            <a:spLocks noGrp="1" noChangeArrowheads="1"/>
          </p:cNvSpPr>
          <p:nvPr>
            <p:ph type="dt" sz="half" idx="10"/>
          </p:nvPr>
        </p:nvSpPr>
        <p:spPr>
          <a:xfrm>
            <a:off x="228600" y="6248400"/>
            <a:ext cx="1905000" cy="457200"/>
          </a:xfrm>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7EC30F09-6840-9D81-234B-30AE5B6D18FE}"/>
              </a:ext>
            </a:extLst>
          </p:cNvPr>
          <p:cNvSpPr>
            <a:spLocks noGrp="1" noChangeArrowheads="1"/>
          </p:cNvSpPr>
          <p:nvPr>
            <p:ph type="ftr" sz="quarter" idx="11"/>
          </p:nvPr>
        </p:nvSpPr>
        <p:spPr>
          <a:xfrm>
            <a:off x="2362200" y="6248400"/>
            <a:ext cx="4343400" cy="457200"/>
          </a:xfrm>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06DED771-3AA4-770B-B76C-5038EB8DE2B0}"/>
              </a:ext>
            </a:extLst>
          </p:cNvPr>
          <p:cNvSpPr>
            <a:spLocks noGrp="1" noChangeArrowheads="1"/>
          </p:cNvSpPr>
          <p:nvPr>
            <p:ph type="sldNum" sz="quarter" idx="12"/>
          </p:nvPr>
        </p:nvSpPr>
        <p:spPr>
          <a:xfrm>
            <a:off x="7010400" y="6248400"/>
            <a:ext cx="1905000" cy="457200"/>
          </a:xfrm>
        </p:spPr>
        <p:txBody>
          <a:bodyPr/>
          <a:lstStyle>
            <a:lvl1pPr>
              <a:defRPr/>
            </a:lvl1pPr>
          </a:lstStyle>
          <a:p>
            <a:fld id="{617C63B3-FF91-6C46-B18F-6ABF37A4173D}" type="slidenum">
              <a:rPr lang="en-US" altLang="en-US"/>
              <a:pPr/>
              <a:t>‹#›</a:t>
            </a:fld>
            <a:endParaRPr lang="en-US" altLang="en-US"/>
          </a:p>
        </p:txBody>
      </p:sp>
    </p:spTree>
    <p:extLst>
      <p:ext uri="{BB962C8B-B14F-4D97-AF65-F5344CB8AC3E}">
        <p14:creationId xmlns:p14="http://schemas.microsoft.com/office/powerpoint/2010/main" val="3604348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9BEA2E31-456E-6F9B-5C9C-A08F8168C739}"/>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ADE13527-4C6B-F886-4E78-3AE1DD69FA8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5F5A303B-7954-BCAE-CE2D-E092F81AA23A}"/>
              </a:ext>
            </a:extLst>
          </p:cNvPr>
          <p:cNvSpPr>
            <a:spLocks noGrp="1" noChangeArrowheads="1"/>
          </p:cNvSpPr>
          <p:nvPr>
            <p:ph type="sldNum" sz="quarter" idx="12"/>
          </p:nvPr>
        </p:nvSpPr>
        <p:spPr>
          <a:ln/>
        </p:spPr>
        <p:txBody>
          <a:bodyPr/>
          <a:lstStyle>
            <a:lvl1pPr>
              <a:defRPr/>
            </a:lvl1pPr>
          </a:lstStyle>
          <a:p>
            <a:fld id="{2BA9E5EC-4636-C945-8727-DFC86D77343F}" type="slidenum">
              <a:rPr lang="en-US" altLang="en-US"/>
              <a:pPr/>
              <a:t>‹#›</a:t>
            </a:fld>
            <a:endParaRPr lang="en-US" altLang="en-US"/>
          </a:p>
        </p:txBody>
      </p:sp>
    </p:spTree>
    <p:extLst>
      <p:ext uri="{BB962C8B-B14F-4D97-AF65-F5344CB8AC3E}">
        <p14:creationId xmlns:p14="http://schemas.microsoft.com/office/powerpoint/2010/main" val="3360290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457200"/>
            <a:ext cx="1790700" cy="5638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95400" y="457200"/>
            <a:ext cx="5219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3F9C513A-969F-6446-DD87-8CEC0CFD0445}"/>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98D1EC74-2635-3FD5-6A36-208AA283E0B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20ED4ED1-FA61-0B63-3B6A-E95F6098FD68}"/>
              </a:ext>
            </a:extLst>
          </p:cNvPr>
          <p:cNvSpPr>
            <a:spLocks noGrp="1" noChangeArrowheads="1"/>
          </p:cNvSpPr>
          <p:nvPr>
            <p:ph type="sldNum" sz="quarter" idx="12"/>
          </p:nvPr>
        </p:nvSpPr>
        <p:spPr>
          <a:ln/>
        </p:spPr>
        <p:txBody>
          <a:bodyPr/>
          <a:lstStyle>
            <a:lvl1pPr>
              <a:defRPr/>
            </a:lvl1pPr>
          </a:lstStyle>
          <a:p>
            <a:fld id="{EB78DA07-05C2-784A-994E-2E60BA850AC9}" type="slidenum">
              <a:rPr lang="en-US" altLang="en-US"/>
              <a:pPr/>
              <a:t>‹#›</a:t>
            </a:fld>
            <a:endParaRPr lang="en-US" altLang="en-US"/>
          </a:p>
        </p:txBody>
      </p:sp>
    </p:spTree>
    <p:extLst>
      <p:ext uri="{BB962C8B-B14F-4D97-AF65-F5344CB8AC3E}">
        <p14:creationId xmlns:p14="http://schemas.microsoft.com/office/powerpoint/2010/main" val="797198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295400" y="457200"/>
            <a:ext cx="7162800" cy="990600"/>
          </a:xfrm>
        </p:spPr>
        <p:txBody>
          <a:bodyPr/>
          <a:lstStyle/>
          <a:p>
            <a:r>
              <a:rPr lang="en-US"/>
              <a:t>Click to edit Master title style</a:t>
            </a:r>
          </a:p>
        </p:txBody>
      </p:sp>
      <p:sp>
        <p:nvSpPr>
          <p:cNvPr id="3" name="Content Placeholder 2"/>
          <p:cNvSpPr>
            <a:spLocks noGrp="1"/>
          </p:cNvSpPr>
          <p:nvPr>
            <p:ph sz="half" idx="1"/>
          </p:nvPr>
        </p:nvSpPr>
        <p:spPr>
          <a:xfrm>
            <a:off x="1295400" y="1676400"/>
            <a:ext cx="35052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00" y="1676400"/>
            <a:ext cx="35052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16FD2BE4-9901-76AF-D365-454128C85525}"/>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7CE6F511-71B5-BC38-E419-3C2364B2892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AB39187F-BDA7-6832-20D4-D634FF38C918}"/>
              </a:ext>
            </a:extLst>
          </p:cNvPr>
          <p:cNvSpPr>
            <a:spLocks noGrp="1" noChangeArrowheads="1"/>
          </p:cNvSpPr>
          <p:nvPr>
            <p:ph type="sldNum" sz="quarter" idx="12"/>
          </p:nvPr>
        </p:nvSpPr>
        <p:spPr>
          <a:ln/>
        </p:spPr>
        <p:txBody>
          <a:bodyPr/>
          <a:lstStyle>
            <a:lvl1pPr>
              <a:defRPr/>
            </a:lvl1pPr>
          </a:lstStyle>
          <a:p>
            <a:fld id="{4E1FF449-EBFD-E149-AF4E-A9EAE7FB9CB6}" type="slidenum">
              <a:rPr lang="en-US" altLang="en-US"/>
              <a:pPr/>
              <a:t>‹#›</a:t>
            </a:fld>
            <a:endParaRPr lang="en-US" altLang="en-US"/>
          </a:p>
        </p:txBody>
      </p:sp>
    </p:spTree>
    <p:extLst>
      <p:ext uri="{BB962C8B-B14F-4D97-AF65-F5344CB8AC3E}">
        <p14:creationId xmlns:p14="http://schemas.microsoft.com/office/powerpoint/2010/main" val="2068852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172904AE-818A-D3E3-848D-2DD1CF7A02C5}"/>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14E2B729-19AA-EA77-B842-26D7530AB5E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6F343649-E7DA-0812-1784-C6D0D7E3D83A}"/>
              </a:ext>
            </a:extLst>
          </p:cNvPr>
          <p:cNvSpPr>
            <a:spLocks noGrp="1" noChangeArrowheads="1"/>
          </p:cNvSpPr>
          <p:nvPr>
            <p:ph type="sldNum" sz="quarter" idx="12"/>
          </p:nvPr>
        </p:nvSpPr>
        <p:spPr>
          <a:ln/>
        </p:spPr>
        <p:txBody>
          <a:bodyPr/>
          <a:lstStyle>
            <a:lvl1pPr>
              <a:defRPr/>
            </a:lvl1pPr>
          </a:lstStyle>
          <a:p>
            <a:fld id="{058D9418-8D1B-8D4A-BF15-75AEE11066D7}" type="slidenum">
              <a:rPr lang="en-US" altLang="en-US"/>
              <a:pPr/>
              <a:t>‹#›</a:t>
            </a:fld>
            <a:endParaRPr lang="en-US" altLang="en-US"/>
          </a:p>
        </p:txBody>
      </p:sp>
    </p:spTree>
    <p:extLst>
      <p:ext uri="{BB962C8B-B14F-4D97-AF65-F5344CB8AC3E}">
        <p14:creationId xmlns:p14="http://schemas.microsoft.com/office/powerpoint/2010/main" val="1471785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F558BD70-CB0B-1CE6-3D53-08C4BC1FC022}"/>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B63C8F7E-E976-D817-4714-1E872A1D600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2901C0A9-3DDE-2ACB-81C2-0373828CB12E}"/>
              </a:ext>
            </a:extLst>
          </p:cNvPr>
          <p:cNvSpPr>
            <a:spLocks noGrp="1" noChangeArrowheads="1"/>
          </p:cNvSpPr>
          <p:nvPr>
            <p:ph type="sldNum" sz="quarter" idx="12"/>
          </p:nvPr>
        </p:nvSpPr>
        <p:spPr>
          <a:ln/>
        </p:spPr>
        <p:txBody>
          <a:bodyPr/>
          <a:lstStyle>
            <a:lvl1pPr>
              <a:defRPr/>
            </a:lvl1pPr>
          </a:lstStyle>
          <a:p>
            <a:fld id="{EDECFA65-313C-2D49-8F41-D1223AA4EB6D}" type="slidenum">
              <a:rPr lang="en-US" altLang="en-US"/>
              <a:pPr/>
              <a:t>‹#›</a:t>
            </a:fld>
            <a:endParaRPr lang="en-US" altLang="en-US"/>
          </a:p>
        </p:txBody>
      </p:sp>
    </p:spTree>
    <p:extLst>
      <p:ext uri="{BB962C8B-B14F-4D97-AF65-F5344CB8AC3E}">
        <p14:creationId xmlns:p14="http://schemas.microsoft.com/office/powerpoint/2010/main" val="1332110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95400" y="1676400"/>
            <a:ext cx="3505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53000" y="1676400"/>
            <a:ext cx="3505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F212E756-DEF8-3F08-AB00-E7D854ABBBDC}"/>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1126B141-5444-CABF-94E8-0FE25CB4428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FE2A828E-C6FC-D398-9495-43E748E34A14}"/>
              </a:ext>
            </a:extLst>
          </p:cNvPr>
          <p:cNvSpPr>
            <a:spLocks noGrp="1" noChangeArrowheads="1"/>
          </p:cNvSpPr>
          <p:nvPr>
            <p:ph type="sldNum" sz="quarter" idx="12"/>
          </p:nvPr>
        </p:nvSpPr>
        <p:spPr>
          <a:ln/>
        </p:spPr>
        <p:txBody>
          <a:bodyPr/>
          <a:lstStyle>
            <a:lvl1pPr>
              <a:defRPr/>
            </a:lvl1pPr>
          </a:lstStyle>
          <a:p>
            <a:fld id="{352C7F29-DDDB-9643-930B-69BD8EC389ED}" type="slidenum">
              <a:rPr lang="en-US" altLang="en-US"/>
              <a:pPr/>
              <a:t>‹#›</a:t>
            </a:fld>
            <a:endParaRPr lang="en-US" altLang="en-US"/>
          </a:p>
        </p:txBody>
      </p:sp>
    </p:spTree>
    <p:extLst>
      <p:ext uri="{BB962C8B-B14F-4D97-AF65-F5344CB8AC3E}">
        <p14:creationId xmlns:p14="http://schemas.microsoft.com/office/powerpoint/2010/main" val="2439369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B1064604-6F6B-3B7D-E046-9791F6819796}"/>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42650684-F8B8-521E-7AEC-9F1DAA86CA6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96698AAE-11FA-77BB-30BB-F34FEF70306C}"/>
              </a:ext>
            </a:extLst>
          </p:cNvPr>
          <p:cNvSpPr>
            <a:spLocks noGrp="1" noChangeArrowheads="1"/>
          </p:cNvSpPr>
          <p:nvPr>
            <p:ph type="sldNum" sz="quarter" idx="12"/>
          </p:nvPr>
        </p:nvSpPr>
        <p:spPr>
          <a:ln/>
        </p:spPr>
        <p:txBody>
          <a:bodyPr/>
          <a:lstStyle>
            <a:lvl1pPr>
              <a:defRPr/>
            </a:lvl1pPr>
          </a:lstStyle>
          <a:p>
            <a:fld id="{697C9BFC-57FC-7243-8E9C-2F5D258DEB7A}" type="slidenum">
              <a:rPr lang="en-US" altLang="en-US"/>
              <a:pPr/>
              <a:t>‹#›</a:t>
            </a:fld>
            <a:endParaRPr lang="en-US" altLang="en-US"/>
          </a:p>
        </p:txBody>
      </p:sp>
    </p:spTree>
    <p:extLst>
      <p:ext uri="{BB962C8B-B14F-4D97-AF65-F5344CB8AC3E}">
        <p14:creationId xmlns:p14="http://schemas.microsoft.com/office/powerpoint/2010/main" val="2476696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4B02DCFD-156E-0E7B-DAD9-286BCA777CBD}"/>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9B8D156B-3082-44AD-A527-3A8EA7120DD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DAEE05D5-DE61-2A53-9E5E-DA1A94EB80DD}"/>
              </a:ext>
            </a:extLst>
          </p:cNvPr>
          <p:cNvSpPr>
            <a:spLocks noGrp="1" noChangeArrowheads="1"/>
          </p:cNvSpPr>
          <p:nvPr>
            <p:ph type="sldNum" sz="quarter" idx="12"/>
          </p:nvPr>
        </p:nvSpPr>
        <p:spPr>
          <a:ln/>
        </p:spPr>
        <p:txBody>
          <a:bodyPr/>
          <a:lstStyle>
            <a:lvl1pPr>
              <a:defRPr/>
            </a:lvl1pPr>
          </a:lstStyle>
          <a:p>
            <a:fld id="{0652C9E4-FAA6-0D40-8F6A-01C3BCAE6983}" type="slidenum">
              <a:rPr lang="en-US" altLang="en-US"/>
              <a:pPr/>
              <a:t>‹#›</a:t>
            </a:fld>
            <a:endParaRPr lang="en-US" altLang="en-US"/>
          </a:p>
        </p:txBody>
      </p:sp>
    </p:spTree>
    <p:extLst>
      <p:ext uri="{BB962C8B-B14F-4D97-AF65-F5344CB8AC3E}">
        <p14:creationId xmlns:p14="http://schemas.microsoft.com/office/powerpoint/2010/main" val="3041227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3D32E851-4FEF-9A73-0ED3-B8B093D5C980}"/>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A0DAE0B6-ACB1-747F-CA63-FD1A6E3E234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DC5D527E-D10D-D583-99BE-EF320984B6B5}"/>
              </a:ext>
            </a:extLst>
          </p:cNvPr>
          <p:cNvSpPr>
            <a:spLocks noGrp="1" noChangeArrowheads="1"/>
          </p:cNvSpPr>
          <p:nvPr>
            <p:ph type="sldNum" sz="quarter" idx="12"/>
          </p:nvPr>
        </p:nvSpPr>
        <p:spPr>
          <a:ln/>
        </p:spPr>
        <p:txBody>
          <a:bodyPr/>
          <a:lstStyle>
            <a:lvl1pPr>
              <a:defRPr/>
            </a:lvl1pPr>
          </a:lstStyle>
          <a:p>
            <a:fld id="{8001DA6B-69E4-714B-9A09-B4C04DAEBFB0}" type="slidenum">
              <a:rPr lang="en-US" altLang="en-US"/>
              <a:pPr/>
              <a:t>‹#›</a:t>
            </a:fld>
            <a:endParaRPr lang="en-US" altLang="en-US"/>
          </a:p>
        </p:txBody>
      </p:sp>
    </p:spTree>
    <p:extLst>
      <p:ext uri="{BB962C8B-B14F-4D97-AF65-F5344CB8AC3E}">
        <p14:creationId xmlns:p14="http://schemas.microsoft.com/office/powerpoint/2010/main" val="39405600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CDC9A1BC-5C14-1EF8-144D-32A553574EB7}"/>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63ED0B88-0FA0-D77C-D1A2-6E7502B05F7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04672749-C418-458E-44B1-CDBE6950A55C}"/>
              </a:ext>
            </a:extLst>
          </p:cNvPr>
          <p:cNvSpPr>
            <a:spLocks noGrp="1" noChangeArrowheads="1"/>
          </p:cNvSpPr>
          <p:nvPr>
            <p:ph type="sldNum" sz="quarter" idx="12"/>
          </p:nvPr>
        </p:nvSpPr>
        <p:spPr>
          <a:ln/>
        </p:spPr>
        <p:txBody>
          <a:bodyPr/>
          <a:lstStyle>
            <a:lvl1pPr>
              <a:defRPr/>
            </a:lvl1pPr>
          </a:lstStyle>
          <a:p>
            <a:fld id="{5A911CB6-2309-4D44-843A-25893814CA8F}" type="slidenum">
              <a:rPr lang="en-US" altLang="en-US"/>
              <a:pPr/>
              <a:t>‹#›</a:t>
            </a:fld>
            <a:endParaRPr lang="en-US" altLang="en-US"/>
          </a:p>
        </p:txBody>
      </p:sp>
    </p:spTree>
    <p:extLst>
      <p:ext uri="{BB962C8B-B14F-4D97-AF65-F5344CB8AC3E}">
        <p14:creationId xmlns:p14="http://schemas.microsoft.com/office/powerpoint/2010/main" val="911008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A10F50A4-AB32-8AE2-0EFE-AC0D381563DB}"/>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83F636CE-7D7B-1DC1-2D22-7D258BD09AE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DE9847FD-7C9A-DC10-4141-4F24D64F9F67}"/>
              </a:ext>
            </a:extLst>
          </p:cNvPr>
          <p:cNvSpPr>
            <a:spLocks noGrp="1" noChangeArrowheads="1"/>
          </p:cNvSpPr>
          <p:nvPr>
            <p:ph type="sldNum" sz="quarter" idx="12"/>
          </p:nvPr>
        </p:nvSpPr>
        <p:spPr>
          <a:ln/>
        </p:spPr>
        <p:txBody>
          <a:bodyPr/>
          <a:lstStyle>
            <a:lvl1pPr>
              <a:defRPr/>
            </a:lvl1pPr>
          </a:lstStyle>
          <a:p>
            <a:fld id="{453CD79A-F82C-864A-9C6F-9E5EB841817D}" type="slidenum">
              <a:rPr lang="en-US" altLang="en-US"/>
              <a:pPr/>
              <a:t>‹#›</a:t>
            </a:fld>
            <a:endParaRPr lang="en-US" altLang="en-US"/>
          </a:p>
        </p:txBody>
      </p:sp>
    </p:spTree>
    <p:extLst>
      <p:ext uri="{BB962C8B-B14F-4D97-AF65-F5344CB8AC3E}">
        <p14:creationId xmlns:p14="http://schemas.microsoft.com/office/powerpoint/2010/main" val="1640575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9F797FE0-1C25-C3A8-6419-A80EB9410CED}"/>
              </a:ext>
            </a:extLst>
          </p:cNvPr>
          <p:cNvSpPr>
            <a:spLocks noGrp="1" noChangeArrowheads="1"/>
          </p:cNvSpPr>
          <p:nvPr>
            <p:ph type="title"/>
          </p:nvPr>
        </p:nvSpPr>
        <p:spPr bwMode="auto">
          <a:xfrm>
            <a:off x="1295400" y="457200"/>
            <a:ext cx="71628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880371AF-B22C-BF34-800F-E5DC575EE689}"/>
              </a:ext>
            </a:extLst>
          </p:cNvPr>
          <p:cNvSpPr>
            <a:spLocks noGrp="1" noChangeArrowheads="1"/>
          </p:cNvSpPr>
          <p:nvPr>
            <p:ph type="body" idx="1"/>
          </p:nvPr>
        </p:nvSpPr>
        <p:spPr bwMode="auto">
          <a:xfrm>
            <a:off x="1295400" y="1676400"/>
            <a:ext cx="71628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EA1D0FDF-7161-5F4E-8AF5-5812B5707C80}"/>
              </a:ext>
            </a:extLst>
          </p:cNvPr>
          <p:cNvSpPr>
            <a:spLocks noGrp="1" noChangeArrowheads="1"/>
          </p:cNvSpPr>
          <p:nvPr>
            <p:ph type="dt" sz="half" idx="2"/>
          </p:nvPr>
        </p:nvSpPr>
        <p:spPr bwMode="auto">
          <a:xfrm>
            <a:off x="1295400" y="6248400"/>
            <a:ext cx="1295400" cy="457200"/>
          </a:xfrm>
          <a:prstGeom prst="rect">
            <a:avLst/>
          </a:prstGeom>
          <a:noFill/>
          <a:ln>
            <a:noFill/>
          </a:ln>
          <a:effectLst/>
          <a:extLst>
            <a:ext uri="{909E8E84-426E-40dd-AFC4-6F175D3DCCD1}"/>
            <a:ext uri="{91240B29-F687-4f45-9708-019B960494DF}"/>
            <a:ext uri="{AF507438-7753-43e0-B8FC-AC1667EBCBE1}"/>
            <a:ext uri="{FAA26D3D-D897-4be2-8F04-BA451C77F1D7}"/>
          </a:extLst>
        </p:spPr>
        <p:txBody>
          <a:bodyPr vert="horz" wrap="square" lIns="91440" tIns="45720" rIns="91440" bIns="45720" numCol="1" anchor="t" anchorCtr="0" compatLnSpc="1">
            <a:prstTxWarp prst="textNoShape">
              <a:avLst/>
            </a:prstTxWarp>
          </a:bodyPr>
          <a:lstStyle>
            <a:lvl1pPr eaLnBrk="1" hangingPunct="1">
              <a:defRPr sz="1000">
                <a:latin typeface="Arial" charset="0"/>
                <a:ea typeface="ＭＳ Ｐゴシック" charset="0"/>
                <a:cs typeface="+mn-cs"/>
              </a:defRPr>
            </a:lvl1pPr>
          </a:lstStyle>
          <a:p>
            <a:pPr>
              <a:defRPr/>
            </a:pPr>
            <a:endParaRPr lang="en-US"/>
          </a:p>
        </p:txBody>
      </p:sp>
      <p:sp>
        <p:nvSpPr>
          <p:cNvPr id="1029" name="Rectangle 5">
            <a:extLst>
              <a:ext uri="{FF2B5EF4-FFF2-40B4-BE49-F238E27FC236}">
                <a16:creationId xmlns:a16="http://schemas.microsoft.com/office/drawing/2014/main" id="{EFA4271D-A16E-3144-B09C-0B287FC36D95}"/>
              </a:ext>
            </a:extLst>
          </p:cNvPr>
          <p:cNvSpPr>
            <a:spLocks noGrp="1" noChangeArrowheads="1"/>
          </p:cNvSpPr>
          <p:nvPr>
            <p:ph type="ftr" sz="quarter" idx="3"/>
          </p:nvPr>
        </p:nvSpPr>
        <p:spPr bwMode="auto">
          <a:xfrm>
            <a:off x="3276600" y="6248400"/>
            <a:ext cx="3135313" cy="457200"/>
          </a:xfrm>
          <a:prstGeom prst="rect">
            <a:avLst/>
          </a:prstGeom>
          <a:noFill/>
          <a:ln>
            <a:noFill/>
          </a:ln>
          <a:effectLst/>
          <a:extLst>
            <a:ext uri="{909E8E84-426E-40dd-AFC4-6F175D3DCCD1}"/>
            <a:ext uri="{91240B29-F687-4f45-9708-019B960494DF}"/>
            <a:ext uri="{AF507438-7753-43e0-B8FC-AC1667EBCBE1}"/>
            <a:ext uri="{FAA26D3D-D897-4be2-8F04-BA451C77F1D7}"/>
          </a:extLst>
        </p:spPr>
        <p:txBody>
          <a:bodyPr vert="horz" wrap="square" lIns="91440" tIns="45720" rIns="91440" bIns="45720" numCol="1" anchor="t" anchorCtr="0" compatLnSpc="1">
            <a:prstTxWarp prst="textNoShape">
              <a:avLst/>
            </a:prstTxWarp>
          </a:bodyPr>
          <a:lstStyle>
            <a:lvl1pPr algn="ctr" eaLnBrk="1" hangingPunct="1">
              <a:defRPr sz="1000">
                <a:latin typeface="Arial" charset="0"/>
                <a:ea typeface="ＭＳ Ｐゴシック" charset="0"/>
                <a:cs typeface="+mn-cs"/>
              </a:defRPr>
            </a:lvl1pPr>
          </a:lstStyle>
          <a:p>
            <a:pPr>
              <a:defRPr/>
            </a:pPr>
            <a:endParaRPr lang="en-US"/>
          </a:p>
        </p:txBody>
      </p:sp>
      <p:sp>
        <p:nvSpPr>
          <p:cNvPr id="1030" name="Rectangle 6">
            <a:extLst>
              <a:ext uri="{FF2B5EF4-FFF2-40B4-BE49-F238E27FC236}">
                <a16:creationId xmlns:a16="http://schemas.microsoft.com/office/drawing/2014/main" id="{34319CAB-8078-7744-BF69-E82B2AAAD4EE}"/>
              </a:ext>
            </a:extLst>
          </p:cNvPr>
          <p:cNvSpPr>
            <a:spLocks noGrp="1" noChangeArrowheads="1"/>
          </p:cNvSpPr>
          <p:nvPr>
            <p:ph type="sldNum" sz="quarter" idx="4"/>
          </p:nvPr>
        </p:nvSpPr>
        <p:spPr bwMode="auto">
          <a:xfrm>
            <a:off x="7162800" y="6248400"/>
            <a:ext cx="1295400" cy="457200"/>
          </a:xfrm>
          <a:prstGeom prst="rect">
            <a:avLst/>
          </a:prstGeom>
          <a:noFill/>
          <a:ln>
            <a:noFill/>
          </a:ln>
          <a:effectLst/>
          <a:extLst>
            <a:ext uri="{909E8E84-426E-40dd-AFC4-6F175D3DCCD1}"/>
            <a:ext uri="{91240B29-F687-4f45-9708-019B960494DF}"/>
            <a:ext uri="{AF507438-7753-43e0-B8FC-AC1667EBCBE1}"/>
            <a:ext uri="{FAA26D3D-D897-4be2-8F04-BA451C77F1D7}"/>
          </a:extLst>
        </p:spPr>
        <p:txBody>
          <a:bodyPr vert="horz" wrap="square" lIns="91440" tIns="45720" rIns="91440" bIns="45720" numCol="1" anchor="t" anchorCtr="0" compatLnSpc="1">
            <a:prstTxWarp prst="textNoShape">
              <a:avLst/>
            </a:prstTxWarp>
          </a:bodyPr>
          <a:lstStyle>
            <a:lvl1pPr algn="r" eaLnBrk="1" hangingPunct="1">
              <a:defRPr sz="1000"/>
            </a:lvl1pPr>
          </a:lstStyle>
          <a:p>
            <a:fld id="{34ECC058-B32B-7A43-A9BE-A1F12E78A679}" type="slidenum">
              <a:rPr lang="en-US"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725"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txStyles>
    <p:titleStyle>
      <a:lvl1pPr algn="l" rtl="0" eaLnBrk="0" fontAlgn="base" hangingPunct="0">
        <a:spcBef>
          <a:spcPct val="0"/>
        </a:spcBef>
        <a:spcAft>
          <a:spcPct val="0"/>
        </a:spcAft>
        <a:defRPr sz="4000">
          <a:solidFill>
            <a:schemeClr val="tx2"/>
          </a:solidFill>
          <a:latin typeface="+mj-lt"/>
          <a:ea typeface="+mj-ea"/>
          <a:cs typeface="ＭＳ Ｐゴシック" charset="0"/>
        </a:defRPr>
      </a:lvl1pPr>
      <a:lvl2pPr algn="l" rtl="0" eaLnBrk="0" fontAlgn="base" hangingPunct="0">
        <a:spcBef>
          <a:spcPct val="0"/>
        </a:spcBef>
        <a:spcAft>
          <a:spcPct val="0"/>
        </a:spcAft>
        <a:defRPr sz="4000">
          <a:solidFill>
            <a:schemeClr val="tx2"/>
          </a:solidFill>
          <a:latin typeface="Arial Black"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Arial Black"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Arial Black"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Arial Black"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Arial Black" charset="0"/>
          <a:ea typeface="ＭＳ Ｐゴシック" charset="0"/>
        </a:defRPr>
      </a:lvl6pPr>
      <a:lvl7pPr marL="914400" algn="l" rtl="0" fontAlgn="base">
        <a:spcBef>
          <a:spcPct val="0"/>
        </a:spcBef>
        <a:spcAft>
          <a:spcPct val="0"/>
        </a:spcAft>
        <a:defRPr sz="4000">
          <a:solidFill>
            <a:schemeClr val="tx2"/>
          </a:solidFill>
          <a:latin typeface="Arial Black" charset="0"/>
          <a:ea typeface="ＭＳ Ｐゴシック" charset="0"/>
        </a:defRPr>
      </a:lvl7pPr>
      <a:lvl8pPr marL="1371600" algn="l" rtl="0" fontAlgn="base">
        <a:spcBef>
          <a:spcPct val="0"/>
        </a:spcBef>
        <a:spcAft>
          <a:spcPct val="0"/>
        </a:spcAft>
        <a:defRPr sz="4000">
          <a:solidFill>
            <a:schemeClr val="tx2"/>
          </a:solidFill>
          <a:latin typeface="Arial Black" charset="0"/>
          <a:ea typeface="ＭＳ Ｐゴシック" charset="0"/>
        </a:defRPr>
      </a:lvl8pPr>
      <a:lvl9pPr marL="1828800" algn="l" rtl="0" fontAlgn="base">
        <a:spcBef>
          <a:spcPct val="0"/>
        </a:spcBef>
        <a:spcAft>
          <a:spcPct val="0"/>
        </a:spcAft>
        <a:defRPr sz="4000">
          <a:solidFill>
            <a:schemeClr val="tx2"/>
          </a:solidFill>
          <a:latin typeface="Arial Black" charset="0"/>
          <a:ea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cradletograve.org"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3F79DE00-4C4F-A74A-BF5B-B8F7A911F099}"/>
              </a:ext>
            </a:extLst>
          </p:cNvPr>
          <p:cNvSpPr>
            <a:spLocks noGrp="1" noChangeArrowheads="1"/>
          </p:cNvSpPr>
          <p:nvPr>
            <p:ph type="ctrTitle"/>
          </p:nvPr>
        </p:nvSpPr>
        <p:spPr>
          <a:xfrm>
            <a:off x="539750" y="549275"/>
            <a:ext cx="7772400" cy="1143000"/>
          </a:xfrm>
          <a:extLst>
            <a:ext uri="{909E8E84-426E-40dd-AFC4-6F175D3DCCD1}"/>
            <a:ext uri="{91240B29-F687-4f45-9708-019B960494DF}"/>
            <a:ext uri="{AF507438-7753-43e0-B8FC-AC1667EBCBE1}"/>
            <a:ext uri="{FAA26D3D-D897-4be2-8F04-BA451C77F1D7}"/>
          </a:extLst>
        </p:spPr>
        <p:txBody>
          <a:bodyPr/>
          <a:lstStyle/>
          <a:p>
            <a:pPr algn="ctr" eaLnBrk="1" hangingPunct="1">
              <a:defRPr/>
            </a:pPr>
            <a:r>
              <a:rPr lang="en-GB" sz="4000" dirty="0">
                <a:cs typeface="+mj-cs"/>
              </a:rPr>
              <a:t>Medical Authority </a:t>
            </a:r>
            <a:endParaRPr lang="en-US" sz="4000" dirty="0">
              <a:cs typeface="+mj-cs"/>
            </a:endParaRPr>
          </a:p>
        </p:txBody>
      </p:sp>
      <p:sp>
        <p:nvSpPr>
          <p:cNvPr id="27651" name="Rectangle 3">
            <a:extLst>
              <a:ext uri="{FF2B5EF4-FFF2-40B4-BE49-F238E27FC236}">
                <a16:creationId xmlns:a16="http://schemas.microsoft.com/office/drawing/2014/main" id="{3AE980E5-C8C4-0D4C-A777-A9274456DD63}"/>
              </a:ext>
            </a:extLst>
          </p:cNvPr>
          <p:cNvSpPr>
            <a:spLocks noGrp="1" noChangeArrowheads="1"/>
          </p:cNvSpPr>
          <p:nvPr>
            <p:ph type="subTitle" idx="1"/>
          </p:nvPr>
        </p:nvSpPr>
        <p:spPr>
          <a:xfrm>
            <a:off x="1116013" y="1692275"/>
            <a:ext cx="6400800" cy="762000"/>
          </a:xfrm>
          <a:extLst>
            <a:ext uri="{909E8E84-426E-40dd-AFC4-6F175D3DCCD1}"/>
            <a:ext uri="{91240B29-F687-4f45-9708-019B960494DF}"/>
            <a:ext uri="{AF507438-7753-43e0-B8FC-AC1667EBCBE1}"/>
            <a:ext uri="{FAA26D3D-D897-4be2-8F04-BA451C77F1D7}"/>
          </a:extLst>
        </p:spPr>
        <p:txBody>
          <a:bodyPr/>
          <a:lstStyle/>
          <a:p>
            <a:pPr algn="ctr" eaLnBrk="1" hangingPunct="1">
              <a:lnSpc>
                <a:spcPct val="90000"/>
              </a:lnSpc>
              <a:defRPr/>
            </a:pPr>
            <a:r>
              <a:rPr lang="en-US" sz="1800" dirty="0">
                <a:cs typeface="+mn-cs"/>
              </a:rPr>
              <a:t>Mind, Body and Society--</a:t>
            </a:r>
            <a:r>
              <a:rPr lang="en-GB" sz="1800" dirty="0">
                <a:cs typeface="+mn-cs"/>
              </a:rPr>
              <a:t>Week 23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3">
            <a:extLst>
              <a:ext uri="{FF2B5EF4-FFF2-40B4-BE49-F238E27FC236}">
                <a16:creationId xmlns:a16="http://schemas.microsoft.com/office/drawing/2014/main" id="{C561B169-3197-5EB6-CA8F-53DE750A243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889000"/>
            <a:ext cx="9144000" cy="50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2" name="TextBox 4">
            <a:extLst>
              <a:ext uri="{FF2B5EF4-FFF2-40B4-BE49-F238E27FC236}">
                <a16:creationId xmlns:a16="http://schemas.microsoft.com/office/drawing/2014/main" id="{915A1187-1036-FBD0-74E0-A1FB053D6F3C}"/>
              </a:ext>
            </a:extLst>
          </p:cNvPr>
          <p:cNvSpPr txBox="1">
            <a:spLocks noChangeArrowheads="1"/>
          </p:cNvSpPr>
          <p:nvPr/>
        </p:nvSpPr>
        <p:spPr bwMode="auto">
          <a:xfrm>
            <a:off x="3059113" y="188913"/>
            <a:ext cx="32940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r>
              <a:rPr lang="en-US" altLang="en-US" sz="2400"/>
              <a:t>A LIFETIME OF PILLS</a:t>
            </a:r>
          </a:p>
        </p:txBody>
      </p:sp>
      <p:sp>
        <p:nvSpPr>
          <p:cNvPr id="25603" name="TextBox 5">
            <a:extLst>
              <a:ext uri="{FF2B5EF4-FFF2-40B4-BE49-F238E27FC236}">
                <a16:creationId xmlns:a16="http://schemas.microsoft.com/office/drawing/2014/main" id="{D337E213-63D1-B300-D0D2-9BCD9FB31C75}"/>
              </a:ext>
            </a:extLst>
          </p:cNvPr>
          <p:cNvSpPr txBox="1">
            <a:spLocks noChangeArrowheads="1"/>
          </p:cNvSpPr>
          <p:nvPr/>
        </p:nvSpPr>
        <p:spPr bwMode="auto">
          <a:xfrm>
            <a:off x="3348038" y="6021388"/>
            <a:ext cx="55895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r>
              <a:rPr lang="en-US" altLang="en-US" sz="1800"/>
              <a:t>‘Cradle to Grave’ – Pharmacopoeia (British Museum)</a:t>
            </a:r>
          </a:p>
          <a:p>
            <a:pPr>
              <a:spcBef>
                <a:spcPct val="0"/>
              </a:spcBef>
              <a:buFontTx/>
              <a:buNone/>
            </a:pPr>
            <a:r>
              <a:rPr lang="en-US" altLang="en-US" sz="1800">
                <a:hlinkClick r:id="rId3"/>
              </a:rPr>
              <a:t>http://cradletograve.org</a:t>
            </a:r>
            <a:endParaRPr lang="en-US" altLang="en-US" sz="1800"/>
          </a:p>
          <a:p>
            <a:pPr>
              <a:spcBef>
                <a:spcPct val="0"/>
              </a:spcBef>
              <a:buFontTx/>
              <a:buNone/>
            </a:pPr>
            <a:endParaRPr lang="en-US" altLang="en-US" sz="1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a:extLst>
              <a:ext uri="{FF2B5EF4-FFF2-40B4-BE49-F238E27FC236}">
                <a16:creationId xmlns:a16="http://schemas.microsoft.com/office/drawing/2014/main" id="{87D08325-67D7-E88D-6DCE-F1B581B8715E}"/>
              </a:ext>
            </a:extLst>
          </p:cNvPr>
          <p:cNvSpPr>
            <a:spLocks noGrp="1" noChangeArrowheads="1"/>
          </p:cNvSpPr>
          <p:nvPr>
            <p:ph type="title"/>
          </p:nvPr>
        </p:nvSpPr>
        <p:spPr/>
        <p:txBody>
          <a:bodyPr/>
          <a:lstStyle/>
          <a:p>
            <a:pPr algn="ctr"/>
            <a:r>
              <a:rPr lang="en-US" altLang="en-US"/>
              <a:t>Side Effects</a:t>
            </a:r>
          </a:p>
        </p:txBody>
      </p:sp>
      <p:sp>
        <p:nvSpPr>
          <p:cNvPr id="26626" name="TextBox 3">
            <a:extLst>
              <a:ext uri="{FF2B5EF4-FFF2-40B4-BE49-F238E27FC236}">
                <a16:creationId xmlns:a16="http://schemas.microsoft.com/office/drawing/2014/main" id="{BFE7FDA6-5865-FDE1-6266-99C63180BF99}"/>
              </a:ext>
            </a:extLst>
          </p:cNvPr>
          <p:cNvSpPr txBox="1">
            <a:spLocks noChangeArrowheads="1"/>
          </p:cNvSpPr>
          <p:nvPr/>
        </p:nvSpPr>
        <p:spPr bwMode="auto">
          <a:xfrm>
            <a:off x="1042988" y="6237288"/>
            <a:ext cx="76723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r>
              <a:rPr lang="en-US" altLang="en-US" sz="1800" dirty="0"/>
              <a:t>https://</a:t>
            </a:r>
            <a:r>
              <a:rPr lang="en-US" altLang="en-US" sz="1800" dirty="0" err="1"/>
              <a:t>www.youtube.com</a:t>
            </a:r>
            <a:r>
              <a:rPr lang="en-US" altLang="en-US" sz="1800" dirty="0"/>
              <a:t>/</a:t>
            </a:r>
            <a:r>
              <a:rPr lang="en-US" altLang="en-US" sz="1800" dirty="0" err="1"/>
              <a:t>watch?v</a:t>
            </a:r>
            <a:r>
              <a:rPr lang="en-US" altLang="en-US" sz="1800" dirty="0"/>
              <a:t>=MzMqIGzXli8&amp;feature=</a:t>
            </a:r>
            <a:r>
              <a:rPr lang="en-US" altLang="en-US" sz="1800" dirty="0" err="1"/>
              <a:t>youtu.be&amp;t</a:t>
            </a:r>
            <a:r>
              <a:rPr lang="en-US" altLang="en-US" sz="1800" dirty="0"/>
              <a:t>=81</a:t>
            </a:r>
          </a:p>
        </p:txBody>
      </p:sp>
      <p:pic>
        <p:nvPicPr>
          <p:cNvPr id="26627" name="Picture 4" descr="Screen Shot 2017-03-16 at 15.08.08.png">
            <a:extLst>
              <a:ext uri="{FF2B5EF4-FFF2-40B4-BE49-F238E27FC236}">
                <a16:creationId xmlns:a16="http://schemas.microsoft.com/office/drawing/2014/main" id="{34D6AFD6-E6CF-30FA-27E1-81F52DBD2A9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1844675"/>
            <a:ext cx="7554912" cy="379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a:extLst>
              <a:ext uri="{FF2B5EF4-FFF2-40B4-BE49-F238E27FC236}">
                <a16:creationId xmlns:a16="http://schemas.microsoft.com/office/drawing/2014/main" id="{D7CA428B-FCEF-2D59-E1EB-12EF44F12200}"/>
              </a:ext>
            </a:extLst>
          </p:cNvPr>
          <p:cNvSpPr>
            <a:spLocks noGrp="1" noChangeArrowheads="1"/>
          </p:cNvSpPr>
          <p:nvPr>
            <p:ph type="title"/>
          </p:nvPr>
        </p:nvSpPr>
        <p:spPr>
          <a:xfrm>
            <a:off x="1042988" y="620713"/>
            <a:ext cx="3852862" cy="990600"/>
          </a:xfrm>
        </p:spPr>
        <p:txBody>
          <a:bodyPr/>
          <a:lstStyle/>
          <a:p>
            <a:pPr algn="ctr"/>
            <a:br>
              <a:rPr lang="en-US" altLang="en-US"/>
            </a:br>
            <a:r>
              <a:rPr lang="en-US" altLang="en-US"/>
              <a:t>Thalidomide</a:t>
            </a:r>
            <a:br>
              <a:rPr lang="en-US" altLang="en-US"/>
            </a:br>
            <a:r>
              <a:rPr lang="en-US" altLang="en-US"/>
              <a:t>Scandal (1960s)</a:t>
            </a:r>
          </a:p>
        </p:txBody>
      </p:sp>
      <p:pic>
        <p:nvPicPr>
          <p:cNvPr id="27650" name="Picture 3" descr="Pack_of_Thalidomide_tablets_c.1960.JPG">
            <a:extLst>
              <a:ext uri="{FF2B5EF4-FFF2-40B4-BE49-F238E27FC236}">
                <a16:creationId xmlns:a16="http://schemas.microsoft.com/office/drawing/2014/main" id="{D69547C8-2330-4C56-0055-81C60F8BE1C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03800" y="6350"/>
            <a:ext cx="4140200" cy="275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1" name="Picture 5">
            <a:extLst>
              <a:ext uri="{FF2B5EF4-FFF2-40B4-BE49-F238E27FC236}">
                <a16:creationId xmlns:a16="http://schemas.microsoft.com/office/drawing/2014/main" id="{BA904CA8-0BF8-B629-D6A3-B810306A47A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92275" y="2852738"/>
            <a:ext cx="6659563" cy="374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a:extLst>
              <a:ext uri="{FF2B5EF4-FFF2-40B4-BE49-F238E27FC236}">
                <a16:creationId xmlns:a16="http://schemas.microsoft.com/office/drawing/2014/main" id="{5844CAA5-EED5-8F06-57BB-04BD5CA9BA1D}"/>
              </a:ext>
            </a:extLst>
          </p:cNvPr>
          <p:cNvSpPr>
            <a:spLocks noGrp="1" noChangeArrowheads="1"/>
          </p:cNvSpPr>
          <p:nvPr>
            <p:ph type="title"/>
          </p:nvPr>
        </p:nvSpPr>
        <p:spPr/>
        <p:txBody>
          <a:bodyPr/>
          <a:lstStyle/>
          <a:p>
            <a:pPr algn="ctr"/>
            <a:r>
              <a:rPr lang="en-US" altLang="en-US"/>
              <a:t>Backlash and Mistrust</a:t>
            </a:r>
          </a:p>
        </p:txBody>
      </p:sp>
      <p:pic>
        <p:nvPicPr>
          <p:cNvPr id="28674" name="Picture 3">
            <a:extLst>
              <a:ext uri="{FF2B5EF4-FFF2-40B4-BE49-F238E27FC236}">
                <a16:creationId xmlns:a16="http://schemas.microsoft.com/office/drawing/2014/main" id="{49CA8170-07EB-5116-0323-A17CEE6AF02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68538" y="1557338"/>
            <a:ext cx="5300662" cy="505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a:extLst>
              <a:ext uri="{FF2B5EF4-FFF2-40B4-BE49-F238E27FC236}">
                <a16:creationId xmlns:a16="http://schemas.microsoft.com/office/drawing/2014/main" id="{FE8C31D4-E1B7-37EC-0DB5-6A13BCB202A5}"/>
              </a:ext>
            </a:extLst>
          </p:cNvPr>
          <p:cNvSpPr>
            <a:spLocks noGrp="1" noChangeArrowheads="1"/>
          </p:cNvSpPr>
          <p:nvPr>
            <p:ph type="title"/>
          </p:nvPr>
        </p:nvSpPr>
        <p:spPr>
          <a:xfrm>
            <a:off x="1258888" y="-100013"/>
            <a:ext cx="7705725" cy="990601"/>
          </a:xfrm>
        </p:spPr>
        <p:txBody>
          <a:bodyPr/>
          <a:lstStyle/>
          <a:p>
            <a:r>
              <a:rPr lang="en-US" altLang="en-US" sz="3200"/>
              <a:t>Recap: The Medical Marketplace</a:t>
            </a:r>
          </a:p>
        </p:txBody>
      </p:sp>
      <p:sp>
        <p:nvSpPr>
          <p:cNvPr id="16386" name="Content Placeholder 2">
            <a:extLst>
              <a:ext uri="{FF2B5EF4-FFF2-40B4-BE49-F238E27FC236}">
                <a16:creationId xmlns:a16="http://schemas.microsoft.com/office/drawing/2014/main" id="{C8665C8A-F4DC-D012-2FAF-6E6D4B72BE61}"/>
              </a:ext>
            </a:extLst>
          </p:cNvPr>
          <p:cNvSpPr>
            <a:spLocks noGrp="1" noChangeArrowheads="1"/>
          </p:cNvSpPr>
          <p:nvPr>
            <p:ph idx="1"/>
          </p:nvPr>
        </p:nvSpPr>
        <p:spPr>
          <a:xfrm>
            <a:off x="1258888" y="4076700"/>
            <a:ext cx="7162800" cy="2905125"/>
          </a:xfrm>
        </p:spPr>
        <p:txBody>
          <a:bodyPr/>
          <a:lstStyle/>
          <a:p>
            <a:r>
              <a:rPr lang="en-US" altLang="en-US" sz="2000"/>
              <a:t>Medical professionalism develops with expansion of anatomical knowledge, medical training: College of Physicians of London (1518)</a:t>
            </a:r>
          </a:p>
          <a:p>
            <a:r>
              <a:rPr lang="en-US" altLang="en-US" sz="2000"/>
              <a:t>No monopoly: ‘folk medicine’, quacks, itinerant dentists, midwives, faith healers all compete with learned physicians.</a:t>
            </a:r>
          </a:p>
          <a:p>
            <a:r>
              <a:rPr lang="en-US" altLang="en-US" sz="2000"/>
              <a:t>Therapies of questionable value; reputations based on diagnostic skill, anatomical knowledge</a:t>
            </a:r>
            <a:endParaRPr lang="en-US" altLang="en-US"/>
          </a:p>
        </p:txBody>
      </p:sp>
      <p:pic>
        <p:nvPicPr>
          <p:cNvPr id="16387" name="Picture 3">
            <a:extLst>
              <a:ext uri="{FF2B5EF4-FFF2-40B4-BE49-F238E27FC236}">
                <a16:creationId xmlns:a16="http://schemas.microsoft.com/office/drawing/2014/main" id="{107CC4A0-4464-0E0B-E497-DA4A8D92802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00338" y="836613"/>
            <a:ext cx="4319587"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99F50F00-77E8-C16E-8CD2-C2E621A14737}"/>
              </a:ext>
            </a:extLst>
          </p:cNvPr>
          <p:cNvSpPr>
            <a:spLocks noGrp="1" noChangeArrowheads="1"/>
          </p:cNvSpPr>
          <p:nvPr>
            <p:ph type="title"/>
          </p:nvPr>
        </p:nvSpPr>
        <p:spPr/>
        <p:txBody>
          <a:bodyPr/>
          <a:lstStyle/>
          <a:p>
            <a:pPr eaLnBrk="1" hangingPunct="1"/>
            <a:r>
              <a:rPr lang="en-GB" altLang="en-US" sz="3600"/>
              <a:t>Pre- ‘Scientific’ Medicine</a:t>
            </a:r>
            <a:endParaRPr lang="en-US" altLang="en-US" sz="3600"/>
          </a:p>
        </p:txBody>
      </p:sp>
      <p:sp>
        <p:nvSpPr>
          <p:cNvPr id="17410" name="Rectangle 3">
            <a:extLst>
              <a:ext uri="{FF2B5EF4-FFF2-40B4-BE49-F238E27FC236}">
                <a16:creationId xmlns:a16="http://schemas.microsoft.com/office/drawing/2014/main" id="{3B1B5F6E-CE30-F97A-368D-38790A509BD8}"/>
              </a:ext>
            </a:extLst>
          </p:cNvPr>
          <p:cNvSpPr>
            <a:spLocks noGrp="1" noChangeArrowheads="1"/>
          </p:cNvSpPr>
          <p:nvPr>
            <p:ph type="body" idx="1"/>
          </p:nvPr>
        </p:nvSpPr>
        <p:spPr/>
        <p:txBody>
          <a:bodyPr/>
          <a:lstStyle/>
          <a:p>
            <a:pPr eaLnBrk="1" hangingPunct="1">
              <a:lnSpc>
                <a:spcPct val="90000"/>
              </a:lnSpc>
            </a:pPr>
            <a:r>
              <a:rPr lang="en-GB" altLang="en-US" sz="2800"/>
              <a:t>Hierarchy of Causes:</a:t>
            </a:r>
          </a:p>
          <a:p>
            <a:pPr lvl="1" eaLnBrk="1" hangingPunct="1">
              <a:lnSpc>
                <a:spcPct val="90000"/>
              </a:lnSpc>
            </a:pPr>
            <a:r>
              <a:rPr lang="en-GB" altLang="en-US" sz="2400"/>
              <a:t>Primary/Remote: Divine/Cosmological</a:t>
            </a:r>
          </a:p>
          <a:p>
            <a:pPr lvl="1" eaLnBrk="1" hangingPunct="1">
              <a:lnSpc>
                <a:spcPct val="90000"/>
              </a:lnSpc>
            </a:pPr>
            <a:r>
              <a:rPr lang="en-GB" altLang="en-US" sz="2400"/>
              <a:t>Atmospheric/Environmental</a:t>
            </a:r>
          </a:p>
          <a:p>
            <a:pPr lvl="1" eaLnBrk="1" hangingPunct="1">
              <a:lnSpc>
                <a:spcPct val="90000"/>
              </a:lnSpc>
            </a:pPr>
            <a:r>
              <a:rPr lang="en-GB" altLang="en-US" sz="2400"/>
              <a:t>Proximate/Immediate: Patient’s experiences, temperament, lifestyle, predisposition….</a:t>
            </a:r>
          </a:p>
          <a:p>
            <a:pPr eaLnBrk="1" hangingPunct="1">
              <a:lnSpc>
                <a:spcPct val="90000"/>
              </a:lnSpc>
            </a:pPr>
            <a:r>
              <a:rPr lang="en-GB" altLang="en-US" sz="2800"/>
              <a:t>Miasmatic theory of causation (but disease only takes seat in certain individuals)</a:t>
            </a:r>
          </a:p>
          <a:p>
            <a:pPr eaLnBrk="1" hangingPunct="1">
              <a:lnSpc>
                <a:spcPct val="90000"/>
              </a:lnSpc>
            </a:pPr>
            <a:r>
              <a:rPr lang="en-GB" altLang="en-US" sz="2800"/>
              <a:t>Holistic view of disease; affects whole body</a:t>
            </a:r>
          </a:p>
          <a:p>
            <a:pPr lvl="1" eaLnBrk="1" hangingPunct="1">
              <a:lnSpc>
                <a:spcPct val="90000"/>
              </a:lnSpc>
            </a:pPr>
            <a:r>
              <a:rPr lang="en-US" altLang="en-US" sz="2400"/>
              <a:t>Lack of disease specificity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E1EF9A4A-FB10-5C40-8625-CCEC5A671B77}"/>
              </a:ext>
            </a:extLst>
          </p:cNvPr>
          <p:cNvSpPr>
            <a:spLocks noGrp="1" noChangeArrowheads="1"/>
          </p:cNvSpPr>
          <p:nvPr>
            <p:ph type="title"/>
          </p:nvPr>
        </p:nvSpPr>
        <p:spPr>
          <a:xfrm>
            <a:off x="1066800" y="685800"/>
            <a:ext cx="8077200" cy="1219200"/>
          </a:xfrm>
        </p:spPr>
        <p:txBody>
          <a:bodyPr/>
          <a:lstStyle/>
          <a:p>
            <a:pPr eaLnBrk="1" hangingPunct="1">
              <a:defRPr/>
            </a:pPr>
            <a:r>
              <a:rPr lang="en-US" sz="3200">
                <a:cs typeface="+mj-cs"/>
              </a:rPr>
              <a:t>From the Birth of the Clinic to Birth of the Laboratory: Observation, Pathology and Physiology</a:t>
            </a:r>
            <a:endParaRPr lang="en-US">
              <a:cs typeface="+mj-cs"/>
            </a:endParaRPr>
          </a:p>
        </p:txBody>
      </p:sp>
      <p:sp>
        <p:nvSpPr>
          <p:cNvPr id="18434" name="Rectangle 3">
            <a:extLst>
              <a:ext uri="{FF2B5EF4-FFF2-40B4-BE49-F238E27FC236}">
                <a16:creationId xmlns:a16="http://schemas.microsoft.com/office/drawing/2014/main" id="{49DBC38F-5B2F-6FDD-0666-E089F9A30ADE}"/>
              </a:ext>
            </a:extLst>
          </p:cNvPr>
          <p:cNvSpPr>
            <a:spLocks noGrp="1" noChangeArrowheads="1"/>
          </p:cNvSpPr>
          <p:nvPr>
            <p:ph type="body" idx="1"/>
          </p:nvPr>
        </p:nvSpPr>
        <p:spPr>
          <a:xfrm>
            <a:off x="1371600" y="2438400"/>
            <a:ext cx="7162800" cy="4419600"/>
          </a:xfrm>
        </p:spPr>
        <p:txBody>
          <a:bodyPr/>
          <a:lstStyle/>
          <a:p>
            <a:pPr eaLnBrk="1" hangingPunct="1"/>
            <a:r>
              <a:rPr lang="en-US" altLang="en-US" sz="2000"/>
              <a:t>French clinical medicine focuses on observation: connecting symptoms to lesions</a:t>
            </a:r>
          </a:p>
          <a:p>
            <a:pPr eaLnBrk="1" hangingPunct="1"/>
            <a:r>
              <a:rPr lang="en-US" altLang="en-US" sz="2000"/>
              <a:t>Diseases are situated in specific organs</a:t>
            </a:r>
          </a:p>
          <a:p>
            <a:pPr eaLnBrk="1" hangingPunct="1"/>
            <a:r>
              <a:rPr lang="en-US" altLang="en-US" sz="2000"/>
              <a:t>Doesn’t explain the cause of disease (how do lesions appear?)</a:t>
            </a:r>
          </a:p>
          <a:p>
            <a:pPr eaLnBrk="1" hangingPunct="1"/>
            <a:r>
              <a:rPr lang="en-US" altLang="en-US" sz="2000"/>
              <a:t>Rise of experimental medicine to study physiology: Francois Magendie (1783-1855) and Claude Bernard (1813-1878)</a:t>
            </a:r>
          </a:p>
          <a:p>
            <a:pPr lvl="1" eaLnBrk="1" hangingPunct="1"/>
            <a:r>
              <a:rPr lang="en-US" altLang="en-US" sz="1800" i="1"/>
              <a:t>An Introduction to the Study of Experimental Medicine</a:t>
            </a:r>
            <a:r>
              <a:rPr lang="en-US" altLang="en-US" sz="1800"/>
              <a:t> (1865)</a:t>
            </a:r>
          </a:p>
          <a:p>
            <a:pPr eaLnBrk="1" hangingPunct="1"/>
            <a:r>
              <a:rPr lang="en-US" altLang="en-US" sz="2000"/>
              <a:t>Use of dissection, and vivisection, to show the function of organs in normal (healthy) and abnormal (diseased) states</a:t>
            </a:r>
            <a:endParaRPr lang="en-US"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29E55951-9F94-754F-9F82-1A9EE9DD3194}"/>
              </a:ext>
            </a:extLst>
          </p:cNvPr>
          <p:cNvSpPr>
            <a:spLocks noGrp="1" noChangeArrowheads="1"/>
          </p:cNvSpPr>
          <p:nvPr>
            <p:ph type="title"/>
          </p:nvPr>
        </p:nvSpPr>
        <p:spPr>
          <a:xfrm>
            <a:off x="1371600" y="533400"/>
            <a:ext cx="7162800" cy="990600"/>
          </a:xfrm>
        </p:spPr>
        <p:txBody>
          <a:bodyPr/>
          <a:lstStyle/>
          <a:p>
            <a:pPr eaLnBrk="1" hangingPunct="1">
              <a:defRPr/>
            </a:pPr>
            <a:r>
              <a:rPr lang="en-US" sz="3200" i="1">
                <a:cs typeface="+mj-cs"/>
              </a:rPr>
              <a:t>An Introduction to the Study of Experimental Medicine</a:t>
            </a:r>
            <a:r>
              <a:rPr lang="en-US" sz="3200">
                <a:cs typeface="+mj-cs"/>
              </a:rPr>
              <a:t> (1865)</a:t>
            </a:r>
            <a:endParaRPr lang="en-US">
              <a:cs typeface="+mj-cs"/>
            </a:endParaRPr>
          </a:p>
        </p:txBody>
      </p:sp>
      <p:sp>
        <p:nvSpPr>
          <p:cNvPr id="19458" name="Text Box 7">
            <a:extLst>
              <a:ext uri="{FF2B5EF4-FFF2-40B4-BE49-F238E27FC236}">
                <a16:creationId xmlns:a16="http://schemas.microsoft.com/office/drawing/2014/main" id="{12DFD892-CC26-18C2-8302-F28B25204274}"/>
              </a:ext>
            </a:extLst>
          </p:cNvPr>
          <p:cNvSpPr txBox="1">
            <a:spLocks noChangeArrowheads="1"/>
          </p:cNvSpPr>
          <p:nvPr/>
        </p:nvSpPr>
        <p:spPr bwMode="auto">
          <a:xfrm>
            <a:off x="1508125" y="2017713"/>
            <a:ext cx="64166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endParaRPr lang="en-US" altLang="en-US"/>
          </a:p>
        </p:txBody>
      </p:sp>
      <p:sp>
        <p:nvSpPr>
          <p:cNvPr id="19459" name="Text Box 8">
            <a:extLst>
              <a:ext uri="{FF2B5EF4-FFF2-40B4-BE49-F238E27FC236}">
                <a16:creationId xmlns:a16="http://schemas.microsoft.com/office/drawing/2014/main" id="{DEEB47A0-3759-3A84-0A04-BD30D9F9EA2B}"/>
              </a:ext>
            </a:extLst>
          </p:cNvPr>
          <p:cNvSpPr txBox="1">
            <a:spLocks noChangeArrowheads="1"/>
          </p:cNvSpPr>
          <p:nvPr/>
        </p:nvSpPr>
        <p:spPr bwMode="auto">
          <a:xfrm>
            <a:off x="1295400" y="1752600"/>
            <a:ext cx="7543800" cy="489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50000"/>
              </a:spcBef>
              <a:buFontTx/>
              <a:buNone/>
            </a:pPr>
            <a:r>
              <a:rPr lang="ja-JP" altLang="en-US" sz="1800">
                <a:solidFill>
                  <a:srgbClr val="FFFFFF"/>
                </a:solidFill>
              </a:rPr>
              <a:t>“</a:t>
            </a:r>
            <a:r>
              <a:rPr lang="en-US" altLang="ja-JP" sz="1800">
                <a:solidFill>
                  <a:srgbClr val="FFFFFF"/>
                </a:solidFill>
                <a:latin typeface="Times" charset="0"/>
              </a:rPr>
              <a:t>In a word, I consider hospitals only as the entrance to scientific medicine; they are the first field of observation which a physician enters; but the true sanctuary of medical science is a laboratory; only there can he seek explanations of life in the normal and pathological states by means of experimental analysis… In my opinion, medicine does not end in hospitals, as is often believed, but merely begins there.  In leaving the hospital, a physician, jealous of the title in its scientific sense, must go into his laboratory; and there, by experiments on animals, he will seek to account for what he has observed in his patients, whether about the action of drugs or about the origin of morbid lesions in organs or tissues.  There, in a word, he will achieve true medical science.  Every scientific physician should, therefore, have a physiological laboratory; and this work is especially intended to give physicians rules and principles of experimentation to guide their study of experimental medicine, that is, their analytic and experimental study of disease.  The principles of experimental medicine, then, will be simply the principles of experimental analysis applied to the phenomena of life in its healthy and its morbid states.</a:t>
            </a:r>
            <a:r>
              <a:rPr lang="ja-JP" altLang="en-US" sz="1800">
                <a:solidFill>
                  <a:srgbClr val="FFFFFF"/>
                </a:solidFill>
              </a:rPr>
              <a:t>”</a:t>
            </a:r>
            <a:endParaRPr lang="en-US" altLang="ja-JP" sz="1800">
              <a:solidFill>
                <a:srgbClr val="FFFFFF"/>
              </a:solidFill>
              <a:latin typeface="Times" charset="0"/>
            </a:endParaRPr>
          </a:p>
          <a:p>
            <a:pPr>
              <a:spcBef>
                <a:spcPct val="50000"/>
              </a:spcBef>
              <a:buFontTx/>
              <a:buNone/>
            </a:pPr>
            <a:r>
              <a:rPr lang="en-US" altLang="en-US" sz="1800">
                <a:solidFill>
                  <a:srgbClr val="FFFFFF"/>
                </a:solidFill>
                <a:latin typeface="Times" charset="0"/>
              </a:rPr>
              <a:t>					-Claude Bernard</a:t>
            </a:r>
            <a:endParaRPr lang="en-US" altLang="en-US" sz="2400">
              <a:solidFill>
                <a:srgbClr val="FFFFFF"/>
              </a:solidFill>
              <a:latin typeface="Times"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97D37127-06C1-524B-AA55-C212CF7DD3E0}"/>
              </a:ext>
            </a:extLst>
          </p:cNvPr>
          <p:cNvSpPr>
            <a:spLocks noGrp="1" noChangeArrowheads="1"/>
          </p:cNvSpPr>
          <p:nvPr>
            <p:ph type="title"/>
          </p:nvPr>
        </p:nvSpPr>
        <p:spPr>
          <a:xfrm>
            <a:off x="1295400" y="457200"/>
            <a:ext cx="7848600" cy="990600"/>
          </a:xfrm>
        </p:spPr>
        <p:txBody>
          <a:bodyPr/>
          <a:lstStyle/>
          <a:p>
            <a:pPr eaLnBrk="1" hangingPunct="1">
              <a:defRPr/>
            </a:pPr>
            <a:r>
              <a:rPr lang="en-US">
                <a:cs typeface="+mj-cs"/>
              </a:rPr>
              <a:t>Vivisection and Physiology</a:t>
            </a:r>
          </a:p>
        </p:txBody>
      </p:sp>
      <p:pic>
        <p:nvPicPr>
          <p:cNvPr id="20482" name="Picture 6" descr="dog-vivisection-mouc#3AE7A1.jpg                                00084C94Macintosh HD                   7C268792:">
            <a:extLst>
              <a:ext uri="{FF2B5EF4-FFF2-40B4-BE49-F238E27FC236}">
                <a16:creationId xmlns:a16="http://schemas.microsoft.com/office/drawing/2014/main" id="{CFECD58E-E13A-AC92-74DB-0F7E2FC337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371600"/>
            <a:ext cx="5791200" cy="477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Text Box 7">
            <a:extLst>
              <a:ext uri="{FF2B5EF4-FFF2-40B4-BE49-F238E27FC236}">
                <a16:creationId xmlns:a16="http://schemas.microsoft.com/office/drawing/2014/main" id="{74C6B83D-C162-DCF9-7325-36AFFD2F13DC}"/>
              </a:ext>
            </a:extLst>
          </p:cNvPr>
          <p:cNvSpPr txBox="1">
            <a:spLocks noChangeArrowheads="1"/>
          </p:cNvSpPr>
          <p:nvPr/>
        </p:nvSpPr>
        <p:spPr bwMode="auto">
          <a:xfrm>
            <a:off x="5029200" y="6172200"/>
            <a:ext cx="2984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sz="1600">
                <a:latin typeface="Georgia" panose="02040502050405020303" pitchFamily="18" charset="0"/>
              </a:rPr>
              <a:t>Emile-Edouard Mouchy (1832)</a:t>
            </a:r>
            <a:endParaRPr lang="en-US" altLang="en-US" sz="2400">
              <a:latin typeface="Georgia" panose="02040502050405020303"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218D61E9-0A18-2B42-B4F5-AB436DE2085A}"/>
              </a:ext>
            </a:extLst>
          </p:cNvPr>
          <p:cNvSpPr>
            <a:spLocks noGrp="1" noChangeArrowheads="1"/>
          </p:cNvSpPr>
          <p:nvPr>
            <p:ph type="title"/>
          </p:nvPr>
        </p:nvSpPr>
        <p:spPr>
          <a:xfrm>
            <a:off x="1143000" y="0"/>
            <a:ext cx="8001000" cy="990600"/>
          </a:xfrm>
        </p:spPr>
        <p:txBody>
          <a:bodyPr/>
          <a:lstStyle/>
          <a:p>
            <a:pPr eaLnBrk="1" hangingPunct="1">
              <a:defRPr/>
            </a:pPr>
            <a:r>
              <a:rPr lang="en-US">
                <a:cs typeface="+mj-cs"/>
              </a:rPr>
              <a:t>Medicine and Biochemistry</a:t>
            </a:r>
          </a:p>
        </p:txBody>
      </p:sp>
      <p:sp>
        <p:nvSpPr>
          <p:cNvPr id="36868" name="Rectangle 4">
            <a:extLst>
              <a:ext uri="{FF2B5EF4-FFF2-40B4-BE49-F238E27FC236}">
                <a16:creationId xmlns:a16="http://schemas.microsoft.com/office/drawing/2014/main" id="{20213186-7507-5540-AFC6-A102F44DCD91}"/>
              </a:ext>
            </a:extLst>
          </p:cNvPr>
          <p:cNvSpPr>
            <a:spLocks noGrp="1" noChangeArrowheads="1"/>
          </p:cNvSpPr>
          <p:nvPr>
            <p:ph type="body" idx="1"/>
          </p:nvPr>
        </p:nvSpPr>
        <p:spPr>
          <a:xfrm>
            <a:off x="1524000" y="5257800"/>
            <a:ext cx="7086600" cy="1752600"/>
          </a:xfrm>
        </p:spPr>
        <p:txBody>
          <a:bodyPr/>
          <a:lstStyle/>
          <a:p>
            <a:pPr eaLnBrk="1" hangingPunct="1">
              <a:defRPr/>
            </a:pPr>
            <a:r>
              <a:rPr lang="en-US" sz="1600">
                <a:cs typeface="+mn-cs"/>
              </a:rPr>
              <a:t>Associated with mid-century German universities and research institutes</a:t>
            </a:r>
          </a:p>
          <a:p>
            <a:pPr eaLnBrk="1" hangingPunct="1">
              <a:defRPr/>
            </a:pPr>
            <a:r>
              <a:rPr lang="en-US" sz="1600">
                <a:cs typeface="+mn-cs"/>
              </a:rPr>
              <a:t>Justus von Liebig (1803-1873) and the body as chemical system </a:t>
            </a:r>
          </a:p>
          <a:p>
            <a:pPr lvl="1" eaLnBrk="1" hangingPunct="1">
              <a:defRPr/>
            </a:pPr>
            <a:r>
              <a:rPr lang="en-US" sz="1600"/>
              <a:t>Measuring intake and output to determine internal processes</a:t>
            </a:r>
          </a:p>
          <a:p>
            <a:pPr eaLnBrk="1" hangingPunct="1">
              <a:defRPr/>
            </a:pPr>
            <a:r>
              <a:rPr lang="en-US" sz="1600">
                <a:cs typeface="+mn-cs"/>
              </a:rPr>
              <a:t>Rudolf Virchow (1821-1902) and cellular pathology</a:t>
            </a:r>
          </a:p>
          <a:p>
            <a:pPr lvl="1" eaLnBrk="1" hangingPunct="1">
              <a:defRPr/>
            </a:pPr>
            <a:r>
              <a:rPr lang="en-US" sz="1600"/>
              <a:t>Disease as a dynamic process originating in the body</a:t>
            </a:r>
            <a:endParaRPr lang="en-US" sz="2000"/>
          </a:p>
        </p:txBody>
      </p:sp>
      <p:pic>
        <p:nvPicPr>
          <p:cNvPr id="21507" name="Picture 7" descr="analalt.jpg                                                    00084C94Macintosh HD                   7C268792:">
            <a:extLst>
              <a:ext uri="{FF2B5EF4-FFF2-40B4-BE49-F238E27FC236}">
                <a16:creationId xmlns:a16="http://schemas.microsoft.com/office/drawing/2014/main" id="{EF9A2CED-C530-CF71-AB46-4C006E5B00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990600"/>
            <a:ext cx="6934200" cy="384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Text Box 8">
            <a:extLst>
              <a:ext uri="{FF2B5EF4-FFF2-40B4-BE49-F238E27FC236}">
                <a16:creationId xmlns:a16="http://schemas.microsoft.com/office/drawing/2014/main" id="{1C5BC360-DD70-8BEE-8C76-91E33F9A5357}"/>
              </a:ext>
            </a:extLst>
          </p:cNvPr>
          <p:cNvSpPr txBox="1">
            <a:spLocks noChangeArrowheads="1"/>
          </p:cNvSpPr>
          <p:nvPr/>
        </p:nvSpPr>
        <p:spPr bwMode="auto">
          <a:xfrm>
            <a:off x="6248400" y="4800600"/>
            <a:ext cx="23288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sz="1600" i="1"/>
              <a:t>Liebig laboratory (1840)</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a:extLst>
              <a:ext uri="{FF2B5EF4-FFF2-40B4-BE49-F238E27FC236}">
                <a16:creationId xmlns:a16="http://schemas.microsoft.com/office/drawing/2014/main" id="{16FC4052-F49A-1D1A-1ABA-8CC94CD78E2B}"/>
              </a:ext>
            </a:extLst>
          </p:cNvPr>
          <p:cNvSpPr>
            <a:spLocks noGrp="1" noChangeArrowheads="1"/>
          </p:cNvSpPr>
          <p:nvPr>
            <p:ph type="title"/>
          </p:nvPr>
        </p:nvSpPr>
        <p:spPr/>
        <p:txBody>
          <a:bodyPr/>
          <a:lstStyle/>
          <a:p>
            <a:r>
              <a:rPr lang="en-US" altLang="en-US"/>
              <a:t>Homeopathy</a:t>
            </a:r>
          </a:p>
        </p:txBody>
      </p:sp>
      <p:sp>
        <p:nvSpPr>
          <p:cNvPr id="22530" name="Content Placeholder 2">
            <a:extLst>
              <a:ext uri="{FF2B5EF4-FFF2-40B4-BE49-F238E27FC236}">
                <a16:creationId xmlns:a16="http://schemas.microsoft.com/office/drawing/2014/main" id="{58640589-7DF7-3532-3869-C0742E03091A}"/>
              </a:ext>
            </a:extLst>
          </p:cNvPr>
          <p:cNvSpPr>
            <a:spLocks noGrp="1" noChangeArrowheads="1"/>
          </p:cNvSpPr>
          <p:nvPr>
            <p:ph idx="1"/>
          </p:nvPr>
        </p:nvSpPr>
        <p:spPr>
          <a:xfrm>
            <a:off x="971550" y="1557338"/>
            <a:ext cx="4716463" cy="4560887"/>
          </a:xfrm>
        </p:spPr>
        <p:txBody>
          <a:bodyPr/>
          <a:lstStyle/>
          <a:p>
            <a:r>
              <a:rPr lang="en-US" altLang="en-US" sz="2400"/>
              <a:t>Developed by Samuel Hahnemann (1755-1843) in 1810</a:t>
            </a:r>
          </a:p>
          <a:p>
            <a:r>
              <a:rPr lang="en-US" altLang="en-US" sz="2400"/>
              <a:t>Law of similars: ‘like treats like’</a:t>
            </a:r>
          </a:p>
          <a:p>
            <a:r>
              <a:rPr lang="en-US" altLang="en-US" sz="2400"/>
              <a:t>Law of infinitesimals: drugs become more potent the more they are dissolved.</a:t>
            </a:r>
          </a:p>
          <a:p>
            <a:r>
              <a:rPr lang="en-US" altLang="en-US" sz="2400"/>
              <a:t>Popular in nineteenth century, esp. in France and United States, but doesn’t withstand laboratory tests/clinical trials</a:t>
            </a:r>
          </a:p>
          <a:p>
            <a:endParaRPr lang="en-US" altLang="en-US"/>
          </a:p>
        </p:txBody>
      </p:sp>
      <p:pic>
        <p:nvPicPr>
          <p:cNvPr id="22531" name="Picture 3" descr="6eea2eb03c1b96cd25c09567807d.jpg">
            <a:extLst>
              <a:ext uri="{FF2B5EF4-FFF2-40B4-BE49-F238E27FC236}">
                <a16:creationId xmlns:a16="http://schemas.microsoft.com/office/drawing/2014/main" id="{7AB4155B-3C16-E23A-487F-816FEB64C83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634038" y="1052513"/>
            <a:ext cx="3492500" cy="489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FF4E8D06-2099-EAD4-B21B-9DA01E36FC3F}"/>
              </a:ext>
            </a:extLst>
          </p:cNvPr>
          <p:cNvSpPr>
            <a:spLocks noGrp="1" noChangeArrowheads="1"/>
          </p:cNvSpPr>
          <p:nvPr>
            <p:ph type="title"/>
          </p:nvPr>
        </p:nvSpPr>
        <p:spPr/>
        <p:txBody>
          <a:bodyPr/>
          <a:lstStyle/>
          <a:p>
            <a:r>
              <a:rPr lang="en-US" altLang="en-US"/>
              <a:t>Randomised Controlled Trials (RCTs)</a:t>
            </a:r>
          </a:p>
        </p:txBody>
      </p:sp>
      <p:sp>
        <p:nvSpPr>
          <p:cNvPr id="23554" name="Content Placeholder 2">
            <a:extLst>
              <a:ext uri="{FF2B5EF4-FFF2-40B4-BE49-F238E27FC236}">
                <a16:creationId xmlns:a16="http://schemas.microsoft.com/office/drawing/2014/main" id="{05985454-474A-774C-479D-97EABD169F66}"/>
              </a:ext>
            </a:extLst>
          </p:cNvPr>
          <p:cNvSpPr>
            <a:spLocks noGrp="1" noChangeArrowheads="1"/>
          </p:cNvSpPr>
          <p:nvPr>
            <p:ph idx="1"/>
          </p:nvPr>
        </p:nvSpPr>
        <p:spPr>
          <a:xfrm>
            <a:off x="1258888" y="1844675"/>
            <a:ext cx="7162800" cy="4419600"/>
          </a:xfrm>
        </p:spPr>
        <p:txBody>
          <a:bodyPr/>
          <a:lstStyle/>
          <a:p>
            <a:r>
              <a:rPr lang="en-US" altLang="en-US" sz="2400"/>
              <a:t>Divides participants into groups, one of which receives drug/intervention, one of which is the ‘control’ group which does not.  </a:t>
            </a:r>
          </a:p>
          <a:p>
            <a:r>
              <a:rPr lang="en-US" altLang="en-US" sz="2400"/>
              <a:t>System is blind; intended to reduce bias</a:t>
            </a:r>
          </a:p>
          <a:p>
            <a:r>
              <a:rPr lang="en-US" altLang="en-US" sz="2400"/>
              <a:t> First major RCT performed by Medical Research Council in 1948, ‘Streptomycin treatment of pulmonary tuberculosis’—statistical proof of treatment’s success</a:t>
            </a:r>
          </a:p>
          <a:p>
            <a:r>
              <a:rPr lang="en-US" altLang="en-US" sz="2400"/>
              <a:t>Later results more ambiguous; findings not always consistent, definitive.</a:t>
            </a:r>
          </a:p>
          <a:p>
            <a:r>
              <a:rPr lang="en-US" altLang="en-US" sz="2400"/>
              <a:t>Establishes ‘placebo effect’</a:t>
            </a:r>
          </a:p>
        </p:txBody>
      </p:sp>
    </p:spTree>
  </p:cSld>
  <p:clrMapOvr>
    <a:masterClrMapping/>
  </p:clrMapOvr>
</p:sld>
</file>

<file path=ppt/theme/theme1.xml><?xml version="1.0" encoding="utf-8"?>
<a:theme xmlns:a="http://schemas.openxmlformats.org/drawingml/2006/main" name="01181249">
  <a:themeElements>
    <a:clrScheme name="01181249 6">
      <a:dk1>
        <a:srgbClr val="5C1F00"/>
      </a:dk1>
      <a:lt1>
        <a:srgbClr val="FFFFCC"/>
      </a:lt1>
      <a:dk2>
        <a:srgbClr val="7E2A00"/>
      </a:dk2>
      <a:lt2>
        <a:srgbClr val="DFD293"/>
      </a:lt2>
      <a:accent1>
        <a:srgbClr val="FF6600"/>
      </a:accent1>
      <a:accent2>
        <a:srgbClr val="DF8F3F"/>
      </a:accent2>
      <a:accent3>
        <a:srgbClr val="C0ACAA"/>
      </a:accent3>
      <a:accent4>
        <a:srgbClr val="DADAAE"/>
      </a:accent4>
      <a:accent5>
        <a:srgbClr val="FFB8AA"/>
      </a:accent5>
      <a:accent6>
        <a:srgbClr val="CA8138"/>
      </a:accent6>
      <a:hlink>
        <a:srgbClr val="FFFF99"/>
      </a:hlink>
      <a:folHlink>
        <a:srgbClr val="FFCC99"/>
      </a:folHlink>
    </a:clrScheme>
    <a:fontScheme name="01181249">
      <a:majorFont>
        <a:latin typeface="Arial Black"/>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01181249 1">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01181249 2">
        <a:dk1>
          <a:srgbClr val="000000"/>
        </a:dk1>
        <a:lt1>
          <a:srgbClr val="FFFFFF"/>
        </a:lt1>
        <a:dk2>
          <a:srgbClr val="000000"/>
        </a:dk2>
        <a:lt2>
          <a:srgbClr val="333333"/>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FFFFFF"/>
        </a:folHlink>
      </a:clrScheme>
      <a:clrMap bg1="lt1" tx1="dk1" bg2="lt2" tx2="dk2" accent1="accent1" accent2="accent2" accent3="accent3" accent4="accent4" accent5="accent5" accent6="accent6" hlink="hlink" folHlink="folHlink"/>
    </a:extraClrScheme>
    <a:extraClrScheme>
      <a:clrScheme name="01181249 3">
        <a:dk1>
          <a:srgbClr val="000000"/>
        </a:dk1>
        <a:lt1>
          <a:srgbClr val="FFFFFF"/>
        </a:lt1>
        <a:dk2>
          <a:srgbClr val="000000"/>
        </a:dk2>
        <a:lt2>
          <a:srgbClr val="808080"/>
        </a:lt2>
        <a:accent1>
          <a:srgbClr val="FEEEC2"/>
        </a:accent1>
        <a:accent2>
          <a:srgbClr val="653A01"/>
        </a:accent2>
        <a:accent3>
          <a:srgbClr val="FFFFFF"/>
        </a:accent3>
        <a:accent4>
          <a:srgbClr val="000000"/>
        </a:accent4>
        <a:accent5>
          <a:srgbClr val="FEF5DD"/>
        </a:accent5>
        <a:accent6>
          <a:srgbClr val="5B3401"/>
        </a:accent6>
        <a:hlink>
          <a:srgbClr val="009999"/>
        </a:hlink>
        <a:folHlink>
          <a:srgbClr val="CC3300"/>
        </a:folHlink>
      </a:clrScheme>
      <a:clrMap bg1="lt1" tx1="dk1" bg2="lt2" tx2="dk2" accent1="accent1" accent2="accent2" accent3="accent3" accent4="accent4" accent5="accent5" accent6="accent6" hlink="hlink" folHlink="folHlink"/>
    </a:extraClrScheme>
    <a:extraClrScheme>
      <a:clrScheme name="01181249 4">
        <a:dk1>
          <a:srgbClr val="462300"/>
        </a:dk1>
        <a:lt1>
          <a:srgbClr val="FFFFFF"/>
        </a:lt1>
        <a:dk2>
          <a:srgbClr val="000000"/>
        </a:dk2>
        <a:lt2>
          <a:srgbClr val="808080"/>
        </a:lt2>
        <a:accent1>
          <a:srgbClr val="FFE499"/>
        </a:accent1>
        <a:accent2>
          <a:srgbClr val="FCA416"/>
        </a:accent2>
        <a:accent3>
          <a:srgbClr val="FFFFFF"/>
        </a:accent3>
        <a:accent4>
          <a:srgbClr val="3A1C00"/>
        </a:accent4>
        <a:accent5>
          <a:srgbClr val="FFEFCA"/>
        </a:accent5>
        <a:accent6>
          <a:srgbClr val="E49413"/>
        </a:accent6>
        <a:hlink>
          <a:srgbClr val="663300"/>
        </a:hlink>
        <a:folHlink>
          <a:srgbClr val="A50021"/>
        </a:folHlink>
      </a:clrScheme>
      <a:clrMap bg1="lt1" tx1="dk1" bg2="lt2" tx2="dk2" accent1="accent1" accent2="accent2" accent3="accent3" accent4="accent4" accent5="accent5" accent6="accent6" hlink="hlink" folHlink="folHlink"/>
    </a:extraClrScheme>
    <a:extraClrScheme>
      <a:clrScheme name="01181249 5">
        <a:dk1>
          <a:srgbClr val="422100"/>
        </a:dk1>
        <a:lt1>
          <a:srgbClr val="FFFFCC"/>
        </a:lt1>
        <a:dk2>
          <a:srgbClr val="000000"/>
        </a:dk2>
        <a:lt2>
          <a:srgbClr val="969696"/>
        </a:lt2>
        <a:accent1>
          <a:srgbClr val="FFFFCC"/>
        </a:accent1>
        <a:accent2>
          <a:srgbClr val="E7B96F"/>
        </a:accent2>
        <a:accent3>
          <a:srgbClr val="FFFFE2"/>
        </a:accent3>
        <a:accent4>
          <a:srgbClr val="371B00"/>
        </a:accent4>
        <a:accent5>
          <a:srgbClr val="FFFFE2"/>
        </a:accent5>
        <a:accent6>
          <a:srgbClr val="D1A764"/>
        </a:accent6>
        <a:hlink>
          <a:srgbClr val="0066CC"/>
        </a:hlink>
        <a:folHlink>
          <a:srgbClr val="996633"/>
        </a:folHlink>
      </a:clrScheme>
      <a:clrMap bg1="lt1" tx1="dk1" bg2="lt2" tx2="dk2" accent1="accent1" accent2="accent2" accent3="accent3" accent4="accent4" accent5="accent5" accent6="accent6" hlink="hlink" folHlink="folHlink"/>
    </a:extraClrScheme>
    <a:extraClrScheme>
      <a:clrScheme name="01181249 6">
        <a:dk1>
          <a:srgbClr val="5C1F00"/>
        </a:dk1>
        <a:lt1>
          <a:srgbClr val="FFFFCC"/>
        </a:lt1>
        <a:dk2>
          <a:srgbClr val="7E2A00"/>
        </a:dk2>
        <a:lt2>
          <a:srgbClr val="DFD293"/>
        </a:lt2>
        <a:accent1>
          <a:srgbClr val="FF6600"/>
        </a:accent1>
        <a:accent2>
          <a:srgbClr val="DF8F3F"/>
        </a:accent2>
        <a:accent3>
          <a:srgbClr val="C0ACAA"/>
        </a:accent3>
        <a:accent4>
          <a:srgbClr val="DADAAE"/>
        </a:accent4>
        <a:accent5>
          <a:srgbClr val="FFB8AA"/>
        </a:accent5>
        <a:accent6>
          <a:srgbClr val="CA8138"/>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01181249 7">
        <a:dk1>
          <a:srgbClr val="005A58"/>
        </a:dk1>
        <a:lt1>
          <a:srgbClr val="FFE8A9"/>
        </a:lt1>
        <a:dk2>
          <a:srgbClr val="CC9900"/>
        </a:dk2>
        <a:lt2>
          <a:srgbClr val="FFFF99"/>
        </a:lt2>
        <a:accent1>
          <a:srgbClr val="E0A04A"/>
        </a:accent1>
        <a:accent2>
          <a:srgbClr val="9478BC"/>
        </a:accent2>
        <a:accent3>
          <a:srgbClr val="E2CAAA"/>
        </a:accent3>
        <a:accent4>
          <a:srgbClr val="DAC690"/>
        </a:accent4>
        <a:accent5>
          <a:srgbClr val="EDCDB1"/>
        </a:accent5>
        <a:accent6>
          <a:srgbClr val="866CAA"/>
        </a:accent6>
        <a:hlink>
          <a:srgbClr val="EFE2BD"/>
        </a:hlink>
        <a:folHlink>
          <a:srgbClr val="FFFF99"/>
        </a:folHlink>
      </a:clrScheme>
      <a:clrMap bg1="dk2" tx1="lt1" bg2="dk1" tx2="lt2" accent1="accent1" accent2="accent2" accent3="accent3" accent4="accent4" accent5="accent5" accent6="accent6" hlink="hlink" folHlink="folHlink"/>
    </a:extraClrScheme>
    <a:extraClrScheme>
      <a:clrScheme name="01181249 8">
        <a:dk1>
          <a:srgbClr val="003366"/>
        </a:dk1>
        <a:lt1>
          <a:srgbClr val="E0DFDA"/>
        </a:lt1>
        <a:dk2>
          <a:srgbClr val="B6B6AE"/>
        </a:dk2>
        <a:lt2>
          <a:srgbClr val="FFFFCC"/>
        </a:lt2>
        <a:accent1>
          <a:srgbClr val="DF9C5F"/>
        </a:accent1>
        <a:accent2>
          <a:srgbClr val="CCCC00"/>
        </a:accent2>
        <a:accent3>
          <a:srgbClr val="D7D7D3"/>
        </a:accent3>
        <a:accent4>
          <a:srgbClr val="BFBEBA"/>
        </a:accent4>
        <a:accent5>
          <a:srgbClr val="ECCBB6"/>
        </a:accent5>
        <a:accent6>
          <a:srgbClr val="B9B900"/>
        </a:accent6>
        <a:hlink>
          <a:srgbClr val="FFFFCC"/>
        </a:hlink>
        <a:folHlink>
          <a:srgbClr val="FFE701"/>
        </a:folHlink>
      </a:clrScheme>
      <a:clrMap bg1="dk2" tx1="lt1" bg2="dk1" tx2="lt2" accent1="accent1" accent2="accent2" accent3="accent3" accent4="accent4" accent5="accent5" accent6="accent6" hlink="hlink" folHlink="folHlink"/>
    </a:extraClrScheme>
    <a:extraClrScheme>
      <a:clrScheme name="01181249 9">
        <a:dk1>
          <a:srgbClr val="777777"/>
        </a:dk1>
        <a:lt1>
          <a:srgbClr val="FFFFCC"/>
        </a:lt1>
        <a:dk2>
          <a:srgbClr val="A1A496"/>
        </a:dk2>
        <a:lt2>
          <a:srgbClr val="D1D1CB"/>
        </a:lt2>
        <a:accent1>
          <a:srgbClr val="909082"/>
        </a:accent1>
        <a:accent2>
          <a:srgbClr val="809EA8"/>
        </a:accent2>
        <a:accent3>
          <a:srgbClr val="CDCFC9"/>
        </a:accent3>
        <a:accent4>
          <a:srgbClr val="DADAAE"/>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01181249 10">
        <a:dk1>
          <a:srgbClr val="2D2015"/>
        </a:dk1>
        <a:lt1>
          <a:srgbClr val="FFEE99"/>
        </a:lt1>
        <a:dk2>
          <a:srgbClr val="523E26"/>
        </a:dk2>
        <a:lt2>
          <a:srgbClr val="DFC08D"/>
        </a:lt2>
        <a:accent1>
          <a:srgbClr val="A0815C"/>
        </a:accent1>
        <a:accent2>
          <a:srgbClr val="8F5F2F"/>
        </a:accent2>
        <a:accent3>
          <a:srgbClr val="B3AFAC"/>
        </a:accent3>
        <a:accent4>
          <a:srgbClr val="DACB82"/>
        </a:accent4>
        <a:accent5>
          <a:srgbClr val="CDC1B5"/>
        </a:accent5>
        <a:accent6>
          <a:srgbClr val="81552A"/>
        </a:accent6>
        <a:hlink>
          <a:srgbClr val="CCB400"/>
        </a:hlink>
        <a:folHlink>
          <a:srgbClr val="E2DAB6"/>
        </a:folHlink>
      </a:clrScheme>
      <a:clrMap bg1="dk2" tx1="lt1" bg2="dk1" tx2="lt2" accent1="accent1" accent2="accent2" accent3="accent3" accent4="accent4" accent5="accent5" accent6="accent6" hlink="hlink" folHlink="folHlink"/>
    </a:extraClrScheme>
    <a:extraClrScheme>
      <a:clrScheme name="01181249 11">
        <a:dk1>
          <a:srgbClr val="422100"/>
        </a:dk1>
        <a:lt1>
          <a:srgbClr val="FFEC99"/>
        </a:lt1>
        <a:dk2>
          <a:srgbClr val="000000"/>
        </a:dk2>
        <a:lt2>
          <a:srgbClr val="777777"/>
        </a:lt2>
        <a:accent1>
          <a:srgbClr val="FEECCC"/>
        </a:accent1>
        <a:accent2>
          <a:srgbClr val="FFCC00"/>
        </a:accent2>
        <a:accent3>
          <a:srgbClr val="FFF4CA"/>
        </a:accent3>
        <a:accent4>
          <a:srgbClr val="371B00"/>
        </a:accent4>
        <a:accent5>
          <a:srgbClr val="FEF4E2"/>
        </a:accent5>
        <a:accent6>
          <a:srgbClr val="E7B900"/>
        </a:accent6>
        <a:hlink>
          <a:srgbClr val="FE6E0C"/>
        </a:hlink>
        <a:folHlink>
          <a:srgbClr val="B46B00"/>
        </a:folHlink>
      </a:clrScheme>
      <a:clrMap bg1="lt1" tx1="dk1" bg2="lt2" tx2="dk2" accent1="accent1" accent2="accent2" accent3="accent3" accent4="accent4" accent5="accent5" accent6="accent6" hlink="hlink" folHlink="folHlink"/>
    </a:extraClrScheme>
    <a:extraClrScheme>
      <a:clrScheme name="01181249 12">
        <a:dk1>
          <a:srgbClr val="336699"/>
        </a:dk1>
        <a:lt1>
          <a:srgbClr val="FFFFCC"/>
        </a:lt1>
        <a:dk2>
          <a:srgbClr val="000000"/>
        </a:dk2>
        <a:lt2>
          <a:srgbClr val="F3F1E1"/>
        </a:lt2>
        <a:accent1>
          <a:srgbClr val="FF6600"/>
        </a:accent1>
        <a:accent2>
          <a:srgbClr val="865B26"/>
        </a:accent2>
        <a:accent3>
          <a:srgbClr val="AAAAAA"/>
        </a:accent3>
        <a:accent4>
          <a:srgbClr val="DADAAE"/>
        </a:accent4>
        <a:accent5>
          <a:srgbClr val="FFB8AA"/>
        </a:accent5>
        <a:accent6>
          <a:srgbClr val="795221"/>
        </a:accent6>
        <a:hlink>
          <a:srgbClr val="FFCC00"/>
        </a:hlink>
        <a:folHlink>
          <a:srgbClr val="FFFA95"/>
        </a:folHlink>
      </a:clrScheme>
      <a:clrMap bg1="dk2" tx1="lt1" bg2="dk1" tx2="lt2" accent1="accent1" accent2="accent2" accent3="accent3" accent4="accent4" accent5="accent5" accent6="accent6" hlink="hlink" folHlink="folHlink"/>
    </a:extraClrScheme>
    <a:extraClrScheme>
      <a:clrScheme name="01181249 13">
        <a:dk1>
          <a:srgbClr val="3E3E5C"/>
        </a:dk1>
        <a:lt1>
          <a:srgbClr val="FBEAD3"/>
        </a:lt1>
        <a:dk2>
          <a:srgbClr val="FFCC00"/>
        </a:dk2>
        <a:lt2>
          <a:srgbClr val="FFFFFF"/>
        </a:lt2>
        <a:accent1>
          <a:srgbClr val="A16233"/>
        </a:accent1>
        <a:accent2>
          <a:srgbClr val="CC9900"/>
        </a:accent2>
        <a:accent3>
          <a:srgbClr val="FFE2AA"/>
        </a:accent3>
        <a:accent4>
          <a:srgbClr val="D6C8B4"/>
        </a:accent4>
        <a:accent5>
          <a:srgbClr val="CDB7AD"/>
        </a:accent5>
        <a:accent6>
          <a:srgbClr val="B98A00"/>
        </a:accent6>
        <a:hlink>
          <a:srgbClr val="FDD303"/>
        </a:hlink>
        <a:folHlink>
          <a:srgbClr val="FFFF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01181249</Template>
  <TotalTime>5012</TotalTime>
  <Words>731</Words>
  <Application>Microsoft Macintosh PowerPoint</Application>
  <PresentationFormat>On-screen Show (4:3)</PresentationFormat>
  <Paragraphs>52</Paragraphs>
  <Slides>13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ＭＳ Ｐゴシック</vt:lpstr>
      <vt:lpstr>Arial Black</vt:lpstr>
      <vt:lpstr>Calibri</vt:lpstr>
      <vt:lpstr>Times</vt:lpstr>
      <vt:lpstr>Georgia</vt:lpstr>
      <vt:lpstr>01181249</vt:lpstr>
      <vt:lpstr>Medical Authority </vt:lpstr>
      <vt:lpstr>Recap: The Medical Marketplace</vt:lpstr>
      <vt:lpstr>Pre- ‘Scientific’ Medicine</vt:lpstr>
      <vt:lpstr>From the Birth of the Clinic to Birth of the Laboratory: Observation, Pathology and Physiology</vt:lpstr>
      <vt:lpstr>An Introduction to the Study of Experimental Medicine (1865)</vt:lpstr>
      <vt:lpstr>Vivisection and Physiology</vt:lpstr>
      <vt:lpstr>Medicine and Biochemistry</vt:lpstr>
      <vt:lpstr>Homeopathy</vt:lpstr>
      <vt:lpstr>Randomised Controlled Trials (RCTs)</vt:lpstr>
      <vt:lpstr>PowerPoint Presentation</vt:lpstr>
      <vt:lpstr>Side Effects</vt:lpstr>
      <vt:lpstr> Thalidomide Scandal (1960s)</vt:lpstr>
      <vt:lpstr>Backlash and Mistrust</vt:lpstr>
    </vt:vector>
  </TitlesOfParts>
  <Manager/>
  <Company>MHF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Revolution in Medicine? Bacteriology and scientific medicine</dc:title>
  <dc:subject/>
  <dc:creator>wuhm0068</dc:creator>
  <cp:keywords/>
  <dc:description/>
  <cp:lastModifiedBy>Elise Juzda</cp:lastModifiedBy>
  <cp:revision>25</cp:revision>
  <cp:lastPrinted>2009-04-22T19:24:48Z</cp:lastPrinted>
  <dcterms:created xsi:type="dcterms:W3CDTF">2011-11-16T17:12:35Z</dcterms:created>
  <dcterms:modified xsi:type="dcterms:W3CDTF">2025-05-07T08:41:19Z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TC011812491033</vt:lpwstr>
  </property>
</Properties>
</file>