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5" autoAdjust="0"/>
    <p:restoredTop sz="94689"/>
  </p:normalViewPr>
  <p:slideViewPr>
    <p:cSldViewPr snapToGrid="0" snapToObjects="1">
      <p:cViewPr varScale="1">
        <p:scale>
          <a:sx n="108" d="100"/>
          <a:sy n="108" d="100"/>
        </p:scale>
        <p:origin x="17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8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2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7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1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3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5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5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14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0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5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5E933-A0FD-F04F-9B1D-32E4AED48A72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8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5804" y="418514"/>
            <a:ext cx="7041147" cy="1065382"/>
          </a:xfrm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>
                <a:latin typeface="Arial Black"/>
                <a:cs typeface="Arial Black"/>
              </a:rPr>
              <a:t>Military Medicine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4685" y="1610460"/>
            <a:ext cx="3634630" cy="1108916"/>
          </a:xfrm>
          <a:solidFill>
            <a:schemeClr val="bg2">
              <a:alpha val="40000"/>
            </a:schemeClr>
          </a:solidFill>
        </p:spPr>
        <p:txBody>
          <a:bodyPr>
            <a:normAutofit fontScale="47500" lnSpcReduction="20000"/>
          </a:bodyPr>
          <a:lstStyle/>
          <a:p>
            <a:r>
              <a:rPr lang="en-US" dirty="0">
                <a:solidFill>
                  <a:schemeClr val="tx1"/>
                </a:solidFill>
                <a:latin typeface="Arial Black"/>
                <a:cs typeface="Arial Black"/>
              </a:rPr>
              <a:t>Lecturer: Elise Smith</a:t>
            </a:r>
          </a:p>
          <a:p>
            <a:endParaRPr lang="en-US" dirty="0">
              <a:solidFill>
                <a:schemeClr val="tx1"/>
              </a:solidFill>
              <a:latin typeface="Arial Black"/>
              <a:cs typeface="Arial Black"/>
            </a:endParaRPr>
          </a:p>
          <a:p>
            <a:r>
              <a:rPr lang="en-US" dirty="0">
                <a:solidFill>
                  <a:schemeClr val="tx1"/>
                </a:solidFill>
                <a:latin typeface="Arial Black"/>
                <a:cs typeface="Arial Black"/>
              </a:rPr>
              <a:t>Mind, Body, and Society</a:t>
            </a:r>
          </a:p>
          <a:p>
            <a:r>
              <a:rPr lang="en-US" dirty="0">
                <a:solidFill>
                  <a:schemeClr val="tx1"/>
                </a:solidFill>
                <a:latin typeface="Arial Black"/>
                <a:cs typeface="Arial Black"/>
              </a:rPr>
              <a:t>Week 7</a:t>
            </a:r>
          </a:p>
        </p:txBody>
      </p:sp>
    </p:spTree>
    <p:extLst>
      <p:ext uri="{BB962C8B-B14F-4D97-AF65-F5344CB8AC3E}">
        <p14:creationId xmlns:p14="http://schemas.microsoft.com/office/powerpoint/2010/main" val="3849796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Medicine and ‘Modern Warfare’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Civil War c.1860s: first industrial war, need to effectively </a:t>
            </a:r>
            <a:r>
              <a:rPr lang="en-US" dirty="0" err="1"/>
              <a:t>mobilise</a:t>
            </a:r>
            <a:r>
              <a:rPr lang="en-US" dirty="0"/>
              <a:t> resources, preserve manpower</a:t>
            </a:r>
          </a:p>
          <a:p>
            <a:r>
              <a:rPr lang="en-US" dirty="0"/>
              <a:t>Rapid </a:t>
            </a:r>
            <a:r>
              <a:rPr lang="en-US" dirty="0" err="1"/>
              <a:t>professionalisation</a:t>
            </a:r>
            <a:r>
              <a:rPr lang="en-US" dirty="0"/>
              <a:t> of military medicine: uniforms, pay raises, certification and training, officer status.</a:t>
            </a:r>
          </a:p>
          <a:p>
            <a:r>
              <a:rPr lang="en-US" dirty="0"/>
              <a:t>Harrison and </a:t>
            </a:r>
            <a:r>
              <a:rPr lang="en-US" dirty="0" err="1"/>
              <a:t>Cooter</a:t>
            </a:r>
            <a:r>
              <a:rPr lang="en-US" dirty="0"/>
              <a:t>: As military is </a:t>
            </a:r>
            <a:r>
              <a:rPr lang="en-US" dirty="0" err="1"/>
              <a:t>modernised</a:t>
            </a:r>
            <a:r>
              <a:rPr lang="en-US" dirty="0"/>
              <a:t>, medicine is ‘</a:t>
            </a:r>
            <a:r>
              <a:rPr lang="en-US" dirty="0" err="1"/>
              <a:t>militarised</a:t>
            </a:r>
            <a:r>
              <a:rPr lang="en-US" dirty="0"/>
              <a:t>’: becomes more hierarchical, regimented, discipline-focused: detecting malingering.</a:t>
            </a:r>
          </a:p>
          <a:p>
            <a:r>
              <a:rPr lang="en-US" dirty="0"/>
              <a:t>Emphasis on returning men to active service quickly and efficiently.  </a:t>
            </a:r>
          </a:p>
          <a:p>
            <a:r>
              <a:rPr lang="en-US" dirty="0"/>
              <a:t>Structure of care follows industrial management: </a:t>
            </a:r>
            <a:r>
              <a:rPr lang="en-US" dirty="0" err="1"/>
              <a:t>prioritisation</a:t>
            </a:r>
            <a:r>
              <a:rPr lang="en-US" dirty="0"/>
              <a:t>, </a:t>
            </a:r>
            <a:r>
              <a:rPr lang="en-US" dirty="0" err="1"/>
              <a:t>specialisation</a:t>
            </a:r>
            <a:r>
              <a:rPr lang="en-US" dirty="0"/>
              <a:t>, assembly-line techniques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747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00px-Battle_of_Solferino,_185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7" b="10717"/>
          <a:stretch>
            <a:fillRect/>
          </a:stretch>
        </p:blipFill>
        <p:spPr>
          <a:xfrm>
            <a:off x="0" y="1564105"/>
            <a:ext cx="9139778" cy="5026526"/>
          </a:xfrm>
        </p:spPr>
      </p:pic>
      <p:pic>
        <p:nvPicPr>
          <p:cNvPr id="6" name="Picture 5" descr="3051_29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10816" cy="3636211"/>
          </a:xfrm>
          <a:prstGeom prst="rect">
            <a:avLst/>
          </a:prstGeom>
        </p:spPr>
      </p:pic>
      <p:pic>
        <p:nvPicPr>
          <p:cNvPr id="7" name="Picture 6" descr="Henry_Dunant-you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579" y="0"/>
            <a:ext cx="1684421" cy="23581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2824" y="267368"/>
            <a:ext cx="3993401" cy="1015663"/>
          </a:xfrm>
          <a:prstGeom prst="rect">
            <a:avLst/>
          </a:prstGeom>
          <a:solidFill>
            <a:schemeClr val="bg2">
              <a:alpha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Military Medicine and Charity </a:t>
            </a:r>
          </a:p>
          <a:p>
            <a:pPr algn="ctr"/>
            <a:r>
              <a:rPr lang="en-US" dirty="0"/>
              <a:t>Henri Dunant, </a:t>
            </a:r>
            <a:r>
              <a:rPr lang="en-US" i="1" dirty="0"/>
              <a:t>A Memory of</a:t>
            </a:r>
          </a:p>
          <a:p>
            <a:pPr algn="ctr"/>
            <a:r>
              <a:rPr lang="en-US" i="1" dirty="0"/>
              <a:t>Of </a:t>
            </a:r>
            <a:r>
              <a:rPr lang="en-US" i="1" dirty="0" err="1"/>
              <a:t>Solferino</a:t>
            </a:r>
            <a:r>
              <a:rPr lang="en-US" i="1" dirty="0"/>
              <a:t> </a:t>
            </a:r>
            <a:r>
              <a:rPr lang="en-US" dirty="0"/>
              <a:t>(1862)</a:t>
            </a:r>
          </a:p>
        </p:txBody>
      </p:sp>
    </p:spTree>
    <p:extLst>
      <p:ext uri="{BB962C8B-B14F-4D97-AF65-F5344CB8AC3E}">
        <p14:creationId xmlns:p14="http://schemas.microsoft.com/office/powerpoint/2010/main" val="3667293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Charitable Interventions: Critiques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7006" y="1671090"/>
            <a:ext cx="6269793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View that charities like the </a:t>
            </a:r>
            <a:r>
              <a:rPr lang="en-US" dirty="0">
                <a:solidFill>
                  <a:srgbClr val="FF0000"/>
                </a:solidFill>
              </a:rPr>
              <a:t>Red Cross </a:t>
            </a:r>
            <a:r>
              <a:rPr lang="en-US" dirty="0"/>
              <a:t>absolved state of responsibility for care of wounded, disabled, and transferred burden of care from public to private hands (e.g. Florence Nightingale)</a:t>
            </a:r>
          </a:p>
          <a:p>
            <a:r>
              <a:rPr lang="en-US" dirty="0"/>
              <a:t>In the process using civilians to do the military’s work (harder to control provisions, training, etc.)</a:t>
            </a:r>
          </a:p>
          <a:p>
            <a:r>
              <a:rPr lang="en-US" dirty="0"/>
              <a:t>Theory that charities help to ‘</a:t>
            </a:r>
            <a:r>
              <a:rPr lang="en-US" dirty="0" err="1"/>
              <a:t>humanise</a:t>
            </a:r>
            <a:r>
              <a:rPr lang="en-US" dirty="0"/>
              <a:t>’ war: they reassure participants</a:t>
            </a:r>
          </a:p>
          <a:p>
            <a:r>
              <a:rPr lang="en-US" dirty="0"/>
              <a:t>Dependency on the state to operate means they are not neutral/independent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41pAiosB9SL._SY344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09" y="2061837"/>
            <a:ext cx="2141448" cy="320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00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Military Medicine: Positives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405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INNOVATIONS:</a:t>
            </a:r>
          </a:p>
          <a:p>
            <a:pPr lvl="1"/>
            <a:r>
              <a:rPr lang="en-US" dirty="0"/>
              <a:t>Ligatures (C16)</a:t>
            </a:r>
          </a:p>
          <a:p>
            <a:pPr lvl="1"/>
            <a:r>
              <a:rPr lang="en-US" dirty="0"/>
              <a:t>Preventing scurvy</a:t>
            </a:r>
          </a:p>
          <a:p>
            <a:pPr lvl="1"/>
            <a:r>
              <a:rPr lang="en-US" dirty="0"/>
              <a:t>Controlling tropical</a:t>
            </a:r>
          </a:p>
          <a:p>
            <a:pPr marL="914400" lvl="2" indent="0">
              <a:buNone/>
            </a:pPr>
            <a:r>
              <a:rPr lang="en-US" sz="2800" dirty="0"/>
              <a:t>diseases</a:t>
            </a:r>
          </a:p>
          <a:p>
            <a:pPr lvl="1"/>
            <a:r>
              <a:rPr lang="en-US" dirty="0"/>
              <a:t>Blood transfusions</a:t>
            </a:r>
          </a:p>
          <a:p>
            <a:pPr lvl="1"/>
            <a:r>
              <a:rPr lang="en-US" dirty="0"/>
              <a:t>Treatment of shock</a:t>
            </a:r>
          </a:p>
          <a:p>
            <a:pPr lvl="1"/>
            <a:r>
              <a:rPr lang="en-US" dirty="0"/>
              <a:t>Facial reconstruction</a:t>
            </a:r>
          </a:p>
          <a:p>
            <a:pPr lvl="1"/>
            <a:r>
              <a:rPr lang="en-US" dirty="0"/>
              <a:t>Psychiatric theory</a:t>
            </a:r>
          </a:p>
          <a:p>
            <a:pPr lvl="1"/>
            <a:r>
              <a:rPr lang="en-US" dirty="0"/>
              <a:t>Rapid treatment: casualty clearing stations, field surgery, airlifts, etc.</a:t>
            </a:r>
          </a:p>
          <a:p>
            <a:pPr lvl="1"/>
            <a:endParaRPr lang="en-US" dirty="0"/>
          </a:p>
        </p:txBody>
      </p:sp>
      <p:pic>
        <p:nvPicPr>
          <p:cNvPr id="6" name="Picture 5" descr="Screen Shot 2016-03-01 at 20.53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780" y="1600200"/>
            <a:ext cx="4077844" cy="349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43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916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BENEFITS:</a:t>
            </a:r>
          </a:p>
          <a:p>
            <a:pPr lvl="1"/>
            <a:r>
              <a:rPr lang="en-US" dirty="0"/>
              <a:t>State funding and resources for medical research</a:t>
            </a:r>
          </a:p>
          <a:p>
            <a:pPr lvl="1"/>
            <a:r>
              <a:rPr lang="en-US" dirty="0"/>
              <a:t>Catalyst for </a:t>
            </a:r>
            <a:r>
              <a:rPr lang="en-US" dirty="0" err="1"/>
              <a:t>specialisations</a:t>
            </a:r>
            <a:r>
              <a:rPr lang="en-US" dirty="0"/>
              <a:t>: orthopedics, psychiatry, cosmetic surgery</a:t>
            </a:r>
          </a:p>
          <a:p>
            <a:pPr lvl="1"/>
            <a:r>
              <a:rPr lang="en-US" dirty="0"/>
              <a:t>Opportunities for women (doctoring, nursing)</a:t>
            </a:r>
          </a:p>
          <a:p>
            <a:pPr lvl="1"/>
            <a:r>
              <a:rPr lang="en-US" dirty="0"/>
              <a:t>Civilian health improves in some ways: better nutrition in wartime (Jay Winter thesis)</a:t>
            </a:r>
          </a:p>
          <a:p>
            <a:pPr lvl="1"/>
            <a:r>
              <a:rPr lang="en-US" dirty="0"/>
              <a:t>Emphasis on civilian welfare, particularly care of children, as their health is integral to nation’s future military </a:t>
            </a:r>
            <a:r>
              <a:rPr lang="en-US" dirty="0" err="1"/>
              <a:t>vigour</a:t>
            </a:r>
            <a:r>
              <a:rPr lang="en-US" dirty="0"/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Medicine and War: Positives</a:t>
            </a:r>
          </a:p>
        </p:txBody>
      </p:sp>
    </p:spTree>
    <p:extLst>
      <p:ext uri="{BB962C8B-B14F-4D97-AF65-F5344CB8AC3E}">
        <p14:creationId xmlns:p14="http://schemas.microsoft.com/office/powerpoint/2010/main" val="1161303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Military and Wartime Medicine: Negatives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Some developments very limited (</a:t>
            </a:r>
            <a:r>
              <a:rPr lang="en-US" dirty="0" err="1"/>
              <a:t>eg</a:t>
            </a:r>
            <a:r>
              <a:rPr lang="en-US" dirty="0"/>
              <a:t>. treating gas-asphyxia)</a:t>
            </a:r>
          </a:p>
          <a:p>
            <a:r>
              <a:rPr lang="en-US" dirty="0"/>
              <a:t>Certain </a:t>
            </a:r>
            <a:r>
              <a:rPr lang="en-US" dirty="0" err="1"/>
              <a:t>specialisations</a:t>
            </a:r>
            <a:r>
              <a:rPr lang="en-US" dirty="0"/>
              <a:t> </a:t>
            </a:r>
            <a:r>
              <a:rPr lang="en-US" dirty="0" err="1"/>
              <a:t>favoured</a:t>
            </a:r>
            <a:r>
              <a:rPr lang="en-US" dirty="0"/>
              <a:t>; others (including care of women and children, chronic illnesses) lose out.</a:t>
            </a:r>
          </a:p>
          <a:p>
            <a:r>
              <a:rPr lang="en-US" dirty="0"/>
              <a:t>Funding dries up when wars are done—disabled veterans denied long-term care</a:t>
            </a:r>
          </a:p>
          <a:p>
            <a:r>
              <a:rPr lang="en-US" dirty="0"/>
              <a:t>Relationship between doctors and patients becomes adversarial as discipline a part of military medicine.</a:t>
            </a:r>
          </a:p>
          <a:p>
            <a:r>
              <a:rPr lang="en-US" dirty="0"/>
              <a:t>Loss of autonomy: medical ethics suspended (experimentation darkest side of military medicine)</a:t>
            </a:r>
          </a:p>
          <a:p>
            <a:r>
              <a:rPr lang="en-US" dirty="0"/>
              <a:t>Health of civilians may deteriorate during wartime as a result of shortages in provisions and care.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910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00000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2233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34526" y="922421"/>
            <a:ext cx="332873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-Prior to the Russo-Japanese War of 1904-5, conflicts were marked by more casualties from disease than wounds.</a:t>
            </a:r>
          </a:p>
          <a:p>
            <a:endParaRPr lang="en-US" sz="2000" dirty="0"/>
          </a:p>
          <a:p>
            <a:r>
              <a:rPr lang="en-US" sz="2000" dirty="0"/>
              <a:t>-The prevention and treatment of disease has therefore always been central to military medicine.</a:t>
            </a:r>
          </a:p>
          <a:p>
            <a:endParaRPr lang="en-US" sz="2000" dirty="0"/>
          </a:p>
          <a:p>
            <a:r>
              <a:rPr lang="en-US" sz="2000" dirty="0"/>
              <a:t>-It has also focused on the maintenance of overall health of the armed forces, including mental and sexual health, and all areas of hygiene (diet, exercise, living conditions)</a:t>
            </a:r>
          </a:p>
        </p:txBody>
      </p:sp>
    </p:spTree>
    <p:extLst>
      <p:ext uri="{BB962C8B-B14F-4D97-AF65-F5344CB8AC3E}">
        <p14:creationId xmlns:p14="http://schemas.microsoft.com/office/powerpoint/2010/main" val="424834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1790" y="469066"/>
            <a:ext cx="5598694" cy="1022099"/>
          </a:xfrm>
          <a:solidFill>
            <a:schemeClr val="bg2">
              <a:lumMod val="90000"/>
              <a:alpha val="50000"/>
            </a:schemeClr>
          </a:solidFill>
        </p:spPr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568" y="2294152"/>
            <a:ext cx="7938168" cy="3924968"/>
          </a:xfrm>
        </p:spPr>
        <p:txBody>
          <a:bodyPr>
            <a:normAutofit/>
          </a:bodyPr>
          <a:lstStyle/>
          <a:p>
            <a:r>
              <a:rPr lang="en-US" dirty="0"/>
              <a:t>The rise of military medicine</a:t>
            </a:r>
          </a:p>
          <a:p>
            <a:r>
              <a:rPr lang="en-US" dirty="0"/>
              <a:t>Imperial warfare and tropical medicine</a:t>
            </a:r>
          </a:p>
          <a:p>
            <a:r>
              <a:rPr lang="en-US" dirty="0" err="1"/>
              <a:t>Professionalisation</a:t>
            </a:r>
            <a:r>
              <a:rPr lang="en-US" dirty="0"/>
              <a:t> and </a:t>
            </a:r>
            <a:r>
              <a:rPr lang="en-US" dirty="0" err="1"/>
              <a:t>modernisation</a:t>
            </a:r>
            <a:r>
              <a:rPr lang="en-US" dirty="0"/>
              <a:t> </a:t>
            </a:r>
          </a:p>
          <a:p>
            <a:r>
              <a:rPr lang="en-US" dirty="0"/>
              <a:t>Medicine and charity in wartime</a:t>
            </a:r>
          </a:p>
          <a:p>
            <a:r>
              <a:rPr lang="en-US" dirty="0"/>
              <a:t>Positive and negative effects</a:t>
            </a:r>
          </a:p>
        </p:txBody>
      </p:sp>
    </p:spTree>
    <p:extLst>
      <p:ext uri="{BB962C8B-B14F-4D97-AF65-F5344CB8AC3E}">
        <p14:creationId xmlns:p14="http://schemas.microsoft.com/office/powerpoint/2010/main" val="3074786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85" y="342065"/>
            <a:ext cx="7550484" cy="1048251"/>
          </a:xfrm>
          <a:solidFill>
            <a:schemeClr val="bg2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Military medicine pre-1850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054" y="1485065"/>
            <a:ext cx="4221746" cy="499861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‘military revolution’ of the C16-C17: technological and strategic changes create need for standing armies, </a:t>
            </a:r>
            <a:r>
              <a:rPr lang="en-US" dirty="0" err="1"/>
              <a:t>organised</a:t>
            </a:r>
            <a:r>
              <a:rPr lang="en-US" dirty="0"/>
              <a:t> navies.</a:t>
            </a:r>
          </a:p>
          <a:p>
            <a:r>
              <a:rPr lang="en-US" dirty="0"/>
              <a:t>The state provides care for professional soldiers and sailors, assumes (some) responsibility for those disabled in service.</a:t>
            </a:r>
          </a:p>
          <a:p>
            <a:r>
              <a:rPr lang="en-US" dirty="0"/>
              <a:t>Care for veterans a sign of state munificence and patriotism.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02-29 at 21.52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764632"/>
            <a:ext cx="3730625" cy="37698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199" y="5534526"/>
            <a:ext cx="2859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‘Two disabled veteran sailors’ (1790)</a:t>
            </a:r>
          </a:p>
          <a:p>
            <a:r>
              <a:rPr lang="en-US" sz="1400" dirty="0" err="1"/>
              <a:t>Wellcome</a:t>
            </a:r>
            <a:r>
              <a:rPr lang="en-US" sz="1400" dirty="0"/>
              <a:t> collection</a:t>
            </a:r>
          </a:p>
        </p:txBody>
      </p:sp>
    </p:spTree>
    <p:extLst>
      <p:ext uri="{BB962C8B-B14F-4D97-AF65-F5344CB8AC3E}">
        <p14:creationId xmlns:p14="http://schemas.microsoft.com/office/powerpoint/2010/main" val="2485163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062"/>
            <a:ext cx="9144000" cy="50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8964" y="5980102"/>
            <a:ext cx="3725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Hotel des </a:t>
            </a:r>
            <a:r>
              <a:rPr lang="en-US" dirty="0" err="1"/>
              <a:t>Invalides</a:t>
            </a:r>
            <a:r>
              <a:rPr lang="en-US" dirty="0"/>
              <a:t>, Paris (est. c.1678) </a:t>
            </a:r>
          </a:p>
        </p:txBody>
      </p:sp>
    </p:spTree>
    <p:extLst>
      <p:ext uri="{BB962C8B-B14F-4D97-AF65-F5344CB8AC3E}">
        <p14:creationId xmlns:p14="http://schemas.microsoft.com/office/powerpoint/2010/main" val="319395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054"/>
            <a:ext cx="9144000" cy="5922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4195" y="6396334"/>
            <a:ext cx="5072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 Painted Hall, Royal Hospital for Seamen, Greenwich (est. 1694) </a:t>
            </a:r>
          </a:p>
        </p:txBody>
      </p:sp>
    </p:spTree>
    <p:extLst>
      <p:ext uri="{BB962C8B-B14F-4D97-AF65-F5344CB8AC3E}">
        <p14:creationId xmlns:p14="http://schemas.microsoft.com/office/powerpoint/2010/main" val="4198131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105" y="213895"/>
            <a:ext cx="8392695" cy="949158"/>
          </a:xfrm>
          <a:solidFill>
            <a:schemeClr val="bg2">
              <a:alpha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The state of Military Medicine, c.1800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8210" y="1323475"/>
            <a:ext cx="5692274" cy="569494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Practitioners on limited contracts; often using military service as a form of professional advancement </a:t>
            </a:r>
          </a:p>
          <a:p>
            <a:r>
              <a:rPr lang="en-US" dirty="0"/>
              <a:t>Very little training; limited regulations; surgeons expected to supply own equipment</a:t>
            </a:r>
          </a:p>
          <a:p>
            <a:r>
              <a:rPr lang="en-US" dirty="0"/>
              <a:t>Expected to treat injuries; prevent, treat, and investigate disease (e.g. James Lind’s research on scurvy, c.1750)</a:t>
            </a:r>
          </a:p>
          <a:p>
            <a:r>
              <a:rPr lang="en-US" dirty="0"/>
              <a:t>No status in military (uniform, rank), but work with officers on hygiene provisions (cleaning, inspections, discipline)</a:t>
            </a:r>
          </a:p>
          <a:p>
            <a:r>
              <a:rPr lang="en-US" dirty="0"/>
              <a:t>Emphasis on disease prevention leads to reforms: improved diet, living conditions, sanitation, ventilation</a:t>
            </a:r>
          </a:p>
        </p:txBody>
      </p:sp>
      <p:pic>
        <p:nvPicPr>
          <p:cNvPr id="5" name="Picture 4" descr="NMM_NMMG_BHC29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21" y="1600200"/>
            <a:ext cx="2698231" cy="3498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421" y="5138821"/>
            <a:ext cx="28474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Admiral Horatio Nelson, wounded at the Nile (~1800), National Maritime Museum</a:t>
            </a:r>
          </a:p>
        </p:txBody>
      </p:sp>
    </p:spTree>
    <p:extLst>
      <p:ext uri="{BB962C8B-B14F-4D97-AF65-F5344CB8AC3E}">
        <p14:creationId xmlns:p14="http://schemas.microsoft.com/office/powerpoint/2010/main" val="4241130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51" y="274638"/>
            <a:ext cx="8900695" cy="1143000"/>
          </a:xfrm>
          <a:solidFill>
            <a:schemeClr val="bg2">
              <a:alpha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Military Medicine and Imperial Warfare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936" y="1586833"/>
            <a:ext cx="8406064" cy="234348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Exploration and </a:t>
            </a:r>
            <a:r>
              <a:rPr lang="en-US" dirty="0" err="1"/>
              <a:t>colonisation</a:t>
            </a:r>
            <a:r>
              <a:rPr lang="en-US" dirty="0"/>
              <a:t> lead to European encounters with new diseases, especially tropical diseases (malaria, yellow fever)</a:t>
            </a:r>
          </a:p>
          <a:p>
            <a:r>
              <a:rPr lang="en-US" dirty="0"/>
              <a:t>European armies/navies become vectors of disease: the ‘Columbian Exchange’</a:t>
            </a:r>
          </a:p>
          <a:p>
            <a:r>
              <a:rPr lang="en-US" dirty="0"/>
              <a:t>Tropical disease particularly becomes a factor in European warfare over colonies: e.g. successive epidemics determine control of Caribbean</a:t>
            </a:r>
          </a:p>
        </p:txBody>
      </p:sp>
      <p:pic>
        <p:nvPicPr>
          <p:cNvPr id="4" name="Picture 3" descr="2645686_o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51" y="3930315"/>
            <a:ext cx="5141724" cy="2692233"/>
          </a:xfrm>
          <a:prstGeom prst="rect">
            <a:avLst/>
          </a:prstGeom>
        </p:spPr>
      </p:pic>
      <p:pic>
        <p:nvPicPr>
          <p:cNvPr id="5" name="Picture 4" descr="41JOBr+r8OL._SX331_BO1,204,203,200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394" y="3569369"/>
            <a:ext cx="2105406" cy="315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01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‘The White Man’s Grave’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3091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Philip D. Curtin has suggested that European mortality in West Africa was 30%-70% in the late C18, impeding efforts to </a:t>
            </a:r>
            <a:r>
              <a:rPr lang="en-US" sz="2800" dirty="0" err="1"/>
              <a:t>colonise</a:t>
            </a:r>
            <a:r>
              <a:rPr lang="en-US" sz="2800" dirty="0"/>
              <a:t> and control the continent.</a:t>
            </a:r>
          </a:p>
          <a:p>
            <a:r>
              <a:rPr lang="en-US" sz="2800" dirty="0"/>
              <a:t>Experience suggested that certain seasons and regions were less deadly: medical topography</a:t>
            </a:r>
          </a:p>
          <a:p>
            <a:r>
              <a:rPr lang="en-US" sz="2800" dirty="0"/>
              <a:t>Experimenting with treatments for tropical diseases: cinchona bark (quinine) ultimately proves effective for malaria—mortality halved through its use c.1850</a:t>
            </a:r>
          </a:p>
          <a:p>
            <a:r>
              <a:rPr lang="en-US" sz="2800" dirty="0"/>
              <a:t>American military researchers in Cuba determine mosquito is vector of yellow fever c.1901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452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3011</TotalTime>
  <Words>867</Words>
  <Application>Microsoft Macintosh PowerPoint</Application>
  <PresentationFormat>On-screen Show (4:3)</PresentationFormat>
  <Paragraphs>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Calibri</vt:lpstr>
      <vt:lpstr>Office Theme</vt:lpstr>
      <vt:lpstr>Military Medicine</vt:lpstr>
      <vt:lpstr>PowerPoint Presentation</vt:lpstr>
      <vt:lpstr>OUTLINE</vt:lpstr>
      <vt:lpstr>Military medicine pre-1850</vt:lpstr>
      <vt:lpstr>PowerPoint Presentation</vt:lpstr>
      <vt:lpstr>PowerPoint Presentation</vt:lpstr>
      <vt:lpstr>The state of Military Medicine, c.1800</vt:lpstr>
      <vt:lpstr>Military Medicine and Imperial Warfare</vt:lpstr>
      <vt:lpstr>‘The White Man’s Grave’</vt:lpstr>
      <vt:lpstr>Medicine and ‘Modern Warfare’</vt:lpstr>
      <vt:lpstr>PowerPoint Presentation</vt:lpstr>
      <vt:lpstr>Charitable Interventions: Critiques</vt:lpstr>
      <vt:lpstr>Military Medicine: Positives</vt:lpstr>
      <vt:lpstr>Medicine and War: Positives</vt:lpstr>
      <vt:lpstr>Military and Wartime Medicine: Negatives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 Medicine</dc:title>
  <dc:creator>Office 2004 Test Drive User</dc:creator>
  <cp:lastModifiedBy>Smith, Elise</cp:lastModifiedBy>
  <cp:revision>46</cp:revision>
  <dcterms:created xsi:type="dcterms:W3CDTF">2016-02-26T21:12:01Z</dcterms:created>
  <dcterms:modified xsi:type="dcterms:W3CDTF">2021-11-16T16:30:12Z</dcterms:modified>
</cp:coreProperties>
</file>