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8" r:id="rId4"/>
    <p:sldId id="267" r:id="rId5"/>
    <p:sldId id="258" r:id="rId6"/>
    <p:sldId id="269" r:id="rId7"/>
    <p:sldId id="259" r:id="rId8"/>
    <p:sldId id="260" r:id="rId9"/>
    <p:sldId id="270" r:id="rId10"/>
    <p:sldId id="275" r:id="rId11"/>
    <p:sldId id="272" r:id="rId12"/>
    <p:sldId id="265" r:id="rId13"/>
    <p:sldId id="264" r:id="rId14"/>
    <p:sldId id="273" r:id="rId15"/>
    <p:sldId id="263" r:id="rId16"/>
    <p:sldId id="274" r:id="rId17"/>
    <p:sldId id="262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F6DB076-3C3E-D641-8ED8-9CFAC094219E}">
          <p14:sldIdLst>
            <p14:sldId id="256"/>
            <p14:sldId id="257"/>
            <p14:sldId id="268"/>
          </p14:sldIdLst>
        </p14:section>
        <p14:section name="Part I - Opium and the People" id="{FD17A6EB-87B5-8C42-93E4-E799F10C4936}">
          <p14:sldIdLst>
            <p14:sldId id="267"/>
            <p14:sldId id="258"/>
            <p14:sldId id="269"/>
            <p14:sldId id="259"/>
            <p14:sldId id="260"/>
            <p14:sldId id="270"/>
            <p14:sldId id="275"/>
          </p14:sldIdLst>
        </p14:section>
        <p14:section name="Part II - Regulation" id="{F1F838CD-10DE-0147-BB17-AEBF0F831539}">
          <p14:sldIdLst>
            <p14:sldId id="272"/>
            <p14:sldId id="265"/>
            <p14:sldId id="264"/>
            <p14:sldId id="273"/>
            <p14:sldId id="263"/>
            <p14:sldId id="274"/>
            <p14:sldId id="262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0"/>
  </p:normalViewPr>
  <p:slideViewPr>
    <p:cSldViewPr snapToGrid="0">
      <p:cViewPr varScale="1">
        <p:scale>
          <a:sx n="103" d="100"/>
          <a:sy n="103" d="100"/>
        </p:scale>
        <p:origin x="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991DE-308D-8845-8853-0C53C6F3DDFE}" type="datetimeFigureOut">
              <a:rPr lang="en-US" smtClean="0"/>
              <a:t>9/18/23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33BD3-0075-654D-A889-A5FE6BBA7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7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33BD3-0075-654D-A889-A5FE6BBA72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25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33BD3-0075-654D-A889-A5FE6BBA72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8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69966-D924-842E-4D55-9E928059A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33AA66-5BCF-0460-BAE3-3529A5E44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F4580-E9CD-A08B-E6AE-0F79BE32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B3499-B4E7-5582-1AA6-FCC48C652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FCC61-9586-0B5F-9AD8-2A59E861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92CDC-16C3-E22D-82DA-B558C475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B10E6-58D1-0799-81EF-4806123B2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FBDC3-576F-1DC5-9C5A-C21632D0F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79AAC-F138-F932-353B-E8BABD74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73AB6-0E14-70EA-A0FB-28FC118A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3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C09197-6F14-43A8-3549-16C14C3EF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51C31-D81E-6AE6-EA7A-B29900233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FCD16-23C9-74CC-0025-C2B0B9973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894D6-770F-093A-7AAD-8DE31BD6F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E8EF-D3D2-5C44-4038-B87ABBB7E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6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8458C-E720-32C2-DDDA-6630E6DE5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102E7-A818-4B31-0FE9-F406EC8F5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6D50A-21B9-CE8F-222F-3D8787E9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6E156-A548-5A50-3337-6D6DE4884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8C5DF-A9A8-77A6-5C00-F4DB41CD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1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B4A48-4CF5-A2FB-330F-362B2B2B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08561-28E6-A4EC-45B9-3883A98B5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6F9B5-EE7B-6E45-F593-190C0BD37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21422-74A5-1452-82E0-6C0D03E58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9CB41-570B-823F-F6F1-F30EAC0BF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2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41FC-28FC-1EA6-FE93-90B3FFC84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E2FB2-33FB-E6A4-E826-726AA10DF1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E326A-5E7E-66D0-9E03-49BA86ECA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A0765-7C97-049E-550C-68202FE2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5501F-AC7A-FC04-61A5-C4F88BEF3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9FD15-1CF8-C75E-A391-C4324E10C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1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DE07C-8ACA-5C66-145E-5ED0268D4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37BBA7-EABE-4523-D78D-D40A7FE6C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A2F71-F3BB-9918-DEF8-B4CC5852A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E68B02-7F19-4EF7-35C0-DDCFBCC53F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5AB2C8-7280-9F16-A30A-B238FB434F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DE4D53-2CEC-21CD-8294-07A601819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20032-AFC8-B888-3B58-7D2CF2CD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5FDC0C-6416-4099-A279-EFC67E2CD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5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42CBD-FA40-1D31-B3AF-E00CFC066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607D4-6375-0775-DFD2-924A2AC4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2B91E9-AA49-79BF-294D-57EBCB200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2BF714-F023-68D3-FD83-996908E9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4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C1E79-8D00-8BA7-D18F-7CD9811E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A9270D-1860-E780-A481-0D9EDFDE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6505F-25A0-80E4-0853-5408F0FA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0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04583-A02F-4E1A-E53C-016BAE5B3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5653B-96E0-8CF8-7367-E4049C556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26215-0EF8-F25D-4887-3C7397905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E2214-0030-AE86-28BC-C01F8E307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A2FF6-2EE9-F725-BA47-8AEE85D65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788640-F7D1-E56B-0C33-8988D2917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66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BEB1-9574-0F37-D496-6285E1F57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F0AD9B-434C-1D2D-30D3-CE9C06FC7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3AEFC0-ECA4-9E35-979C-EC79E93036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456B8A-D0A5-7B6F-B515-52ABE147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B4F19-B4C5-1D3C-A8EC-6CEA5603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4782E-B51A-FFA6-79B1-B537D7F0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7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5520E-985B-EA10-653A-AC45B9EE1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4B1E7-9D21-E622-1F2C-99C25656A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2C90F-32D3-850D-878A-648BBB8C6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38BB6-73ED-A644-BC94-5277F1BBD135}" type="datetimeFigureOut">
              <a:rPr lang="en-US" smtClean="0"/>
              <a:t>9/18/23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526A4-323A-1F0A-A094-EF56086627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60A41-40BD-EEF3-8B51-45D20F99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4973E-0544-F144-B1CE-3EB3C2F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9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mie.banks@Warwick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dvert for Mrs Winslow's Soothing Syrup">
            <a:extLst>
              <a:ext uri="{FF2B5EF4-FFF2-40B4-BE49-F238E27FC236}">
                <a16:creationId xmlns:a16="http://schemas.microsoft.com/office/drawing/2014/main" id="{FD850DCD-C142-9DB5-4C58-54E58423D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2708" r="10154" b="2292"/>
          <a:stretch/>
        </p:blipFill>
        <p:spPr bwMode="auto">
          <a:xfrm>
            <a:off x="288004" y="341548"/>
            <a:ext cx="7447648" cy="518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3E0DBD-BBA8-37D4-B949-2B3F0C945397}"/>
              </a:ext>
            </a:extLst>
          </p:cNvPr>
          <p:cNvSpPr txBox="1"/>
          <p:nvPr/>
        </p:nvSpPr>
        <p:spPr>
          <a:xfrm>
            <a:off x="8303741" y="3823011"/>
            <a:ext cx="34969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HI176 Mind, Body and Society</a:t>
            </a:r>
          </a:p>
          <a:p>
            <a:pPr algn="l"/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3: Intoxicants</a:t>
            </a:r>
          </a:p>
          <a:p>
            <a:pPr algn="l"/>
            <a:endParaRPr lang="en-GB" b="0" i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Jamie Banks</a:t>
            </a:r>
          </a:p>
          <a:p>
            <a:pPr algn="l"/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jamie.banks@Warwick.ac.uk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 3.52: Thursdays, 10.00 – 12.00 </a:t>
            </a:r>
          </a:p>
          <a:p>
            <a:pPr algn="l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0" i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92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89A9A-EF6C-0313-9046-25C4231D0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46" y="248040"/>
            <a:ext cx="5970373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Cannabis &amp; Coca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D6953-0AC3-D04E-CAB0-FA66FE658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146" y="1927654"/>
            <a:ext cx="5648325" cy="4199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Besides opium, preparations of coca and cannabis were also experimented with in Britain and the US.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By the 1880s, Spillane notes that coca tonics were the most common form of packaged remedy in the US, often combined with other stimulants such as alcohol. 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Similarly, Mills notes that following the experiments of William O’Shaughnessy, cannabis was used in the treatment of both “female complaints” and insanity.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DC54C57-7629-D6C8-2632-4A8A505DC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105" y="290317"/>
            <a:ext cx="4474076" cy="62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412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E5BCB-3F11-BC9F-9FF7-EF1B72B6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6777A-7D1A-BBD5-2990-15EDB9E13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By the end of the 1800s, the once unregulated and wide-available market for opium-based remedies in Britain came under increasing forms of restriction.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represented the convergence of a variety factors, including: moral panics, the ‘professionalization’ of medicine, changes in medical knowledge and practice, and the influence of British imperialism.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Together, these factors illustrate both changes in medical practice and how these were rooted in broader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and cultural changes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Victorian society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B88B4-30A2-4D58-5B4B-6F4C47139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82978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Moral Panics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8BB3C-063D-FC19-8338-EB9BA0590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Attitudes towards opium were hardened by the often tragic (and increasingly sensationalized) consequences which occasioned improper use, including: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Self-poisonings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often due to a lack of standardization and the haphazard sale of these preparations.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Infanticide: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arising from the use of opiate-based syrups, such as Godfrey’s cordial, by working mothers to sedate children.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Crime: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specifically, concerns  that opium was being used to facilitate the commission of robberies, etc.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AACAC88-32D3-E4EE-E8E7-49FAF5015D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4" t="2916" r="5305" b="2500"/>
          <a:stretch/>
        </p:blipFill>
        <p:spPr bwMode="auto">
          <a:xfrm>
            <a:off x="6610017" y="365125"/>
            <a:ext cx="4991435" cy="61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442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7CB18-9A98-A2A4-258E-7E3D8D588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365125"/>
            <a:ext cx="5257801" cy="132556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Professionalization of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A81DA-08B0-FE2B-682E-247D2C9C6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Growing calls to restrict access to opiate-based medicines also aligned with the ‘professionalization’ of various branches of medicine.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As early as 1841, the Pharmaceutical Society sought to create a professional body to support and further its interests.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seeking to emphasis their ‘transformation from ‘tradesmen to medical professionals’, pharmacists demanded a monopoly over the right to sell certain “poisons.”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was partly achieved through the Pharmacy Act of 1868, which restricted who could sell various poisons, such as arsenic, as well as the need for their effective labelling. 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E60198BB-8884-7F4A-04CF-A606B9E459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3241" r="9609" b="7292"/>
          <a:stretch/>
        </p:blipFill>
        <p:spPr bwMode="auto">
          <a:xfrm>
            <a:off x="993561" y="232790"/>
            <a:ext cx="4480482" cy="639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720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08438-A2F9-7475-5FE0-C1DCE33DE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69227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Practices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F570-9871-9522-DEE3-6242D81F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1978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19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 also saw fundamental changes in contemporary medical practice. This included the more sparing use of opium, due to questions about its efficacy. For instance: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Opium’s use as a sedative was increasingly usurp by newer and (seemingly) less-harmful substances, such as Quinine, Chloral Hydrate, and Bromide.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There were growing, ethical concerns about the use of intoxicants as a form of ‘chemical restraints’ in Victorian Asylum, which was seen to go against the principles of ’moral management’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Opium’s efficacy as a treatment for diseases such as cholera was increasingly called into question, both in both Britain and India. 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C7DD179B-CA99-6CF9-27F2-3B17C12D8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694" y="301606"/>
            <a:ext cx="4521691" cy="625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749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596AD-41F5-3C03-A9A9-4B8F89F9B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0700" y="308747"/>
            <a:ext cx="6137447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Emergence of ‘Addiction’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27C48-0F7E-21B8-8E40-528A80734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700" y="1825625"/>
            <a:ext cx="57531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last quarter of the 19</a:t>
            </a:r>
            <a:r>
              <a:rPr lang="en-US" sz="1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 also saw the emergency of new ideas about the effects of drugs such as opium, most notably the ‘disease theory of addiction.’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Prior to this, the habitual use of drugs was seen as a ‘moral failing,’ attributable to individual failings rather than the pharmacology of a certain substance.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Increasingly, however, men such as Norman Kerr (pictured) argued that substances such as opium caused ‘addiction’, which needed to be managed and  treated by medical authorities.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Despite this, the dichotomy between addiction as a ‘disease’ and a ‘vice’ was never absolute, with close ties between Kerr and temperance organizations. 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4CDBFE3E-5E76-855A-4CF0-B3D6116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6270"/>
            <a:ext cx="4250498" cy="62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693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0E7B5-5BF8-F023-45F5-5553502CF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70622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8804A-DEB5-FFB2-6AF0-8A01B8E15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4870621" cy="4377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anxieties about opium were also underpinned by broader social, cultural, and political concerns in Victorian Britain. There were manifested in social and cultural influence of the “temperance” movement. 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Temperance societies had existed since the 1600s, but the Victorian-era saw them become major arbiters of social and political change. 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Initially concerned with alcohol, various societies also became interested in the ‘intemperate’ consumption of substances such as opium. 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As noted, there was also a close relationship between temperance societies and addiction specialists, with the moralism of temperance bleeding into the disease theory of addiction.</a:t>
            </a:r>
          </a:p>
        </p:txBody>
      </p:sp>
      <p:pic>
        <p:nvPicPr>
          <p:cNvPr id="15362" name="Picture 2" descr="Cruikshank engraving against drink">
            <a:extLst>
              <a:ext uri="{FF2B5EF4-FFF2-40B4-BE49-F238E27FC236}">
                <a16:creationId xmlns:a16="http://schemas.microsoft.com/office/drawing/2014/main" id="{407C613F-4B7D-8A35-F870-7FC1970167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1" t="16667" r="27489" b="8822"/>
          <a:stretch/>
        </p:blipFill>
        <p:spPr bwMode="auto">
          <a:xfrm>
            <a:off x="6096000" y="365125"/>
            <a:ext cx="5474287" cy="593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312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88B5B-31E4-B251-0AC8-6B69B6FD7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3174" y="442913"/>
            <a:ext cx="52578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Empire Strikes Back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5671D-5037-3CE9-1B9D-0202BBED0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3175" y="1768476"/>
            <a:ext cx="5257799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temperance campaigns of the 19</a:t>
            </a:r>
            <a:r>
              <a:rPr lang="en-US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 also “exposed” how the consequences of empire were increasingly felt in the metropole. Most notably, the growing presence of Chinese communities in London.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An increasingly common genre of temperance tracts in the Victorian era were investigations into ‘Darkest England,’ which exposed the middle-classes to the alien existences of their lower-class counterparts.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This included those living in close-proximity to the urban poor, such as the Chinese seafaring communities of the East End, who smoked opium as a pastime.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stressing the ‘exoticism’ and ‘otherness’ of such practices, these accounts increasingly presented opium as ‘foreign vice’, to be avoided by the respectable classes. </a:t>
            </a:r>
          </a:p>
        </p:txBody>
      </p:sp>
      <p:pic>
        <p:nvPicPr>
          <p:cNvPr id="13314" name="Picture 2" descr="Drugs in Victorian Britain | Wellcome Collection">
            <a:extLst>
              <a:ext uri="{FF2B5EF4-FFF2-40B4-BE49-F238E27FC236}">
                <a16:creationId xmlns:a16="http://schemas.microsoft.com/office/drawing/2014/main" id="{161034BF-9960-97DB-AC4D-97EA5EB258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t="4167" r="20708" b="3751"/>
          <a:stretch/>
        </p:blipFill>
        <p:spPr bwMode="auto">
          <a:xfrm>
            <a:off x="340840" y="404019"/>
            <a:ext cx="5584581" cy="604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66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41DE0-5F8B-6F96-8BC2-9D19CD857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6E06D-9749-5DB7-608B-CD9BE490E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133"/>
            <a:ext cx="10515600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wide array of opiate-based preparations were freely available to purchase in the early-to-mid 19</a:t>
            </a:r>
            <a:r>
              <a:rPr lang="en-US" sz="2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century.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These were used to treat a variety of different ailments, in the absence of affordable access to medical ‘professionals’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-Growing concerns about these preparation reflected moral panics about misuse, as well as changing ideas about medical and medical practice.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They also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reflected broader social ideas about individual self-restraint and fears about the consequences of empire. </a:t>
            </a:r>
          </a:p>
        </p:txBody>
      </p:sp>
    </p:spTree>
    <p:extLst>
      <p:ext uri="{BB962C8B-B14F-4D97-AF65-F5344CB8AC3E}">
        <p14:creationId xmlns:p14="http://schemas.microsoft.com/office/powerpoint/2010/main" val="4211724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A7448-4B23-5C4E-1259-46DEEDFD0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919" y="9112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this lecture (and seminar), you will develop an understanding of: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uses and importance of opium-based preparations in Victorian medical culture.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Some of the reasons why access to opiate-based medicines was restricted during the nineteenth century. </a:t>
            </a: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How broader social and cultural changes shaped the development of medical knowledge, and practice.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07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4D163-D49B-4B00-25E7-E16064450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2371"/>
            <a:ext cx="10653584" cy="5403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 of this lecture is based on the core reading: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Virginia Berridge, ‘Victorian Opium Eating,’ </a:t>
            </a:r>
            <a:r>
              <a:rPr lang="en-US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 of Victorian Culture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21.4 (1978).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excellent starting point for further reading is: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Virginia Berridge, </a:t>
            </a:r>
            <a:r>
              <a:rPr lang="en-US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Opium and the People: Opiate Use and Drugs Control in Nineteenth and Early Twentieth Century England 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(London: Allen Lane, 1981).  </a:t>
            </a:r>
          </a:p>
        </p:txBody>
      </p:sp>
    </p:spTree>
    <p:extLst>
      <p:ext uri="{BB962C8B-B14F-4D97-AF65-F5344CB8AC3E}">
        <p14:creationId xmlns:p14="http://schemas.microsoft.com/office/powerpoint/2010/main" val="59829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E55B8-AC28-E6F7-8CA6-92BBCF65B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142" y="377482"/>
            <a:ext cx="5945659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Opium &amp; the People </a:t>
            </a:r>
          </a:p>
        </p:txBody>
      </p:sp>
      <p:pic>
        <p:nvPicPr>
          <p:cNvPr id="2050" name="Picture 2" descr="Thomas De Quincey - Wikipedia">
            <a:extLst>
              <a:ext uri="{FF2B5EF4-FFF2-40B4-BE49-F238E27FC236}">
                <a16:creationId xmlns:a16="http://schemas.microsoft.com/office/drawing/2014/main" id="{0BE5A299-0448-01F9-A175-A66C336A89B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230" y="599904"/>
            <a:ext cx="4649628" cy="586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4424BC-AB73-DF6A-1B44-12542179960C}"/>
              </a:ext>
            </a:extLst>
          </p:cNvPr>
          <p:cNvSpPr txBox="1"/>
          <p:nvPr/>
        </p:nvSpPr>
        <p:spPr>
          <a:xfrm>
            <a:off x="475142" y="2019674"/>
            <a:ext cx="63087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the popular imagination, opium use is most readily associated with men such as De Quincey, who penned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Confessions of an English Opium Eater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 Quincey, however, was symptomatic of the freely used, and widely available, nature of opium during the nineteenth century. 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Opium was the drug of the people in early-to-mid Victorian era, offering many a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cheap, readily available, and easily administrable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of treatment. </a:t>
            </a:r>
          </a:p>
        </p:txBody>
      </p:sp>
    </p:spTree>
    <p:extLst>
      <p:ext uri="{BB962C8B-B14F-4D97-AF65-F5344CB8AC3E}">
        <p14:creationId xmlns:p14="http://schemas.microsoft.com/office/powerpoint/2010/main" val="18743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4BD3A-4D61-6336-C0F3-8B894D6F7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745" y="1995121"/>
            <a:ext cx="5748660" cy="407204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noted by Berridge, a wide variety of different opiate-based medicines were available during this period. The most common were </a:t>
            </a:r>
            <a:r>
              <a:rPr 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raw opium</a:t>
            </a: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laudanum</a:t>
            </a: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Raw Opium: </a:t>
            </a: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the unprocessed gum exuded from poppies. This was often sold “penny sticks.”</a:t>
            </a:r>
          </a:p>
          <a:p>
            <a:pPr marL="0" indent="0">
              <a:buNone/>
            </a:pPr>
            <a:endParaRPr lang="en-US" sz="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Laudanum: </a:t>
            </a: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a tincture of opium, dissolved in alcohol. </a:t>
            </a:r>
          </a:p>
          <a:p>
            <a:pPr marL="0" indent="0">
              <a:buNone/>
            </a:pPr>
            <a:endParaRPr lang="en-US" sz="3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were just two amongst a wide range of preparations, including: “</a:t>
            </a:r>
            <a:r>
              <a:rPr lang="en-US" sz="3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opium with chalk, Dover’s powder, opiate confection, tincture of soap and opium, opium vinegar, troches of liquorice with opium, liniments, paregoric tincture, suppositories, and clyster, etc.”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C2BAB4-6585-3316-18AD-F5F971FA60B3}"/>
              </a:ext>
            </a:extLst>
          </p:cNvPr>
          <p:cNvSpPr txBox="1"/>
          <p:nvPr/>
        </p:nvSpPr>
        <p:spPr>
          <a:xfrm>
            <a:off x="5686425" y="600075"/>
            <a:ext cx="5829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kinds of Preparations Could People Buy? </a:t>
            </a:r>
          </a:p>
        </p:txBody>
      </p:sp>
      <p:pic>
        <p:nvPicPr>
          <p:cNvPr id="4100" name="Picture 4" descr="Laudanum – a panacea for all human woes? - Australian Pharmacist">
            <a:extLst>
              <a:ext uri="{FF2B5EF4-FFF2-40B4-BE49-F238E27FC236}">
                <a16:creationId xmlns:a16="http://schemas.microsoft.com/office/drawing/2014/main" id="{6FA86D52-31E6-556C-5681-A925D39CAC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8" t="5000" r="30173" b="5625"/>
          <a:stretch/>
        </p:blipFill>
        <p:spPr bwMode="auto">
          <a:xfrm>
            <a:off x="788194" y="364331"/>
            <a:ext cx="4543425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15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D6A1E-3E67-9DD2-DBA3-6938F1C55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864" y="1687404"/>
            <a:ext cx="5724655" cy="4701039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Victorians could also purchase a wide variety of ‘patent medicines,’ containing varying quantities of opium compounded with other substances. Examples included:</a:t>
            </a:r>
          </a:p>
          <a:p>
            <a:pPr marL="0" indent="0">
              <a:buNone/>
            </a:pPr>
            <a:endParaRPr lang="en-US" sz="5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Dover’s Powder</a:t>
            </a:r>
            <a:r>
              <a:rPr lang="en-US" sz="5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mixture of opium and ipecac, often used to induce sweating and treat the onset of fever. </a:t>
            </a:r>
          </a:p>
          <a:p>
            <a:pPr marL="0" indent="0">
              <a:buNone/>
            </a:pPr>
            <a:endParaRPr lang="en-US" sz="5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Jeremie’s Opiate</a:t>
            </a:r>
            <a:r>
              <a:rPr lang="en-US" sz="5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mild opium-based preparation, used to treat a variety of different ailments. </a:t>
            </a:r>
          </a:p>
          <a:p>
            <a:pPr marL="0" indent="0">
              <a:buNone/>
            </a:pPr>
            <a:endParaRPr lang="en-US" sz="5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Godfrey’s Cordial: </a:t>
            </a:r>
            <a:r>
              <a:rPr lang="en-US" sz="5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mixture of laudanum and sweet syrup/molasses, often used to sedate children. </a:t>
            </a:r>
          </a:p>
          <a:p>
            <a:pPr marL="0" indent="0">
              <a:buNone/>
            </a:pPr>
            <a:endParaRPr lang="en-US" sz="5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Paregoric: </a:t>
            </a:r>
            <a:r>
              <a:rPr lang="en-US" sz="5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mixture of opium and camphor, used to soothe various forms of cough.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0A7B73-DE33-4B40-36DB-0B1D4CCAE7E2}"/>
              </a:ext>
            </a:extLst>
          </p:cNvPr>
          <p:cNvSpPr txBox="1"/>
          <p:nvPr/>
        </p:nvSpPr>
        <p:spPr>
          <a:xfrm>
            <a:off x="527864" y="643923"/>
            <a:ext cx="5568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Patent Medicines </a:t>
            </a:r>
          </a:p>
        </p:txBody>
      </p:sp>
      <p:pic>
        <p:nvPicPr>
          <p:cNvPr id="3076" name="Picture 4" descr="Opium for Separation Distress in Victorian-era Infants | Melancholia and  The Infinite Neurocritic">
            <a:extLst>
              <a:ext uri="{FF2B5EF4-FFF2-40B4-BE49-F238E27FC236}">
                <a16:creationId xmlns:a16="http://schemas.microsoft.com/office/drawing/2014/main" id="{EE93EB7E-EF7E-3587-05AD-B084D86F0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685" y="485226"/>
            <a:ext cx="4720451" cy="607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665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CAF7D-18DA-CE0D-BA0E-27B898F4C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2578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could people buy them?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8964-0218-32DA-70FC-ACC2D5297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63577"/>
            <a:ext cx="5161005" cy="4113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Until the introduction of the Pharmacy Act in 1868, there were no regulations respecting who could buy or sell opium. 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consequence, opium preparations were freely available for all sorts of shops, including apothecaries and chemists, but also grocers, corner-shops, and even country traders and hawkers. 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This made opium very easy to procure but it also meant its was, at times, sold without sufficient care or attention.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05D33A7-03BD-AB1F-32B7-AEDE1886FC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0809"/>
          <a:stretch/>
        </p:blipFill>
        <p:spPr bwMode="auto">
          <a:xfrm>
            <a:off x="1169775" y="280913"/>
            <a:ext cx="4378410" cy="629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92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5A9C1-C602-4DBD-627C-DFEDB93BA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4" y="350838"/>
            <a:ext cx="6062663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did people use them?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03017-8BCF-B728-33A7-11D9E1851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" y="1811337"/>
            <a:ext cx="56864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Berridge suggests, its perhaps quicker to list the conditions that opium was 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used to treat. Some of the most common were:</a:t>
            </a:r>
          </a:p>
          <a:p>
            <a:pPr marL="0" indent="0">
              <a:buNone/>
            </a:pP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Pain: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Opium is an incredibly effective analgesic, used to manage the pain which accompanied all forms of ailments. 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Gastro-intestinal illness: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Opium causes a reduction of bowel movements, useful in treating diarrhea, dysentery and cholera. 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Fevers: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was much debate about whether opium was a febrifuge, often being used by those suffering from ague on the Fens. </a:t>
            </a:r>
          </a:p>
        </p:txBody>
      </p:sp>
      <p:pic>
        <p:nvPicPr>
          <p:cNvPr id="6146" name="Picture 2" descr="Coping with Cholera - The National Archives">
            <a:extLst>
              <a:ext uri="{FF2B5EF4-FFF2-40B4-BE49-F238E27FC236}">
                <a16:creationId xmlns:a16="http://schemas.microsoft.com/office/drawing/2014/main" id="{386BB270-FA7D-4C17-AD1A-18BA01872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9" r="23437" b="12092"/>
          <a:stretch/>
        </p:blipFill>
        <p:spPr bwMode="auto">
          <a:xfrm>
            <a:off x="6586538" y="575469"/>
            <a:ext cx="5030687" cy="570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26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90B7-3638-3EF6-3725-6FF5B7F7E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293688"/>
            <a:ext cx="5419725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Bigger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0FBE6-2D59-8CD6-6B73-8F7EDB39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5625"/>
            <a:ext cx="54197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opium’s pharmacological properties, there were several broader reasons why Victorians relied upon opium, such as: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lack of access to proper medical care throughout much of this period.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lack of specific courses of treatment for a wide range of illnesses.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cheapness of opium, relative to the costs of medical services.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longer cultural-tradition of self-medication, and medical autonomy.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suspicion of medical intervention and authority.</a:t>
            </a:r>
          </a:p>
        </p:txBody>
      </p:sp>
      <p:pic>
        <p:nvPicPr>
          <p:cNvPr id="7170" name="Picture 2" descr="The anti-vaccination movement that gripped Victorian England - BBC News">
            <a:extLst>
              <a:ext uri="{FF2B5EF4-FFF2-40B4-BE49-F238E27FC236}">
                <a16:creationId xmlns:a16="http://schemas.microsoft.com/office/drawing/2014/main" id="{03E4F269-A9B9-42E3-0A7C-E646D00963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7" t="6250" r="27161"/>
          <a:stretch/>
        </p:blipFill>
        <p:spPr bwMode="auto">
          <a:xfrm>
            <a:off x="836913" y="283711"/>
            <a:ext cx="4906650" cy="629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340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1686</Words>
  <Application>Microsoft Macintosh PowerPoint</Application>
  <PresentationFormat>Widescreen</PresentationFormat>
  <Paragraphs>115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Opium &amp; the People </vt:lpstr>
      <vt:lpstr>PowerPoint Presentation</vt:lpstr>
      <vt:lpstr>PowerPoint Presentation</vt:lpstr>
      <vt:lpstr>Where could people buy them? </vt:lpstr>
      <vt:lpstr>Why did people use them? </vt:lpstr>
      <vt:lpstr>The Bigger Picture</vt:lpstr>
      <vt:lpstr>Cannabis &amp; Coca </vt:lpstr>
      <vt:lpstr>Regulation </vt:lpstr>
      <vt:lpstr>Moral Panics</vt:lpstr>
      <vt:lpstr>The Professionalization of Medicine</vt:lpstr>
      <vt:lpstr>Changing Practices </vt:lpstr>
      <vt:lpstr>The Emergence of ‘Addiction’ </vt:lpstr>
      <vt:lpstr>Temperance</vt:lpstr>
      <vt:lpstr>The Empire Strikes Back 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Intoxicants </dc:title>
  <dc:creator>Banks, Jamie</dc:creator>
  <cp:lastModifiedBy>Banks, Jamie</cp:lastModifiedBy>
  <cp:revision>13</cp:revision>
  <dcterms:created xsi:type="dcterms:W3CDTF">2023-09-14T15:27:38Z</dcterms:created>
  <dcterms:modified xsi:type="dcterms:W3CDTF">2023-09-18T15:05:38Z</dcterms:modified>
</cp:coreProperties>
</file>