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87" r:id="rId6"/>
    <p:sldId id="288" r:id="rId7"/>
    <p:sldId id="289" r:id="rId8"/>
    <p:sldId id="282" r:id="rId9"/>
    <p:sldId id="260" r:id="rId10"/>
    <p:sldId id="261" r:id="rId11"/>
    <p:sldId id="264" r:id="rId12"/>
    <p:sldId id="285" r:id="rId13"/>
    <p:sldId id="284" r:id="rId14"/>
    <p:sldId id="279" r:id="rId15"/>
    <p:sldId id="280" r:id="rId16"/>
    <p:sldId id="263" r:id="rId17"/>
    <p:sldId id="281" r:id="rId18"/>
    <p:sldId id="262" r:id="rId19"/>
    <p:sldId id="265" r:id="rId20"/>
    <p:sldId id="266" r:id="rId21"/>
    <p:sldId id="268" r:id="rId22"/>
    <p:sldId id="272" r:id="rId23"/>
    <p:sldId id="276" r:id="rId24"/>
    <p:sldId id="278" r:id="rId25"/>
    <p:sldId id="286"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2E7271-6C14-474D-9DA2-C955804D277E}" v="6" dt="2025-03-04T21:18:58.8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956"/>
    <p:restoredTop sz="94597"/>
  </p:normalViewPr>
  <p:slideViewPr>
    <p:cSldViewPr snapToGrid="0" snapToObjects="1">
      <p:cViewPr varScale="1">
        <p:scale>
          <a:sx n="107" d="100"/>
          <a:sy n="107" d="100"/>
        </p:scale>
        <p:origin x="320"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0AFB7889-8E8F-344C-8348-9DCC3B0112C9}" type="datetimeFigureOut">
              <a:rPr lang="en-US" smtClean="0"/>
              <a:t>3/4/25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467792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0AFB7889-8E8F-344C-8348-9DCC3B0112C9}" type="datetimeFigureOut">
              <a:rPr lang="en-US" smtClean="0"/>
              <a:t>3/4/25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2417548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0AFB7889-8E8F-344C-8348-9DCC3B0112C9}" type="datetimeFigureOut">
              <a:rPr lang="en-US" smtClean="0"/>
              <a:t>3/4/25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302630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0AFB7889-8E8F-344C-8348-9DCC3B0112C9}" type="datetimeFigureOut">
              <a:rPr lang="en-US" smtClean="0"/>
              <a:t>3/4/25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2923489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AFB7889-8E8F-344C-8348-9DCC3B0112C9}" type="datetimeFigureOut">
              <a:rPr lang="en-US" smtClean="0"/>
              <a:t>3/4/25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2195840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0AFB7889-8E8F-344C-8348-9DCC3B0112C9}" type="datetimeFigureOut">
              <a:rPr lang="en-US" smtClean="0"/>
              <a:t>3/4/25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260409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0AFB7889-8E8F-344C-8348-9DCC3B0112C9}" type="datetimeFigureOut">
              <a:rPr lang="en-US" smtClean="0"/>
              <a:t>3/4/25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478703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0AFB7889-8E8F-344C-8348-9DCC3B0112C9}" type="datetimeFigureOut">
              <a:rPr lang="en-US" smtClean="0"/>
              <a:t>3/4/25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3500216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FB7889-8E8F-344C-8348-9DCC3B0112C9}" type="datetimeFigureOut">
              <a:rPr lang="en-US" smtClean="0"/>
              <a:t>3/4/25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498073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AFB7889-8E8F-344C-8348-9DCC3B0112C9}" type="datetimeFigureOut">
              <a:rPr lang="en-US" smtClean="0"/>
              <a:t>3/4/25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4145994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AFB7889-8E8F-344C-8348-9DCC3B0112C9}" type="datetimeFigureOut">
              <a:rPr lang="en-US" smtClean="0"/>
              <a:t>3/4/25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954958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FB7889-8E8F-344C-8348-9DCC3B0112C9}" type="datetimeFigureOut">
              <a:rPr lang="en-US" smtClean="0"/>
              <a:t>3/4/25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F74E49-94F0-5B4C-8BDD-BD1684BC9C89}" type="slidenum">
              <a:rPr lang="en-US" smtClean="0"/>
              <a:t>‹#›</a:t>
            </a:fld>
            <a:endParaRPr lang="en-US"/>
          </a:p>
        </p:txBody>
      </p:sp>
    </p:spTree>
    <p:extLst>
      <p:ext uri="{BB962C8B-B14F-4D97-AF65-F5344CB8AC3E}">
        <p14:creationId xmlns:p14="http://schemas.microsoft.com/office/powerpoint/2010/main" val="9267777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78815" y="2278752"/>
            <a:ext cx="184666" cy="369332"/>
          </a:xfrm>
          <a:prstGeom prst="rect">
            <a:avLst/>
          </a:prstGeom>
          <a:noFill/>
        </p:spPr>
        <p:txBody>
          <a:bodyPr wrap="none" rtlCol="0">
            <a:spAutoFit/>
          </a:bodyPr>
          <a:lstStyle/>
          <a:p>
            <a:endParaRPr lang="en-US" dirty="0"/>
          </a:p>
        </p:txBody>
      </p:sp>
      <p:sp>
        <p:nvSpPr>
          <p:cNvPr id="5" name="TextBox 4"/>
          <p:cNvSpPr txBox="1"/>
          <p:nvPr/>
        </p:nvSpPr>
        <p:spPr>
          <a:xfrm>
            <a:off x="380010" y="1294410"/>
            <a:ext cx="8447466" cy="4278094"/>
          </a:xfrm>
          <a:prstGeom prst="rect">
            <a:avLst/>
          </a:prstGeom>
          <a:noFill/>
        </p:spPr>
        <p:txBody>
          <a:bodyPr wrap="square" rtlCol="0">
            <a:spAutoFit/>
          </a:bodyPr>
          <a:lstStyle/>
          <a:p>
            <a:r>
              <a:rPr lang="en-US" sz="2400" b="1" dirty="0"/>
              <a:t>			         Mind, Body and Society</a:t>
            </a:r>
          </a:p>
          <a:p>
            <a:r>
              <a:rPr lang="en-US" sz="2400" b="1" dirty="0"/>
              <a:t>				Lecture 9, term II, 2025</a:t>
            </a:r>
          </a:p>
          <a:p>
            <a:endParaRPr lang="en-US" sz="2400" b="1" dirty="0"/>
          </a:p>
          <a:p>
            <a:r>
              <a:rPr lang="en-US" sz="3200" b="1" dirty="0"/>
              <a:t>         </a:t>
            </a:r>
          </a:p>
          <a:p>
            <a:r>
              <a:rPr lang="en-US" sz="3200" b="1" dirty="0"/>
              <a:t>     The History of the History of Medicine </a:t>
            </a:r>
          </a:p>
          <a:p>
            <a:r>
              <a:rPr lang="en-US" sz="3200" b="1" dirty="0"/>
              <a:t>						</a:t>
            </a:r>
          </a:p>
          <a:p>
            <a:endParaRPr lang="en-US" sz="3200" b="1" dirty="0"/>
          </a:p>
          <a:p>
            <a:r>
              <a:rPr lang="en-US" sz="2400" b="1" dirty="0"/>
              <a:t>                                       Dr Claudia Stein </a:t>
            </a:r>
          </a:p>
          <a:p>
            <a:endParaRPr lang="en-US" sz="2400" b="1" dirty="0"/>
          </a:p>
          <a:p>
            <a:r>
              <a:rPr lang="en-US" sz="2400" b="1" dirty="0"/>
              <a:t>				</a:t>
            </a:r>
          </a:p>
        </p:txBody>
      </p:sp>
    </p:spTree>
    <p:extLst>
      <p:ext uri="{BB962C8B-B14F-4D97-AF65-F5344CB8AC3E}">
        <p14:creationId xmlns:p14="http://schemas.microsoft.com/office/powerpoint/2010/main" val="760222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https://i.pinimg.com/736x/b9/7f/79/b97f79baf4a194511fddc6ca3fde09e5.jpg">
            <a:extLst>
              <a:ext uri="{FF2B5EF4-FFF2-40B4-BE49-F238E27FC236}">
                <a16:creationId xmlns:a16="http://schemas.microsoft.com/office/drawing/2014/main" id="{DBAE945A-FD43-F640-92ED-554BECE430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7514" y="1456593"/>
            <a:ext cx="6420000" cy="3852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DE2063F-32D1-E040-83EA-7A715F4AE735}"/>
              </a:ext>
            </a:extLst>
          </p:cNvPr>
          <p:cNvSpPr txBox="1"/>
          <p:nvPr/>
        </p:nvSpPr>
        <p:spPr>
          <a:xfrm>
            <a:off x="1770185" y="597877"/>
            <a:ext cx="4356898" cy="369332"/>
          </a:xfrm>
          <a:prstGeom prst="rect">
            <a:avLst/>
          </a:prstGeom>
          <a:noFill/>
        </p:spPr>
        <p:txBody>
          <a:bodyPr wrap="none" rtlCol="0">
            <a:spAutoFit/>
          </a:bodyPr>
          <a:lstStyle/>
          <a:p>
            <a:r>
              <a:rPr lang="en-US" b="1" dirty="0"/>
              <a:t>Everything changes in the 1960s and 70s……</a:t>
            </a:r>
          </a:p>
        </p:txBody>
      </p:sp>
      <p:sp>
        <p:nvSpPr>
          <p:cNvPr id="3" name="TextBox 2">
            <a:extLst>
              <a:ext uri="{FF2B5EF4-FFF2-40B4-BE49-F238E27FC236}">
                <a16:creationId xmlns:a16="http://schemas.microsoft.com/office/drawing/2014/main" id="{D19CAB06-B6AB-2C40-B3FF-BB0E4573CB72}"/>
              </a:ext>
            </a:extLst>
          </p:cNvPr>
          <p:cNvSpPr txBox="1"/>
          <p:nvPr/>
        </p:nvSpPr>
        <p:spPr>
          <a:xfrm>
            <a:off x="574431" y="5943600"/>
            <a:ext cx="8727352" cy="923330"/>
          </a:xfrm>
          <a:prstGeom prst="rect">
            <a:avLst/>
          </a:prstGeom>
          <a:noFill/>
        </p:spPr>
        <p:txBody>
          <a:bodyPr wrap="square" rtlCol="0">
            <a:spAutoFit/>
          </a:bodyPr>
          <a:lstStyle/>
          <a:p>
            <a:r>
              <a:rPr lang="en-US" dirty="0"/>
              <a:t>Civil rights movement, women’s liberation movement. anti-war movements, anti-psychiatry movement, decolonization process.....traditional authorities were challenged (including that of the medical, mainly male, establishment). </a:t>
            </a:r>
          </a:p>
        </p:txBody>
      </p:sp>
    </p:spTree>
    <p:extLst>
      <p:ext uri="{BB962C8B-B14F-4D97-AF65-F5344CB8AC3E}">
        <p14:creationId xmlns:p14="http://schemas.microsoft.com/office/powerpoint/2010/main" val="15711060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BOS-founders-680x44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808" y="168523"/>
            <a:ext cx="8636000" cy="5689600"/>
          </a:xfrm>
          <a:prstGeom prst="rect">
            <a:avLst/>
          </a:prstGeom>
        </p:spPr>
      </p:pic>
      <p:sp>
        <p:nvSpPr>
          <p:cNvPr id="5" name="TextBox 4"/>
          <p:cNvSpPr txBox="1"/>
          <p:nvPr/>
        </p:nvSpPr>
        <p:spPr>
          <a:xfrm>
            <a:off x="236808" y="6177312"/>
            <a:ext cx="8793211" cy="369332"/>
          </a:xfrm>
          <a:prstGeom prst="rect">
            <a:avLst/>
          </a:prstGeom>
          <a:noFill/>
        </p:spPr>
        <p:txBody>
          <a:bodyPr wrap="square" rtlCol="0">
            <a:spAutoFit/>
          </a:bodyPr>
          <a:lstStyle/>
          <a:p>
            <a:r>
              <a:rPr lang="en-US" dirty="0"/>
              <a:t>Founding members of ‘Our Bodies Ourselves’ of the Boston Women’s Collective</a:t>
            </a:r>
          </a:p>
        </p:txBody>
      </p:sp>
    </p:spTree>
    <p:extLst>
      <p:ext uri="{BB962C8B-B14F-4D97-AF65-F5344CB8AC3E}">
        <p14:creationId xmlns:p14="http://schemas.microsoft.com/office/powerpoint/2010/main" val="10195416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0" name="Picture 8" descr="https://www.ourbodiesourselves.org/cms/assets/uploads/2014/04/Women-and-Their-Bodies-cover.jpg">
            <a:extLst>
              <a:ext uri="{FF2B5EF4-FFF2-40B4-BE49-F238E27FC236}">
                <a16:creationId xmlns:a16="http://schemas.microsoft.com/office/drawing/2014/main" id="{603396BC-9699-DA41-A314-803178E850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6911" y="0"/>
            <a:ext cx="4568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4146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allisto.ggsrv.com/imgsrv/FastFetch/UBER1/ZI-0300-2004-SPR00-LASON-138-1">
            <a:extLst>
              <a:ext uri="{FF2B5EF4-FFF2-40B4-BE49-F238E27FC236}">
                <a16:creationId xmlns:a16="http://schemas.microsoft.com/office/drawing/2014/main" id="{29179400-7894-274B-A27A-F102A21EE8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1016"/>
            <a:ext cx="6161087"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836DD72-6707-B149-9DC4-F57FFBF52EEE}"/>
              </a:ext>
            </a:extLst>
          </p:cNvPr>
          <p:cNvSpPr txBox="1"/>
          <p:nvPr/>
        </p:nvSpPr>
        <p:spPr>
          <a:xfrm>
            <a:off x="6161087" y="1559170"/>
            <a:ext cx="2799301" cy="1477328"/>
          </a:xfrm>
          <a:prstGeom prst="rect">
            <a:avLst/>
          </a:prstGeom>
          <a:noFill/>
        </p:spPr>
        <p:txBody>
          <a:bodyPr wrap="square" rtlCol="0">
            <a:spAutoFit/>
          </a:bodyPr>
          <a:lstStyle/>
          <a:p>
            <a:r>
              <a:rPr lang="en-US" dirty="0"/>
              <a:t>Vaginal self-examination</a:t>
            </a:r>
          </a:p>
          <a:p>
            <a:r>
              <a:rPr lang="en-US" dirty="0"/>
              <a:t>groups  as a way to explore the female body and defy male medical domination over it</a:t>
            </a:r>
          </a:p>
        </p:txBody>
      </p:sp>
      <p:sp>
        <p:nvSpPr>
          <p:cNvPr id="2" name="TextBox 1">
            <a:extLst>
              <a:ext uri="{FF2B5EF4-FFF2-40B4-BE49-F238E27FC236}">
                <a16:creationId xmlns:a16="http://schemas.microsoft.com/office/drawing/2014/main" id="{F68BFC15-9AC5-AD46-B3A6-B84C0D3480BA}"/>
              </a:ext>
            </a:extLst>
          </p:cNvPr>
          <p:cNvSpPr txBox="1"/>
          <p:nvPr/>
        </p:nvSpPr>
        <p:spPr>
          <a:xfrm>
            <a:off x="6161087" y="3429000"/>
            <a:ext cx="3155607" cy="923330"/>
          </a:xfrm>
          <a:prstGeom prst="rect">
            <a:avLst/>
          </a:prstGeom>
          <a:noFill/>
        </p:spPr>
        <p:txBody>
          <a:bodyPr wrap="none" rtlCol="0">
            <a:spAutoFit/>
          </a:bodyPr>
          <a:lstStyle/>
          <a:p>
            <a:r>
              <a:rPr lang="en-US" b="1" dirty="0"/>
              <a:t>To know your body is to </a:t>
            </a:r>
          </a:p>
          <a:p>
            <a:r>
              <a:rPr lang="en-US" b="1" dirty="0"/>
              <a:t>have power! Look at your body</a:t>
            </a:r>
          </a:p>
          <a:p>
            <a:r>
              <a:rPr lang="en-US" b="1" dirty="0"/>
              <a:t>And be proud!</a:t>
            </a:r>
          </a:p>
        </p:txBody>
      </p:sp>
    </p:spTree>
    <p:extLst>
      <p:ext uri="{BB962C8B-B14F-4D97-AF65-F5344CB8AC3E}">
        <p14:creationId xmlns:p14="http://schemas.microsoft.com/office/powerpoint/2010/main" val="18493035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0800" y="990600"/>
            <a:ext cx="6502400" cy="4876800"/>
          </a:xfrm>
          <a:prstGeom prst="rect">
            <a:avLst/>
          </a:prstGeom>
        </p:spPr>
      </p:pic>
      <p:sp>
        <p:nvSpPr>
          <p:cNvPr id="3" name="TextBox 2">
            <a:extLst>
              <a:ext uri="{FF2B5EF4-FFF2-40B4-BE49-F238E27FC236}">
                <a16:creationId xmlns:a16="http://schemas.microsoft.com/office/drawing/2014/main" id="{B4722DE4-ACE7-1C47-882B-5E9936672F35}"/>
              </a:ext>
            </a:extLst>
          </p:cNvPr>
          <p:cNvSpPr txBox="1"/>
          <p:nvPr/>
        </p:nvSpPr>
        <p:spPr>
          <a:xfrm>
            <a:off x="154379" y="332509"/>
            <a:ext cx="9162751" cy="400110"/>
          </a:xfrm>
          <a:prstGeom prst="rect">
            <a:avLst/>
          </a:prstGeom>
          <a:noFill/>
        </p:spPr>
        <p:txBody>
          <a:bodyPr wrap="square" rtlCol="0">
            <a:spAutoFit/>
          </a:bodyPr>
          <a:lstStyle/>
          <a:p>
            <a:r>
              <a:rPr lang="en-US" sz="2000" b="1" dirty="0"/>
              <a:t>  The authority of modern medicine is also shattered by various medical scandals… </a:t>
            </a:r>
          </a:p>
        </p:txBody>
      </p:sp>
    </p:spTree>
    <p:extLst>
      <p:ext uri="{BB962C8B-B14F-4D97-AF65-F5344CB8AC3E}">
        <p14:creationId xmlns:p14="http://schemas.microsoft.com/office/powerpoint/2010/main" val="844097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4070"/>
            <a:ext cx="9144000" cy="5143500"/>
          </a:xfrm>
          <a:prstGeom prst="rect">
            <a:avLst/>
          </a:prstGeom>
        </p:spPr>
      </p:pic>
      <p:sp>
        <p:nvSpPr>
          <p:cNvPr id="5" name="TextBox 4"/>
          <p:cNvSpPr txBox="1"/>
          <p:nvPr/>
        </p:nvSpPr>
        <p:spPr>
          <a:xfrm>
            <a:off x="2004646" y="5767754"/>
            <a:ext cx="2760436" cy="369332"/>
          </a:xfrm>
          <a:prstGeom prst="rect">
            <a:avLst/>
          </a:prstGeom>
          <a:noFill/>
        </p:spPr>
        <p:txBody>
          <a:bodyPr wrap="none" rtlCol="0">
            <a:spAutoFit/>
          </a:bodyPr>
          <a:lstStyle/>
          <a:p>
            <a:r>
              <a:rPr lang="en-US" b="1" dirty="0"/>
              <a:t>Thalidomide</a:t>
            </a:r>
            <a:r>
              <a:rPr lang="en-US" dirty="0"/>
              <a:t> </a:t>
            </a:r>
            <a:r>
              <a:rPr lang="en-US" b="1" dirty="0"/>
              <a:t>Scandal 1960s</a:t>
            </a:r>
          </a:p>
        </p:txBody>
      </p:sp>
    </p:spTree>
    <p:extLst>
      <p:ext uri="{BB962C8B-B14F-4D97-AF65-F5344CB8AC3E}">
        <p14:creationId xmlns:p14="http://schemas.microsoft.com/office/powerpoint/2010/main" val="19936792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4432" y="1055077"/>
            <a:ext cx="7433968" cy="5909310"/>
          </a:xfrm>
          <a:prstGeom prst="rect">
            <a:avLst/>
          </a:prstGeom>
          <a:noFill/>
        </p:spPr>
        <p:txBody>
          <a:bodyPr wrap="square" rtlCol="0">
            <a:spAutoFit/>
          </a:bodyPr>
          <a:lstStyle/>
          <a:p>
            <a:endParaRPr lang="en-US" dirty="0"/>
          </a:p>
          <a:p>
            <a:r>
              <a:rPr lang="en-US" dirty="0" err="1"/>
              <a:t>Niklas</a:t>
            </a:r>
            <a:r>
              <a:rPr lang="en-US" dirty="0"/>
              <a:t> Jewson, ‘The Disappearance of the Sick Man from Medical Cosmology’, </a:t>
            </a:r>
            <a:r>
              <a:rPr lang="en-US" i="1" dirty="0"/>
              <a:t>Sociology</a:t>
            </a:r>
            <a:r>
              <a:rPr lang="en-US" dirty="0"/>
              <a:t>, 10 (1976), 225-44</a:t>
            </a:r>
          </a:p>
          <a:p>
            <a:endParaRPr lang="en-US" dirty="0"/>
          </a:p>
          <a:p>
            <a:r>
              <a:rPr lang="en-GB" dirty="0"/>
              <a:t>Ivan </a:t>
            </a:r>
            <a:r>
              <a:rPr lang="en-GB" dirty="0" err="1"/>
              <a:t>Illich</a:t>
            </a:r>
            <a:r>
              <a:rPr lang="en-GB" dirty="0"/>
              <a:t>, </a:t>
            </a:r>
            <a:r>
              <a:rPr lang="en-GB" i="1" dirty="0"/>
              <a:t>Limits to Medicine </a:t>
            </a:r>
            <a:r>
              <a:rPr lang="en-GB" dirty="0"/>
              <a:t>(1976); </a:t>
            </a:r>
          </a:p>
          <a:p>
            <a:r>
              <a:rPr lang="en-GB" i="1" dirty="0"/>
              <a:t>-- Medical Nemesis: The Expropriation of Health </a:t>
            </a:r>
            <a:r>
              <a:rPr lang="en-GB" dirty="0"/>
              <a:t>(1974) </a:t>
            </a:r>
          </a:p>
          <a:p>
            <a:endParaRPr lang="en-GB" dirty="0"/>
          </a:p>
          <a:p>
            <a:r>
              <a:rPr lang="en-GB" dirty="0"/>
              <a:t>Influence of (neo)-Marxist understandings of power and historical development; everything is based on economic structures of a given society; suppression of the working classes (</a:t>
            </a:r>
            <a:r>
              <a:rPr lang="en-GB" dirty="0" err="1"/>
              <a:t>proletaria</a:t>
            </a:r>
            <a:r>
              <a:rPr lang="en-GB" dirty="0"/>
              <a:t>) by the economic elites (bourgeoisie). Medical doctors are identified by Marxists as central to the oppressive system of the bourgeoisie)</a:t>
            </a:r>
          </a:p>
          <a:p>
            <a:endParaRPr lang="en-GB" b="1" dirty="0"/>
          </a:p>
          <a:p>
            <a:endParaRPr lang="en-GB" b="1" dirty="0"/>
          </a:p>
          <a:p>
            <a:r>
              <a:rPr lang="en-GB" b="1" dirty="0"/>
              <a:t>This neo-Marxist view is reflected in the term: Medicalisation </a:t>
            </a:r>
          </a:p>
          <a:p>
            <a:endParaRPr lang="en-GB" dirty="0"/>
          </a:p>
          <a:p>
            <a:r>
              <a:rPr lang="en-GB" dirty="0"/>
              <a:t>	def. the process by which nonmedical human conditions and problems 	(being gay, or having a liking for alcohol) come to be treated as a 	biological condition, and thus turned into subjects of medical study.</a:t>
            </a:r>
            <a:r>
              <a:rPr lang="en-GB" dirty="0">
                <a:effectLst/>
              </a:rPr>
              <a:t> </a:t>
            </a:r>
            <a:endParaRPr lang="en-GB" dirty="0"/>
          </a:p>
          <a:p>
            <a:endParaRPr lang="en-GB" dirty="0"/>
          </a:p>
          <a:p>
            <a:endParaRPr lang="en-US" dirty="0"/>
          </a:p>
        </p:txBody>
      </p:sp>
      <p:sp>
        <p:nvSpPr>
          <p:cNvPr id="2" name="TextBox 1"/>
          <p:cNvSpPr txBox="1"/>
          <p:nvPr/>
        </p:nvSpPr>
        <p:spPr>
          <a:xfrm>
            <a:off x="479110" y="249382"/>
            <a:ext cx="7433967" cy="923330"/>
          </a:xfrm>
          <a:prstGeom prst="rect">
            <a:avLst/>
          </a:prstGeom>
          <a:noFill/>
        </p:spPr>
        <p:txBody>
          <a:bodyPr wrap="square" rtlCol="0">
            <a:spAutoFit/>
          </a:bodyPr>
          <a:lstStyle/>
          <a:p>
            <a:r>
              <a:rPr lang="en-US" b="1" dirty="0"/>
              <a:t>This leads to a fundamental critique of the medical profession and the  questioning of its ‘great heroes’ and progress stories produced by historians of medicine</a:t>
            </a:r>
          </a:p>
        </p:txBody>
      </p:sp>
    </p:spTree>
    <p:extLst>
      <p:ext uri="{BB962C8B-B14F-4D97-AF65-F5344CB8AC3E}">
        <p14:creationId xmlns:p14="http://schemas.microsoft.com/office/powerpoint/2010/main" val="40345374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19397" y="1116282"/>
            <a:ext cx="6038603" cy="5632311"/>
          </a:xfrm>
          <a:prstGeom prst="rect">
            <a:avLst/>
          </a:prstGeom>
        </p:spPr>
        <p:txBody>
          <a:bodyPr wrap="square">
            <a:spAutoFit/>
          </a:bodyPr>
          <a:lstStyle/>
          <a:p>
            <a:r>
              <a:rPr lang="en-GB" b="1" dirty="0"/>
              <a:t>Characteristics of the ‘new’ social history of medical history in the 1960s: </a:t>
            </a:r>
          </a:p>
          <a:p>
            <a:endParaRPr lang="en-GB" b="1" dirty="0"/>
          </a:p>
          <a:p>
            <a:pPr marL="285750" indent="-285750">
              <a:buFont typeface="Arial"/>
              <a:buChar char="•"/>
            </a:pPr>
            <a:r>
              <a:rPr lang="en-GB" dirty="0"/>
              <a:t>Medical historian are not long necessarily doctors but increasingly trained historians</a:t>
            </a:r>
          </a:p>
          <a:p>
            <a:endParaRPr lang="en-GB" dirty="0"/>
          </a:p>
          <a:p>
            <a:pPr marL="285750" indent="-285750">
              <a:buFont typeface="Arial"/>
              <a:buChar char="•"/>
            </a:pPr>
            <a:r>
              <a:rPr lang="en-GB" dirty="0"/>
              <a:t>Medical history used as a way ‘to empower’ those who are suppressed and exploited by the medical system (women, black community, indigenous groups, etc.)</a:t>
            </a:r>
          </a:p>
          <a:p>
            <a:pPr marL="285750" indent="-285750">
              <a:buFont typeface="Arial"/>
              <a:buChar char="•"/>
            </a:pPr>
            <a:endParaRPr lang="en-GB" dirty="0"/>
          </a:p>
          <a:p>
            <a:pPr marL="285750" indent="-285750">
              <a:buFont typeface="Arial"/>
              <a:buChar char="•"/>
            </a:pPr>
            <a:r>
              <a:rPr lang="en-GB" dirty="0"/>
              <a:t>Historians often on the political liberal left; neo-Marxist, this has effect on their understanding of how they understand how ‘power’ works (e.g. patient voice is ‘silenced’ by the medical profession).</a:t>
            </a:r>
          </a:p>
          <a:p>
            <a:pPr marL="285750" indent="-285750">
              <a:buFont typeface="Arial"/>
              <a:buChar char="•"/>
            </a:pPr>
            <a:endParaRPr lang="en-GB" dirty="0"/>
          </a:p>
          <a:p>
            <a:pPr marL="285750" indent="-285750">
              <a:buFont typeface="Arial"/>
              <a:buChar char="•"/>
            </a:pPr>
            <a:r>
              <a:rPr lang="en-GB" dirty="0"/>
              <a:t>A tendency to use sociology as an theoretical inspiration and method for work (quantitative data, sociological models and theories to explain how medicine operates in society, past and present.</a:t>
            </a:r>
          </a:p>
          <a:p>
            <a:pPr marL="285750" indent="-285750">
              <a:buFont typeface="Arial"/>
              <a:buChar char="•"/>
            </a:pPr>
            <a:endParaRPr lang="en-GB" dirty="0"/>
          </a:p>
        </p:txBody>
      </p:sp>
      <p:sp>
        <p:nvSpPr>
          <p:cNvPr id="2" name="TextBox 1">
            <a:extLst>
              <a:ext uri="{FF2B5EF4-FFF2-40B4-BE49-F238E27FC236}">
                <a16:creationId xmlns:a16="http://schemas.microsoft.com/office/drawing/2014/main" id="{8410ACD0-5B29-A98A-7450-CB02D8751624}"/>
              </a:ext>
            </a:extLst>
          </p:cNvPr>
          <p:cNvSpPr txBox="1"/>
          <p:nvPr/>
        </p:nvSpPr>
        <p:spPr>
          <a:xfrm>
            <a:off x="819397" y="368135"/>
            <a:ext cx="7030193" cy="400110"/>
          </a:xfrm>
          <a:prstGeom prst="rect">
            <a:avLst/>
          </a:prstGeom>
          <a:noFill/>
        </p:spPr>
        <p:txBody>
          <a:bodyPr wrap="square" rtlCol="0">
            <a:spAutoFit/>
          </a:bodyPr>
          <a:lstStyle/>
          <a:p>
            <a:r>
              <a:rPr lang="en-US" sz="2000" b="1" dirty="0"/>
              <a:t>The rise of a ‘new’ social history from the 1970s</a:t>
            </a:r>
          </a:p>
        </p:txBody>
      </p:sp>
    </p:spTree>
    <p:extLst>
      <p:ext uri="{BB962C8B-B14F-4D97-AF65-F5344CB8AC3E}">
        <p14:creationId xmlns:p14="http://schemas.microsoft.com/office/powerpoint/2010/main" val="11131579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spla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677" y="1081202"/>
            <a:ext cx="5111994" cy="5111994"/>
          </a:xfrm>
          <a:prstGeom prst="rect">
            <a:avLst/>
          </a:prstGeom>
        </p:spPr>
      </p:pic>
      <p:sp>
        <p:nvSpPr>
          <p:cNvPr id="5" name="TextBox 4"/>
          <p:cNvSpPr txBox="1"/>
          <p:nvPr/>
        </p:nvSpPr>
        <p:spPr>
          <a:xfrm>
            <a:off x="710423" y="6284931"/>
            <a:ext cx="3773727" cy="369332"/>
          </a:xfrm>
          <a:prstGeom prst="rect">
            <a:avLst/>
          </a:prstGeom>
          <a:noFill/>
        </p:spPr>
        <p:txBody>
          <a:bodyPr wrap="none" rtlCol="0">
            <a:spAutoFit/>
          </a:bodyPr>
          <a:lstStyle/>
          <a:p>
            <a:r>
              <a:rPr lang="en-US" dirty="0"/>
              <a:t>Edward Palmer Thompson, 1924-1993</a:t>
            </a:r>
          </a:p>
        </p:txBody>
      </p:sp>
      <p:sp>
        <p:nvSpPr>
          <p:cNvPr id="6" name="TextBox 5"/>
          <p:cNvSpPr txBox="1"/>
          <p:nvPr/>
        </p:nvSpPr>
        <p:spPr>
          <a:xfrm>
            <a:off x="5252671" y="1398666"/>
            <a:ext cx="4141884" cy="668231"/>
          </a:xfrm>
          <a:prstGeom prst="rect">
            <a:avLst/>
          </a:prstGeom>
          <a:noFill/>
        </p:spPr>
        <p:txBody>
          <a:bodyPr wrap="square" rtlCol="0">
            <a:spAutoFit/>
          </a:bodyPr>
          <a:lstStyle/>
          <a:p>
            <a:r>
              <a:rPr lang="en-US" i="1" dirty="0"/>
              <a:t>The Making of the English Working Class</a:t>
            </a:r>
            <a:r>
              <a:rPr lang="en-US" dirty="0"/>
              <a:t>,</a:t>
            </a:r>
          </a:p>
          <a:p>
            <a:r>
              <a:rPr lang="en-US" dirty="0"/>
              <a:t>1963</a:t>
            </a:r>
          </a:p>
        </p:txBody>
      </p:sp>
      <p:sp>
        <p:nvSpPr>
          <p:cNvPr id="7" name="TextBox 6"/>
          <p:cNvSpPr txBox="1"/>
          <p:nvPr/>
        </p:nvSpPr>
        <p:spPr>
          <a:xfrm>
            <a:off x="5357446" y="2218674"/>
            <a:ext cx="3941641" cy="923330"/>
          </a:xfrm>
          <a:prstGeom prst="rect">
            <a:avLst/>
          </a:prstGeom>
          <a:noFill/>
        </p:spPr>
        <p:txBody>
          <a:bodyPr wrap="square" rtlCol="0">
            <a:spAutoFit/>
          </a:bodyPr>
          <a:lstStyle/>
          <a:p>
            <a:r>
              <a:rPr lang="en-US" dirty="0"/>
              <a:t>Aimed at discovering the ‘experience’ of the poor and neglected in history </a:t>
            </a:r>
          </a:p>
          <a:p>
            <a:endParaRPr lang="en-US" dirty="0"/>
          </a:p>
        </p:txBody>
      </p:sp>
      <p:sp>
        <p:nvSpPr>
          <p:cNvPr id="8" name="TextBox 7"/>
          <p:cNvSpPr txBox="1"/>
          <p:nvPr/>
        </p:nvSpPr>
        <p:spPr>
          <a:xfrm>
            <a:off x="5357446" y="4639326"/>
            <a:ext cx="3969785" cy="1200329"/>
          </a:xfrm>
          <a:prstGeom prst="rect">
            <a:avLst/>
          </a:prstGeom>
          <a:noFill/>
        </p:spPr>
        <p:txBody>
          <a:bodyPr wrap="square" rtlCol="0">
            <a:spAutoFit/>
          </a:bodyPr>
          <a:lstStyle/>
          <a:p>
            <a:r>
              <a:rPr lang="en-US" dirty="0"/>
              <a:t>Re-discovery of that the power of history is its ‘story-telling’</a:t>
            </a:r>
          </a:p>
          <a:p>
            <a:endParaRPr lang="en-US" dirty="0"/>
          </a:p>
          <a:p>
            <a:endParaRPr lang="en-US" dirty="0"/>
          </a:p>
        </p:txBody>
      </p:sp>
      <p:sp>
        <p:nvSpPr>
          <p:cNvPr id="2" name="TextBox 1"/>
          <p:cNvSpPr txBox="1"/>
          <p:nvPr/>
        </p:nvSpPr>
        <p:spPr>
          <a:xfrm>
            <a:off x="246185" y="257908"/>
            <a:ext cx="7753849" cy="646331"/>
          </a:xfrm>
          <a:prstGeom prst="rect">
            <a:avLst/>
          </a:prstGeom>
          <a:noFill/>
        </p:spPr>
        <p:txBody>
          <a:bodyPr wrap="square" rtlCol="0">
            <a:spAutoFit/>
          </a:bodyPr>
          <a:lstStyle/>
          <a:p>
            <a:r>
              <a:rPr lang="en-US" b="1" i="1" dirty="0"/>
              <a:t>The ‘new’ social history of medicine is also shaped by developments in wider history writing in the 1970s: the history ‘from below’</a:t>
            </a:r>
          </a:p>
        </p:txBody>
      </p:sp>
      <p:sp>
        <p:nvSpPr>
          <p:cNvPr id="3" name="TextBox 2">
            <a:extLst>
              <a:ext uri="{FF2B5EF4-FFF2-40B4-BE49-F238E27FC236}">
                <a16:creationId xmlns:a16="http://schemas.microsoft.com/office/drawing/2014/main" id="{C1108014-354C-C907-9BD1-09E5B7681749}"/>
              </a:ext>
            </a:extLst>
          </p:cNvPr>
          <p:cNvSpPr txBox="1"/>
          <p:nvPr/>
        </p:nvSpPr>
        <p:spPr>
          <a:xfrm>
            <a:off x="5252671" y="3293781"/>
            <a:ext cx="4113498" cy="923330"/>
          </a:xfrm>
          <a:prstGeom prst="rect">
            <a:avLst/>
          </a:prstGeom>
          <a:noFill/>
        </p:spPr>
        <p:txBody>
          <a:bodyPr wrap="square" rtlCol="0">
            <a:spAutoFit/>
          </a:bodyPr>
          <a:lstStyle/>
          <a:p>
            <a:r>
              <a:rPr lang="en-US" dirty="0"/>
              <a:t>The ‘history from below’ inspires many</a:t>
            </a:r>
          </a:p>
          <a:p>
            <a:r>
              <a:rPr lang="en-US" dirty="0"/>
              <a:t>Historians of medicine, particularly </a:t>
            </a:r>
          </a:p>
          <a:p>
            <a:r>
              <a:rPr lang="en-US" dirty="0"/>
              <a:t>early modernists</a:t>
            </a:r>
          </a:p>
        </p:txBody>
      </p:sp>
      <p:sp>
        <p:nvSpPr>
          <p:cNvPr id="9" name="TextBox 8">
            <a:extLst>
              <a:ext uri="{FF2B5EF4-FFF2-40B4-BE49-F238E27FC236}">
                <a16:creationId xmlns:a16="http://schemas.microsoft.com/office/drawing/2014/main" id="{71A66D1A-F9D8-0F47-7E3F-D8D64BFC6D8C}"/>
              </a:ext>
            </a:extLst>
          </p:cNvPr>
          <p:cNvSpPr txBox="1"/>
          <p:nvPr/>
        </p:nvSpPr>
        <p:spPr>
          <a:xfrm>
            <a:off x="5533901" y="6092042"/>
            <a:ext cx="3229410" cy="646331"/>
          </a:xfrm>
          <a:prstGeom prst="rect">
            <a:avLst/>
          </a:prstGeom>
          <a:noFill/>
        </p:spPr>
        <p:txBody>
          <a:bodyPr wrap="none" rtlCol="0">
            <a:spAutoFit/>
          </a:bodyPr>
          <a:lstStyle/>
          <a:p>
            <a:r>
              <a:rPr lang="en-US" dirty="0"/>
              <a:t>But the new social history is still </a:t>
            </a:r>
          </a:p>
          <a:p>
            <a:r>
              <a:rPr lang="en-US" dirty="0" err="1"/>
              <a:t>focussed</a:t>
            </a:r>
            <a:r>
              <a:rPr lang="en-US" dirty="0"/>
              <a:t>, mainly on Europe</a:t>
            </a:r>
          </a:p>
        </p:txBody>
      </p:sp>
    </p:spTree>
    <p:extLst>
      <p:ext uri="{BB962C8B-B14F-4D97-AF65-F5344CB8AC3E}">
        <p14:creationId xmlns:p14="http://schemas.microsoft.com/office/powerpoint/2010/main" val="7421735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4311" y="150666"/>
            <a:ext cx="6932002" cy="6217087"/>
          </a:xfrm>
          <a:prstGeom prst="rect">
            <a:avLst/>
          </a:prstGeom>
          <a:noFill/>
        </p:spPr>
        <p:txBody>
          <a:bodyPr wrap="square" rtlCol="0">
            <a:spAutoFit/>
          </a:bodyPr>
          <a:lstStyle/>
          <a:p>
            <a:endParaRPr lang="en-US" b="1" dirty="0"/>
          </a:p>
          <a:p>
            <a:r>
              <a:rPr lang="en-US" sz="2000" b="1" dirty="0"/>
              <a:t>‘Cultural Turn’ from the 1980: the Cultural History of Medicine</a:t>
            </a:r>
          </a:p>
          <a:p>
            <a:endParaRPr lang="en-US" b="1" dirty="0"/>
          </a:p>
          <a:p>
            <a:r>
              <a:rPr lang="en-US" b="1" dirty="0"/>
              <a:t>Anthropology</a:t>
            </a:r>
          </a:p>
          <a:p>
            <a:r>
              <a:rPr lang="en-US" dirty="0"/>
              <a:t>The study of humans, past and present. It aims to understand the complexity of </a:t>
            </a:r>
            <a:r>
              <a:rPr lang="en-US" b="1" i="1" dirty="0"/>
              <a:t>cultures </a:t>
            </a:r>
            <a:r>
              <a:rPr lang="en-US" dirty="0"/>
              <a:t>across all of human history and thus draws and builds upon knowledge from the social and biological sciences as well as the humanities and physical sciences.</a:t>
            </a:r>
          </a:p>
          <a:p>
            <a:endParaRPr lang="en-US" dirty="0"/>
          </a:p>
          <a:p>
            <a:r>
              <a:rPr lang="en-US" dirty="0"/>
              <a:t>Influential is the work of the American anthropologist:</a:t>
            </a:r>
          </a:p>
          <a:p>
            <a:r>
              <a:rPr lang="en-US" dirty="0"/>
              <a:t>Clifford Geertz,’ Thick Description: Towards an Interpretative Theory of Culture’, in ibid, </a:t>
            </a:r>
            <a:r>
              <a:rPr lang="en-US" i="1" dirty="0"/>
              <a:t>The Interpretation of Culture: Selected Essays </a:t>
            </a:r>
            <a:r>
              <a:rPr lang="en-US" dirty="0"/>
              <a:t>(1973)</a:t>
            </a:r>
          </a:p>
          <a:p>
            <a:endParaRPr lang="en-US" dirty="0"/>
          </a:p>
          <a:p>
            <a:r>
              <a:rPr lang="en-US" dirty="0"/>
              <a:t>Major impact on the history of medicine. More interest in other cultures of medicine than European medicine. </a:t>
            </a:r>
          </a:p>
          <a:p>
            <a:endParaRPr lang="en-US" dirty="0"/>
          </a:p>
          <a:p>
            <a:r>
              <a:rPr lang="en-US" dirty="0"/>
              <a:t>Arthur </a:t>
            </a:r>
            <a:r>
              <a:rPr lang="en-US" dirty="0" err="1"/>
              <a:t>Kleinmann</a:t>
            </a:r>
            <a:r>
              <a:rPr lang="en-US" dirty="0"/>
              <a:t>, </a:t>
            </a:r>
            <a:r>
              <a:rPr lang="en-US" i="1" dirty="0"/>
              <a:t>Patients and Healers in the Context of Culture</a:t>
            </a:r>
            <a:r>
              <a:rPr lang="en-US" dirty="0"/>
              <a:t> (1980)</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710537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68779" y="973777"/>
            <a:ext cx="7078759" cy="4801314"/>
          </a:xfrm>
          <a:prstGeom prst="rect">
            <a:avLst/>
          </a:prstGeom>
        </p:spPr>
        <p:txBody>
          <a:bodyPr wrap="square">
            <a:spAutoFit/>
          </a:bodyPr>
          <a:lstStyle/>
          <a:p>
            <a:pPr lvl="0"/>
            <a:endParaRPr lang="en-GB" b="1" dirty="0"/>
          </a:p>
          <a:p>
            <a:pPr lvl="0"/>
            <a:r>
              <a:rPr lang="en-GB" b="1" dirty="0"/>
              <a:t>‘Historiography’ has two meanings:</a:t>
            </a:r>
          </a:p>
          <a:p>
            <a:pPr lvl="0"/>
            <a:endParaRPr lang="en-GB" dirty="0"/>
          </a:p>
          <a:p>
            <a:pPr lvl="0"/>
            <a:r>
              <a:rPr lang="en-GB" dirty="0"/>
              <a:t>1. A body of work written on a specific historical topic (e.g. the historiography of the history of anatomy or the historiography on the history of medicine and war) </a:t>
            </a:r>
          </a:p>
          <a:p>
            <a:pPr marL="285750" lvl="0" indent="-285750">
              <a:buFont typeface="Arial"/>
              <a:buChar char="•"/>
            </a:pPr>
            <a:endParaRPr lang="en-GB" dirty="0"/>
          </a:p>
          <a:p>
            <a:pPr marL="285750" lvl="0" indent="-285750">
              <a:buFont typeface="Arial"/>
              <a:buChar char="•"/>
            </a:pPr>
            <a:endParaRPr lang="en-GB" dirty="0"/>
          </a:p>
          <a:p>
            <a:pPr lvl="0"/>
            <a:r>
              <a:rPr lang="en-GB" dirty="0"/>
              <a:t>2. The study of the changing theories and methodology used by historians and the development of history writing as an academic discipline. </a:t>
            </a:r>
          </a:p>
          <a:p>
            <a:pPr lvl="0"/>
            <a:endParaRPr lang="en-GB" dirty="0"/>
          </a:p>
          <a:p>
            <a:pPr lvl="0"/>
            <a:endParaRPr lang="en-GB" dirty="0"/>
          </a:p>
          <a:p>
            <a:pPr lvl="0"/>
            <a:r>
              <a:rPr lang="en-GB" dirty="0"/>
              <a:t>We are going to focus on the second meaning of ‘historiography’: the changing theories and methodologies historians of medicine have been using since the field became a discipline at the beginning of the 20</a:t>
            </a:r>
            <a:r>
              <a:rPr lang="en-GB" baseline="30000" dirty="0"/>
              <a:t>th</a:t>
            </a:r>
            <a:r>
              <a:rPr lang="en-GB" dirty="0"/>
              <a:t> century. </a:t>
            </a:r>
          </a:p>
          <a:p>
            <a:pPr marL="285750" lvl="0" indent="-285750">
              <a:buFont typeface="Arial"/>
              <a:buChar char="•"/>
            </a:pPr>
            <a:endParaRPr lang="en-GB" dirty="0"/>
          </a:p>
        </p:txBody>
      </p:sp>
      <p:sp>
        <p:nvSpPr>
          <p:cNvPr id="2" name="TextBox 1">
            <a:extLst>
              <a:ext uri="{FF2B5EF4-FFF2-40B4-BE49-F238E27FC236}">
                <a16:creationId xmlns:a16="http://schemas.microsoft.com/office/drawing/2014/main" id="{38B3AFFE-6150-350A-C586-A035E490E2D2}"/>
              </a:ext>
            </a:extLst>
          </p:cNvPr>
          <p:cNvSpPr txBox="1"/>
          <p:nvPr/>
        </p:nvSpPr>
        <p:spPr>
          <a:xfrm>
            <a:off x="1116281" y="463138"/>
            <a:ext cx="7292189" cy="369332"/>
          </a:xfrm>
          <a:prstGeom prst="rect">
            <a:avLst/>
          </a:prstGeom>
          <a:noFill/>
        </p:spPr>
        <p:txBody>
          <a:bodyPr wrap="none" rtlCol="0">
            <a:spAutoFit/>
          </a:bodyPr>
          <a:lstStyle/>
          <a:p>
            <a:r>
              <a:rPr lang="en-US" b="1" dirty="0"/>
              <a:t>What are we going to look at today? The Historiography of Medical History</a:t>
            </a:r>
          </a:p>
        </p:txBody>
      </p:sp>
    </p:spTree>
    <p:extLst>
      <p:ext uri="{BB962C8B-B14F-4D97-AF65-F5344CB8AC3E}">
        <p14:creationId xmlns:p14="http://schemas.microsoft.com/office/powerpoint/2010/main" val="10486802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tvm05117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242" y="959036"/>
            <a:ext cx="5133119" cy="3671996"/>
          </a:xfrm>
          <a:prstGeom prst="rect">
            <a:avLst/>
          </a:prstGeom>
        </p:spPr>
      </p:pic>
      <p:sp>
        <p:nvSpPr>
          <p:cNvPr id="5" name="TextBox 4"/>
          <p:cNvSpPr txBox="1"/>
          <p:nvPr/>
        </p:nvSpPr>
        <p:spPr>
          <a:xfrm>
            <a:off x="1097926" y="5144173"/>
            <a:ext cx="3659753" cy="369332"/>
          </a:xfrm>
          <a:prstGeom prst="rect">
            <a:avLst/>
          </a:prstGeom>
          <a:noFill/>
        </p:spPr>
        <p:txBody>
          <a:bodyPr wrap="square" rtlCol="0">
            <a:spAutoFit/>
          </a:bodyPr>
          <a:lstStyle/>
          <a:p>
            <a:r>
              <a:rPr lang="en-US" dirty="0"/>
              <a:t>                      Roy Porter, 1946-2002</a:t>
            </a:r>
          </a:p>
        </p:txBody>
      </p:sp>
      <p:sp>
        <p:nvSpPr>
          <p:cNvPr id="2" name="TextBox 1">
            <a:extLst>
              <a:ext uri="{FF2B5EF4-FFF2-40B4-BE49-F238E27FC236}">
                <a16:creationId xmlns:a16="http://schemas.microsoft.com/office/drawing/2014/main" id="{81842B48-C76A-11E5-3D2D-CE5F8588C5C1}"/>
              </a:ext>
            </a:extLst>
          </p:cNvPr>
          <p:cNvSpPr txBox="1"/>
          <p:nvPr/>
        </p:nvSpPr>
        <p:spPr>
          <a:xfrm>
            <a:off x="688769" y="0"/>
            <a:ext cx="7015033" cy="584775"/>
          </a:xfrm>
          <a:prstGeom prst="rect">
            <a:avLst/>
          </a:prstGeom>
          <a:noFill/>
        </p:spPr>
        <p:txBody>
          <a:bodyPr wrap="square" rtlCol="0">
            <a:spAutoFit/>
          </a:bodyPr>
          <a:lstStyle/>
          <a:p>
            <a:r>
              <a:rPr lang="en-US" sz="3200" dirty="0"/>
              <a:t>The ‘new’ cultural history of medicine </a:t>
            </a:r>
          </a:p>
        </p:txBody>
      </p:sp>
      <p:sp>
        <p:nvSpPr>
          <p:cNvPr id="3" name="TextBox 2">
            <a:extLst>
              <a:ext uri="{FF2B5EF4-FFF2-40B4-BE49-F238E27FC236}">
                <a16:creationId xmlns:a16="http://schemas.microsoft.com/office/drawing/2014/main" id="{9BFB8D54-2AF7-FB64-7EC0-B213BC153CE2}"/>
              </a:ext>
            </a:extLst>
          </p:cNvPr>
          <p:cNvSpPr txBox="1"/>
          <p:nvPr/>
        </p:nvSpPr>
        <p:spPr>
          <a:xfrm>
            <a:off x="5783283" y="795647"/>
            <a:ext cx="2999475" cy="5909310"/>
          </a:xfrm>
          <a:prstGeom prst="rect">
            <a:avLst/>
          </a:prstGeom>
          <a:noFill/>
        </p:spPr>
        <p:txBody>
          <a:bodyPr wrap="square" rtlCol="0">
            <a:spAutoFit/>
          </a:bodyPr>
          <a:lstStyle/>
          <a:p>
            <a:r>
              <a:rPr lang="en-US" dirty="0"/>
              <a:t>Porter’s article, ‘The Patient’s View: A History from Below’ is excellent example to see how scholars moved from the ‘new’ social history to ‘cultural’ history</a:t>
            </a:r>
          </a:p>
          <a:p>
            <a:endParaRPr lang="en-US" dirty="0"/>
          </a:p>
          <a:p>
            <a:r>
              <a:rPr lang="en-US" b="1" dirty="0"/>
              <a:t>Focus:</a:t>
            </a:r>
          </a:p>
          <a:p>
            <a:pPr marL="285750" indent="-285750">
              <a:buFont typeface="Arial" panose="020B0604020202020204" pitchFamily="34" charset="0"/>
              <a:buChar char="•"/>
            </a:pPr>
            <a:r>
              <a:rPr lang="en-US" dirty="0"/>
              <a:t>No longer only on Europe</a:t>
            </a:r>
          </a:p>
          <a:p>
            <a:pPr marL="285750" indent="-285750">
              <a:buFont typeface="Arial" panose="020B0604020202020204" pitchFamily="34" charset="0"/>
              <a:buChar char="•"/>
            </a:pPr>
            <a:r>
              <a:rPr lang="en-US" dirty="0"/>
              <a:t>Interest in the middling classes (no longer the only the poor and </a:t>
            </a:r>
            <a:r>
              <a:rPr lang="en-US" dirty="0" err="1"/>
              <a:t>opressed</a:t>
            </a:r>
            <a:r>
              <a:rPr lang="en-US" dirty="0"/>
              <a:t>)</a:t>
            </a:r>
          </a:p>
          <a:p>
            <a:pPr marL="285750" indent="-285750">
              <a:buFont typeface="Arial" panose="020B0604020202020204" pitchFamily="34" charset="0"/>
              <a:buChar char="•"/>
            </a:pPr>
            <a:r>
              <a:rPr lang="en-US" dirty="0"/>
              <a:t>Interest in medical ‘knowledge’ and how it is produced through medical ‘practices’ (no longer on ideas or institutions</a:t>
            </a:r>
          </a:p>
          <a:p>
            <a:pPr marL="285750" indent="-285750">
              <a:buFont typeface="Arial" panose="020B0604020202020204" pitchFamily="34" charset="0"/>
              <a:buChar char="•"/>
            </a:pPr>
            <a:r>
              <a:rPr lang="en-US" dirty="0"/>
              <a:t>Interest in new sources: material and visual culture of medicine (not only written sources)</a:t>
            </a:r>
          </a:p>
        </p:txBody>
      </p:sp>
    </p:spTree>
    <p:extLst>
      <p:ext uri="{BB962C8B-B14F-4D97-AF65-F5344CB8AC3E}">
        <p14:creationId xmlns:p14="http://schemas.microsoft.com/office/powerpoint/2010/main" val="4085485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2525" y="5035138"/>
            <a:ext cx="7116619" cy="1477328"/>
          </a:xfrm>
          <a:prstGeom prst="rect">
            <a:avLst/>
          </a:prstGeom>
          <a:noFill/>
        </p:spPr>
        <p:txBody>
          <a:bodyPr wrap="square" rtlCol="0">
            <a:spAutoFit/>
          </a:bodyPr>
          <a:lstStyle/>
          <a:p>
            <a:r>
              <a:rPr lang="en-US" b="1" dirty="0"/>
              <a:t>Linguistic Turn:</a:t>
            </a:r>
          </a:p>
          <a:p>
            <a:r>
              <a:rPr lang="en-US" dirty="0"/>
              <a:t>Analytical turn which problematized of language used in a given field of study. Also used to refer to the ‘turn’ to linguistic and language philosophy in the 20</a:t>
            </a:r>
            <a:r>
              <a:rPr lang="en-US" baseline="30000" dirty="0"/>
              <a:t>th</a:t>
            </a:r>
            <a:r>
              <a:rPr lang="en-US" dirty="0"/>
              <a:t> century in the humanities and social sciences. It really takes off after WWII.</a:t>
            </a:r>
          </a:p>
        </p:txBody>
      </p:sp>
      <p:sp>
        <p:nvSpPr>
          <p:cNvPr id="3" name="TextBox 2">
            <a:extLst>
              <a:ext uri="{FF2B5EF4-FFF2-40B4-BE49-F238E27FC236}">
                <a16:creationId xmlns:a16="http://schemas.microsoft.com/office/drawing/2014/main" id="{6B530AF4-9BD7-A9C8-D6C7-E5E59A273FB4}"/>
              </a:ext>
            </a:extLst>
          </p:cNvPr>
          <p:cNvSpPr txBox="1"/>
          <p:nvPr/>
        </p:nvSpPr>
        <p:spPr>
          <a:xfrm>
            <a:off x="1" y="593766"/>
            <a:ext cx="8704612" cy="3693319"/>
          </a:xfrm>
          <a:prstGeom prst="rect">
            <a:avLst/>
          </a:prstGeom>
          <a:noFill/>
        </p:spPr>
        <p:txBody>
          <a:bodyPr wrap="square" rtlCol="0">
            <a:spAutoFit/>
          </a:bodyPr>
          <a:lstStyle/>
          <a:p>
            <a:r>
              <a:rPr lang="en-US" dirty="0"/>
              <a:t>                    </a:t>
            </a:r>
            <a:r>
              <a:rPr lang="en-US" b="1" dirty="0"/>
              <a:t>The question of ‘</a:t>
            </a:r>
            <a:r>
              <a:rPr lang="en-US" b="1" dirty="0" err="1"/>
              <a:t>power’and</a:t>
            </a:r>
            <a:r>
              <a:rPr lang="en-US" b="1" dirty="0"/>
              <a:t> how it relates to ‘knowledge’ becomes central </a:t>
            </a:r>
          </a:p>
          <a:p>
            <a:endParaRPr lang="en-US" b="1" dirty="0"/>
          </a:p>
          <a:p>
            <a:endParaRPr lang="en-US" dirty="0"/>
          </a:p>
          <a:p>
            <a:r>
              <a:rPr lang="en-US" dirty="0"/>
              <a:t>The turn to a ‘cultural history of medicine’ also meant a turn away from a </a:t>
            </a:r>
          </a:p>
          <a:p>
            <a:r>
              <a:rPr lang="en-US" dirty="0"/>
              <a:t>Marxist-inspired understandings of ‘power’ (e.g. in the hands of a group of people (ruling class) or institutions; oppressive and </a:t>
            </a:r>
            <a:r>
              <a:rPr lang="en-US" dirty="0" err="1"/>
              <a:t>cohersive</a:t>
            </a:r>
            <a:r>
              <a:rPr lang="en-US" dirty="0"/>
              <a:t> (power is ‘negative’); some have power – some don’t; power relies on economic dominance; economic equality will be achieved – one day – through a revolution of the oppressed.)</a:t>
            </a:r>
          </a:p>
          <a:p>
            <a:endParaRPr lang="en-US" dirty="0"/>
          </a:p>
          <a:p>
            <a:endParaRPr lang="en-US" dirty="0"/>
          </a:p>
          <a:p>
            <a:endParaRPr lang="en-US" dirty="0"/>
          </a:p>
          <a:p>
            <a:endParaRPr lang="en-US" dirty="0"/>
          </a:p>
          <a:p>
            <a:endParaRPr lang="en-US" dirty="0"/>
          </a:p>
        </p:txBody>
      </p:sp>
      <p:sp>
        <p:nvSpPr>
          <p:cNvPr id="4" name="TextBox 3">
            <a:extLst>
              <a:ext uri="{FF2B5EF4-FFF2-40B4-BE49-F238E27FC236}">
                <a16:creationId xmlns:a16="http://schemas.microsoft.com/office/drawing/2014/main" id="{507E8B04-1F73-0603-6689-B46090815CAB}"/>
              </a:ext>
            </a:extLst>
          </p:cNvPr>
          <p:cNvSpPr txBox="1"/>
          <p:nvPr/>
        </p:nvSpPr>
        <p:spPr>
          <a:xfrm>
            <a:off x="0" y="3740727"/>
            <a:ext cx="9447904" cy="1754326"/>
          </a:xfrm>
          <a:prstGeom prst="rect">
            <a:avLst/>
          </a:prstGeom>
          <a:noFill/>
        </p:spPr>
        <p:txBody>
          <a:bodyPr wrap="square" rtlCol="0">
            <a:spAutoFit/>
          </a:bodyPr>
          <a:lstStyle/>
          <a:p>
            <a:r>
              <a:rPr lang="en-US" b="1" dirty="0"/>
              <a:t>Cultural historian increasing get interested in the question whether the use of ‘language’ </a:t>
            </a:r>
          </a:p>
          <a:p>
            <a:r>
              <a:rPr lang="en-US" b="1" dirty="0"/>
              <a:t>is an ’act’ of power. How does everyday language but also language used in the sciences (such as medicine) is always an expression of power? Can language – an invention by humans --actually represent?</a:t>
            </a:r>
          </a:p>
          <a:p>
            <a:r>
              <a:rPr lang="en-US" b="1" dirty="0"/>
              <a:t>reality? </a:t>
            </a:r>
          </a:p>
          <a:p>
            <a:endParaRPr lang="en-US" dirty="0"/>
          </a:p>
        </p:txBody>
      </p:sp>
    </p:spTree>
    <p:extLst>
      <p:ext uri="{BB962C8B-B14F-4D97-AF65-F5344CB8AC3E}">
        <p14:creationId xmlns:p14="http://schemas.microsoft.com/office/powerpoint/2010/main" val="4750849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descr="CFR04243_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160463"/>
            <a:ext cx="6480175" cy="4537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315" name="TextBox 2"/>
          <p:cNvSpPr txBox="1">
            <a:spLocks noChangeArrowheads="1"/>
          </p:cNvSpPr>
          <p:nvPr/>
        </p:nvSpPr>
        <p:spPr bwMode="auto">
          <a:xfrm>
            <a:off x="3287713" y="6294438"/>
            <a:ext cx="3621087" cy="460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37931725" indent="-37474525" eaLnBrk="0" hangingPunct="0">
              <a:defRPr sz="2400">
                <a:solidFill>
                  <a:schemeClr val="tx1"/>
                </a:solidFill>
                <a:latin typeface="Times New Roman" charset="0"/>
                <a:ea typeface="ＭＳ Ｐゴシック" charset="0"/>
              </a:defRPr>
            </a:lvl2pPr>
            <a:lvl3pPr eaLnBrk="0" hangingPunct="0">
              <a:defRPr sz="2400">
                <a:solidFill>
                  <a:schemeClr val="tx1"/>
                </a:solidFill>
                <a:latin typeface="Times New Roman" charset="0"/>
                <a:ea typeface="ＭＳ Ｐゴシック" charset="0"/>
              </a:defRPr>
            </a:lvl3pPr>
            <a:lvl4pPr eaLnBrk="0" hangingPunct="0">
              <a:defRPr sz="2400">
                <a:solidFill>
                  <a:schemeClr val="tx1"/>
                </a:solidFill>
                <a:latin typeface="Times New Roman" charset="0"/>
                <a:ea typeface="ＭＳ Ｐゴシック" charset="0"/>
              </a:defRPr>
            </a:lvl4pPr>
            <a:lvl5pPr eaLnBrk="0" hangingPunct="0">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t>Michel Foucault 1926-1984</a:t>
            </a:r>
          </a:p>
        </p:txBody>
      </p:sp>
      <p:sp>
        <p:nvSpPr>
          <p:cNvPr id="2" name="TextBox 1"/>
          <p:cNvSpPr txBox="1"/>
          <p:nvPr/>
        </p:nvSpPr>
        <p:spPr>
          <a:xfrm>
            <a:off x="914400" y="422031"/>
            <a:ext cx="6897688" cy="646331"/>
          </a:xfrm>
          <a:prstGeom prst="rect">
            <a:avLst/>
          </a:prstGeom>
          <a:noFill/>
        </p:spPr>
        <p:txBody>
          <a:bodyPr wrap="square" rtlCol="0">
            <a:spAutoFit/>
          </a:bodyPr>
          <a:lstStyle/>
          <a:p>
            <a:r>
              <a:rPr lang="en-US" b="1" dirty="0"/>
              <a:t>The most influential philosopher of language and historian who re-shaped the history of medicine</a:t>
            </a:r>
          </a:p>
        </p:txBody>
      </p:sp>
    </p:spTree>
    <p:extLst>
      <p:ext uri="{BB962C8B-B14F-4D97-AF65-F5344CB8AC3E}">
        <p14:creationId xmlns:p14="http://schemas.microsoft.com/office/powerpoint/2010/main" val="10999905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descr="97804153077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3504" y="546217"/>
            <a:ext cx="2119313" cy="325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7651" name="Picture 6" descr="041526737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1990" y="529580"/>
            <a:ext cx="2147888" cy="3260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7652" name="Picture 10" descr="s14298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894" y="563205"/>
            <a:ext cx="2112963" cy="3268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28091800-91E7-D949-B47F-153424A4B115}"/>
              </a:ext>
            </a:extLst>
          </p:cNvPr>
          <p:cNvSpPr txBox="1"/>
          <p:nvPr/>
        </p:nvSpPr>
        <p:spPr>
          <a:xfrm>
            <a:off x="522514" y="1"/>
            <a:ext cx="8310979" cy="646331"/>
          </a:xfrm>
          <a:prstGeom prst="rect">
            <a:avLst/>
          </a:prstGeom>
          <a:noFill/>
        </p:spPr>
        <p:txBody>
          <a:bodyPr wrap="square" rtlCol="0">
            <a:spAutoFit/>
          </a:bodyPr>
          <a:lstStyle/>
          <a:p>
            <a:r>
              <a:rPr lang="en-US" b="1" dirty="0"/>
              <a:t>Foucault’s philosophical works are all ‘histories’ and most of the them dealt with the  medicine and the life sciences from the Middle Ages to the present </a:t>
            </a:r>
            <a:endParaRPr lang="en-US" dirty="0"/>
          </a:p>
        </p:txBody>
      </p:sp>
      <p:sp>
        <p:nvSpPr>
          <p:cNvPr id="3" name="TextBox 2">
            <a:extLst>
              <a:ext uri="{FF2B5EF4-FFF2-40B4-BE49-F238E27FC236}">
                <a16:creationId xmlns:a16="http://schemas.microsoft.com/office/drawing/2014/main" id="{FA988A32-8485-0F40-BDE9-34437FD92591}"/>
              </a:ext>
            </a:extLst>
          </p:cNvPr>
          <p:cNvSpPr txBox="1"/>
          <p:nvPr/>
        </p:nvSpPr>
        <p:spPr>
          <a:xfrm>
            <a:off x="83128" y="3790306"/>
            <a:ext cx="8861580" cy="3077766"/>
          </a:xfrm>
          <a:prstGeom prst="rect">
            <a:avLst/>
          </a:prstGeom>
          <a:noFill/>
        </p:spPr>
        <p:txBody>
          <a:bodyPr wrap="square" rtlCol="0">
            <a:spAutoFit/>
          </a:bodyPr>
          <a:lstStyle/>
          <a:p>
            <a:r>
              <a:rPr lang="en-US" b="1" dirty="0"/>
              <a:t>Central Claims: </a:t>
            </a:r>
          </a:p>
          <a:p>
            <a:pPr marL="285750" indent="-285750">
              <a:buFont typeface="Arial" panose="020B0604020202020204" pitchFamily="34" charset="0"/>
              <a:buChar char="•"/>
            </a:pPr>
            <a:r>
              <a:rPr lang="en-US" sz="1600" dirty="0"/>
              <a:t>Foucault rejected Marxist  understanding of power (</a:t>
            </a:r>
            <a:r>
              <a:rPr lang="en-US" sz="1600" dirty="0" err="1"/>
              <a:t>eg.</a:t>
            </a:r>
            <a:r>
              <a:rPr lang="en-US" sz="1600" dirty="0"/>
              <a:t> power is in the hands of a group of people who then suppress others groups)</a:t>
            </a:r>
          </a:p>
          <a:p>
            <a:pPr marL="285750" indent="-285750">
              <a:buFont typeface="Arial" panose="020B0604020202020204" pitchFamily="34" charset="0"/>
              <a:buChar char="•"/>
            </a:pPr>
            <a:r>
              <a:rPr lang="en-US" sz="1600" dirty="0"/>
              <a:t>He suggest that power is not necessarily oppressive but also seductive: it is ‘fun’ or pleasant and we do it to ourselves.</a:t>
            </a:r>
          </a:p>
          <a:p>
            <a:pPr marL="285750" indent="-285750">
              <a:buFont typeface="Arial" panose="020B0604020202020204" pitchFamily="34" charset="0"/>
              <a:buChar char="•"/>
            </a:pPr>
            <a:r>
              <a:rPr lang="en-US" sz="1600" dirty="0"/>
              <a:t>Power is always directed at the human body, aiming at making it ‘docile’ and obedient. </a:t>
            </a:r>
          </a:p>
          <a:p>
            <a:pPr marL="285750" indent="-285750">
              <a:buFont typeface="Arial" panose="020B0604020202020204" pitchFamily="34" charset="0"/>
              <a:buChar char="•"/>
            </a:pPr>
            <a:r>
              <a:rPr lang="en-US" sz="1600" dirty="0"/>
              <a:t>Power is always related to knowledge </a:t>
            </a:r>
          </a:p>
          <a:p>
            <a:pPr marL="285750" indent="-285750">
              <a:buFont typeface="Arial" panose="020B0604020202020204" pitchFamily="34" charset="0"/>
              <a:buChar char="•"/>
            </a:pPr>
            <a:r>
              <a:rPr lang="en-US" sz="1600" dirty="0"/>
              <a:t>Medicine/life sciences are central players in these strategies of power to make the human body docile</a:t>
            </a:r>
          </a:p>
          <a:p>
            <a:pPr marL="285750" indent="-285750">
              <a:buFont typeface="Arial" panose="020B0604020202020204" pitchFamily="34" charset="0"/>
              <a:buChar char="•"/>
            </a:pPr>
            <a:r>
              <a:rPr lang="en-US" sz="1600" dirty="0"/>
              <a:t>Medical/life sciences knowledge is not ‘neutral’ or ‘objective’ but part of the complex nexus of ‘power/knowledge’</a:t>
            </a:r>
          </a:p>
          <a:p>
            <a:pPr marL="285750" indent="-285750">
              <a:buFont typeface="Arial" panose="020B0604020202020204" pitchFamily="34" charset="0"/>
              <a:buChar char="•"/>
            </a:pPr>
            <a:r>
              <a:rPr lang="en-US" sz="1600" dirty="0"/>
              <a:t>Scientific/medical knowledge is not universally true; knowledge is not ‘discovered’ but always relative to specific society. Knowledge is not progressive. </a:t>
            </a:r>
          </a:p>
        </p:txBody>
      </p:sp>
    </p:spTree>
    <p:extLst>
      <p:ext uri="{BB962C8B-B14F-4D97-AF65-F5344CB8AC3E}">
        <p14:creationId xmlns:p14="http://schemas.microsoft.com/office/powerpoint/2010/main" val="40230400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1hbEnu7aCL._SX331_BO1,204,203,200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612" y="520700"/>
            <a:ext cx="4229100" cy="6337300"/>
          </a:xfrm>
          <a:prstGeom prst="rect">
            <a:avLst/>
          </a:prstGeom>
        </p:spPr>
      </p:pic>
      <p:sp>
        <p:nvSpPr>
          <p:cNvPr id="4" name="TextBox 3">
            <a:extLst>
              <a:ext uri="{FF2B5EF4-FFF2-40B4-BE49-F238E27FC236}">
                <a16:creationId xmlns:a16="http://schemas.microsoft.com/office/drawing/2014/main" id="{5DCA4728-C924-184E-AE59-54AB15A0D474}"/>
              </a:ext>
            </a:extLst>
          </p:cNvPr>
          <p:cNvSpPr txBox="1"/>
          <p:nvPr/>
        </p:nvSpPr>
        <p:spPr>
          <a:xfrm>
            <a:off x="4934712" y="773724"/>
            <a:ext cx="4243351" cy="4524315"/>
          </a:xfrm>
          <a:prstGeom prst="rect">
            <a:avLst/>
          </a:prstGeom>
          <a:noFill/>
        </p:spPr>
        <p:txBody>
          <a:bodyPr wrap="square" rtlCol="0">
            <a:spAutoFit/>
          </a:bodyPr>
          <a:lstStyle/>
          <a:p>
            <a:r>
              <a:rPr lang="en-US" b="1" dirty="0"/>
              <a:t>From the 1980s, the rise of a new trend in </a:t>
            </a:r>
          </a:p>
          <a:p>
            <a:r>
              <a:rPr lang="en-US" b="1" dirty="0"/>
              <a:t>the history of medicine</a:t>
            </a:r>
          </a:p>
          <a:p>
            <a:endParaRPr lang="en-US" dirty="0"/>
          </a:p>
          <a:p>
            <a:r>
              <a:rPr lang="en-US" b="1" dirty="0"/>
              <a:t>The History of the Body</a:t>
            </a:r>
          </a:p>
          <a:p>
            <a:endParaRPr lang="en-US" b="1" dirty="0"/>
          </a:p>
          <a:p>
            <a:r>
              <a:rPr lang="en-US" dirty="0"/>
              <a:t>The history of the body looks at how our </a:t>
            </a:r>
          </a:p>
          <a:p>
            <a:r>
              <a:rPr lang="en-US" dirty="0"/>
              <a:t>Current understanding of the body emerged in history. </a:t>
            </a:r>
          </a:p>
          <a:p>
            <a:endParaRPr lang="en-US" dirty="0"/>
          </a:p>
          <a:p>
            <a:r>
              <a:rPr lang="en-US" dirty="0"/>
              <a:t>it claims that the knowledge that is produced about the body is ‘relative’ to the time in which it is discussed – the understanding of the body is ‘socially-culturally’ constructed. </a:t>
            </a:r>
          </a:p>
          <a:p>
            <a:endParaRPr lang="en-US" dirty="0"/>
          </a:p>
          <a:p>
            <a:endParaRPr lang="en-US" b="1" dirty="0"/>
          </a:p>
        </p:txBody>
      </p:sp>
    </p:spTree>
    <p:extLst>
      <p:ext uri="{BB962C8B-B14F-4D97-AF65-F5344CB8AC3E}">
        <p14:creationId xmlns:p14="http://schemas.microsoft.com/office/powerpoint/2010/main" val="6156064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FB6A09-689E-A949-B30D-943F48D04D1C}"/>
              </a:ext>
            </a:extLst>
          </p:cNvPr>
          <p:cNvSpPr txBox="1"/>
          <p:nvPr/>
        </p:nvSpPr>
        <p:spPr>
          <a:xfrm>
            <a:off x="641268" y="748145"/>
            <a:ext cx="8391687" cy="3200876"/>
          </a:xfrm>
          <a:prstGeom prst="rect">
            <a:avLst/>
          </a:prstGeom>
          <a:noFill/>
        </p:spPr>
        <p:txBody>
          <a:bodyPr wrap="square" rtlCol="0">
            <a:spAutoFit/>
          </a:bodyPr>
          <a:lstStyle/>
          <a:p>
            <a:endParaRPr lang="en-US" dirty="0"/>
          </a:p>
          <a:p>
            <a:r>
              <a:rPr lang="en-US" sz="2000" b="1" dirty="0"/>
              <a:t>Where are we now? We are still doing a socio-cultural history of medicine but there are new trends….</a:t>
            </a:r>
          </a:p>
          <a:p>
            <a:endParaRPr lang="en-US" dirty="0"/>
          </a:p>
          <a:p>
            <a:pPr marL="285750" indent="-285750">
              <a:buFont typeface="Arial" panose="020B0604020202020204" pitchFamily="34" charset="0"/>
              <a:buChar char="•"/>
            </a:pPr>
            <a:r>
              <a:rPr lang="en-US" dirty="0"/>
              <a:t>Global approaches (global cultural history of medicine; drug trades; indigenous medical knowledge)</a:t>
            </a:r>
          </a:p>
          <a:p>
            <a:pPr marL="285750" indent="-285750">
              <a:buFont typeface="Arial" panose="020B0604020202020204" pitchFamily="34" charset="0"/>
              <a:buChar char="•"/>
            </a:pPr>
            <a:r>
              <a:rPr lang="en-US" dirty="0"/>
              <a:t>Medicine and health consumption/consumerism</a:t>
            </a:r>
          </a:p>
          <a:p>
            <a:pPr marL="285750" indent="-285750">
              <a:buFont typeface="Arial" panose="020B0604020202020204" pitchFamily="34" charset="0"/>
              <a:buChar char="•"/>
            </a:pPr>
            <a:r>
              <a:rPr lang="en-US" dirty="0"/>
              <a:t>Material and visual culture of medicine </a:t>
            </a:r>
          </a:p>
          <a:p>
            <a:pPr marL="285750" indent="-285750">
              <a:buFont typeface="Arial" panose="020B0604020202020204" pitchFamily="34" charset="0"/>
              <a:buChar char="•"/>
            </a:pPr>
            <a:r>
              <a:rPr lang="en-US" dirty="0"/>
              <a:t>Animals in the history of medicine </a:t>
            </a:r>
          </a:p>
          <a:p>
            <a:pPr marL="285750" indent="-285750">
              <a:buFont typeface="Arial" panose="020B0604020202020204" pitchFamily="34" charset="0"/>
              <a:buChar char="•"/>
            </a:pPr>
            <a:r>
              <a:rPr lang="en-US" dirty="0"/>
              <a:t>The history of emotion (developed out of the history of the body)</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997753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34911" y="469666"/>
            <a:ext cx="7062951" cy="6001643"/>
          </a:xfrm>
          <a:prstGeom prst="rect">
            <a:avLst/>
          </a:prstGeom>
        </p:spPr>
        <p:txBody>
          <a:bodyPr wrap="square">
            <a:spAutoFit/>
          </a:bodyPr>
          <a:lstStyle/>
          <a:p>
            <a:endParaRPr lang="en-GB" sz="2400" b="1" dirty="0"/>
          </a:p>
          <a:p>
            <a:endParaRPr lang="en-GB" sz="2400" b="1" dirty="0"/>
          </a:p>
          <a:p>
            <a:endParaRPr lang="en-GB" sz="2400" b="1" dirty="0"/>
          </a:p>
          <a:p>
            <a:endParaRPr lang="en-GB" sz="2400" b="1" dirty="0"/>
          </a:p>
          <a:p>
            <a:r>
              <a:rPr lang="en-GB" sz="2400" b="1" dirty="0"/>
              <a:t>Theory</a:t>
            </a:r>
            <a:r>
              <a:rPr lang="en-GB" sz="2400" dirty="0"/>
              <a:t>:</a:t>
            </a:r>
          </a:p>
          <a:p>
            <a:r>
              <a:rPr lang="en-GB" sz="2400" dirty="0"/>
              <a:t>A theory is a system of assumptions posited to explain a specified set of phenomena, past and present.</a:t>
            </a:r>
          </a:p>
          <a:p>
            <a:r>
              <a:rPr lang="en-GB" sz="2400" dirty="0"/>
              <a:t> </a:t>
            </a:r>
          </a:p>
          <a:p>
            <a:endParaRPr lang="en-GB" sz="2400" dirty="0"/>
          </a:p>
          <a:p>
            <a:r>
              <a:rPr lang="en-GB" sz="2400" b="1" dirty="0"/>
              <a:t>Methodology: </a:t>
            </a:r>
          </a:p>
          <a:p>
            <a:r>
              <a:rPr lang="en-GB" sz="2400" dirty="0"/>
              <a:t>A methodology is often a whole set of methods developed in line with a theory about. Methodologies help to research the theoretical claims (e.g. statistics, written documents, visual or material objects, oral history). </a:t>
            </a:r>
          </a:p>
          <a:p>
            <a:endParaRPr lang="en-GB" sz="2400" dirty="0"/>
          </a:p>
        </p:txBody>
      </p:sp>
      <p:sp>
        <p:nvSpPr>
          <p:cNvPr id="2" name="TextBox 1">
            <a:extLst>
              <a:ext uri="{FF2B5EF4-FFF2-40B4-BE49-F238E27FC236}">
                <a16:creationId xmlns:a16="http://schemas.microsoft.com/office/drawing/2014/main" id="{F791B91A-5E50-9185-15F8-91E1DC65DEB3}"/>
              </a:ext>
            </a:extLst>
          </p:cNvPr>
          <p:cNvSpPr txBox="1"/>
          <p:nvPr/>
        </p:nvSpPr>
        <p:spPr>
          <a:xfrm>
            <a:off x="308758" y="166255"/>
            <a:ext cx="8455185" cy="954107"/>
          </a:xfrm>
          <a:prstGeom prst="rect">
            <a:avLst/>
          </a:prstGeom>
          <a:noFill/>
        </p:spPr>
        <p:txBody>
          <a:bodyPr wrap="square" rtlCol="0">
            <a:spAutoFit/>
          </a:bodyPr>
          <a:lstStyle/>
          <a:p>
            <a:r>
              <a:rPr lang="en-US" sz="2800" b="1" dirty="0"/>
              <a:t>History as an academic disciplines uses many different theories and methodologies </a:t>
            </a:r>
          </a:p>
        </p:txBody>
      </p:sp>
    </p:spTree>
    <p:extLst>
      <p:ext uri="{BB962C8B-B14F-4D97-AF65-F5344CB8AC3E}">
        <p14:creationId xmlns:p14="http://schemas.microsoft.com/office/powerpoint/2010/main" val="635370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pD2y73i2012110914511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35651"/>
            <a:ext cx="5664200" cy="4724400"/>
          </a:xfrm>
          <a:prstGeom prst="rect">
            <a:avLst/>
          </a:prstGeom>
        </p:spPr>
      </p:pic>
      <p:sp>
        <p:nvSpPr>
          <p:cNvPr id="6" name="TextBox 5"/>
          <p:cNvSpPr txBox="1"/>
          <p:nvPr/>
        </p:nvSpPr>
        <p:spPr>
          <a:xfrm>
            <a:off x="1927440" y="5647431"/>
            <a:ext cx="3877554" cy="646331"/>
          </a:xfrm>
          <a:prstGeom prst="rect">
            <a:avLst/>
          </a:prstGeom>
          <a:noFill/>
        </p:spPr>
        <p:txBody>
          <a:bodyPr wrap="square" rtlCol="0">
            <a:spAutoFit/>
          </a:bodyPr>
          <a:lstStyle/>
          <a:p>
            <a:r>
              <a:rPr lang="en-US" dirty="0"/>
              <a:t>Karl </a:t>
            </a:r>
            <a:r>
              <a:rPr lang="en-US" dirty="0" err="1"/>
              <a:t>Sudhoff</a:t>
            </a:r>
            <a:r>
              <a:rPr lang="en-US" dirty="0"/>
              <a:t>, 1853-1938</a:t>
            </a:r>
          </a:p>
          <a:p>
            <a:r>
              <a:rPr lang="en-US" dirty="0"/>
              <a:t>		</a:t>
            </a:r>
          </a:p>
        </p:txBody>
      </p:sp>
      <p:sp>
        <p:nvSpPr>
          <p:cNvPr id="2" name="TextBox 1">
            <a:extLst>
              <a:ext uri="{FF2B5EF4-FFF2-40B4-BE49-F238E27FC236}">
                <a16:creationId xmlns:a16="http://schemas.microsoft.com/office/drawing/2014/main" id="{24D4EEAA-2547-1F42-9C2E-1A4F80629571}"/>
              </a:ext>
            </a:extLst>
          </p:cNvPr>
          <p:cNvSpPr txBox="1"/>
          <p:nvPr/>
        </p:nvSpPr>
        <p:spPr>
          <a:xfrm>
            <a:off x="5664200" y="564238"/>
            <a:ext cx="3242294" cy="7284341"/>
          </a:xfrm>
          <a:prstGeom prst="rect">
            <a:avLst/>
          </a:prstGeom>
          <a:noFill/>
        </p:spPr>
        <p:txBody>
          <a:bodyPr wrap="square" rtlCol="0">
            <a:spAutoFit/>
          </a:bodyPr>
          <a:lstStyle/>
          <a:p>
            <a:r>
              <a:rPr lang="en-US" dirty="0" err="1"/>
              <a:t>Sudhoff</a:t>
            </a:r>
            <a:r>
              <a:rPr lang="en-US" dirty="0"/>
              <a:t>, a practicing physician himself. founded the first</a:t>
            </a:r>
          </a:p>
          <a:p>
            <a:r>
              <a:rPr lang="en-US" dirty="0"/>
              <a:t>Institute for the History of Medicine in Leipzig/Germany </a:t>
            </a:r>
          </a:p>
          <a:p>
            <a:r>
              <a:rPr lang="en-US" dirty="0"/>
              <a:t>in 1906.</a:t>
            </a:r>
          </a:p>
          <a:p>
            <a:endParaRPr lang="en-US" dirty="0"/>
          </a:p>
          <a:p>
            <a:r>
              <a:rPr lang="en-US" dirty="0"/>
              <a:t>‘History’ becomes part of the education and training of physicians. </a:t>
            </a:r>
          </a:p>
          <a:p>
            <a:endParaRPr lang="en-US" dirty="0"/>
          </a:p>
          <a:p>
            <a:r>
              <a:rPr lang="en-US" dirty="0" err="1"/>
              <a:t>Sudhoff’s</a:t>
            </a:r>
            <a:r>
              <a:rPr lang="en-US" dirty="0"/>
              <a:t> focus was on classical,</a:t>
            </a:r>
          </a:p>
          <a:p>
            <a:r>
              <a:rPr lang="en-US" dirty="0"/>
              <a:t>medieval and early modern </a:t>
            </a:r>
          </a:p>
          <a:p>
            <a:r>
              <a:rPr lang="en-US" dirty="0"/>
              <a:t>medicine. His sources were </a:t>
            </a:r>
          </a:p>
          <a:p>
            <a:r>
              <a:rPr lang="en-US" dirty="0"/>
              <a:t>mainly ‘written’ sources (in Latin, Greek). The aim was to translate sources and check whether they were original. (philology). </a:t>
            </a:r>
          </a:p>
          <a:p>
            <a:endParaRPr lang="en-US" dirty="0"/>
          </a:p>
          <a:p>
            <a:r>
              <a:rPr lang="en-US" dirty="0"/>
              <a:t>But he was also a ‘big’ promoter</a:t>
            </a:r>
          </a:p>
          <a:p>
            <a:r>
              <a:rPr lang="en-US" dirty="0"/>
              <a:t>of the field in the wider public and loved to deal with material objects</a:t>
            </a:r>
          </a:p>
          <a:p>
            <a:endParaRPr lang="en-US" dirty="0"/>
          </a:p>
          <a:p>
            <a:endParaRPr lang="en-US" dirty="0"/>
          </a:p>
        </p:txBody>
      </p:sp>
      <p:sp>
        <p:nvSpPr>
          <p:cNvPr id="3" name="TextBox 2">
            <a:extLst>
              <a:ext uri="{FF2B5EF4-FFF2-40B4-BE49-F238E27FC236}">
                <a16:creationId xmlns:a16="http://schemas.microsoft.com/office/drawing/2014/main" id="{2343F7B3-B3CD-034F-81C3-A850D5228C7A}"/>
              </a:ext>
            </a:extLst>
          </p:cNvPr>
          <p:cNvSpPr txBox="1"/>
          <p:nvPr/>
        </p:nvSpPr>
        <p:spPr>
          <a:xfrm>
            <a:off x="855786" y="164123"/>
            <a:ext cx="7890644" cy="461665"/>
          </a:xfrm>
          <a:prstGeom prst="rect">
            <a:avLst/>
          </a:prstGeom>
          <a:noFill/>
        </p:spPr>
        <p:txBody>
          <a:bodyPr wrap="square" rtlCol="0">
            <a:spAutoFit/>
          </a:bodyPr>
          <a:lstStyle/>
          <a:p>
            <a:r>
              <a:rPr lang="en-US" sz="2400" b="1" dirty="0"/>
              <a:t>When does the history of medicine as a discipline begin? </a:t>
            </a:r>
          </a:p>
        </p:txBody>
      </p:sp>
    </p:spTree>
    <p:extLst>
      <p:ext uri="{BB962C8B-B14F-4D97-AF65-F5344CB8AC3E}">
        <p14:creationId xmlns:p14="http://schemas.microsoft.com/office/powerpoint/2010/main" val="3149904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7572B7CD-0977-97CD-72FB-8358BCCFBD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276" y="938151"/>
            <a:ext cx="4131879" cy="5472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3E43FDA-19D9-3C9D-F5BC-9BAB8B8EF063}"/>
              </a:ext>
            </a:extLst>
          </p:cNvPr>
          <p:cNvSpPr txBox="1"/>
          <p:nvPr/>
        </p:nvSpPr>
        <p:spPr>
          <a:xfrm>
            <a:off x="261277" y="261257"/>
            <a:ext cx="8996112" cy="646331"/>
          </a:xfrm>
          <a:prstGeom prst="rect">
            <a:avLst/>
          </a:prstGeom>
          <a:noFill/>
        </p:spPr>
        <p:txBody>
          <a:bodyPr wrap="square" rtlCol="0">
            <a:spAutoFit/>
          </a:bodyPr>
          <a:lstStyle/>
          <a:p>
            <a:r>
              <a:rPr lang="en-US" dirty="0"/>
              <a:t>He organized the historical and ethnological section at the Internation Hygiene Exhibition </a:t>
            </a:r>
          </a:p>
          <a:p>
            <a:r>
              <a:rPr lang="en-US" dirty="0"/>
              <a:t>Dresden in 1911 </a:t>
            </a:r>
          </a:p>
        </p:txBody>
      </p:sp>
      <p:sp>
        <p:nvSpPr>
          <p:cNvPr id="7" name="TextBox 6">
            <a:extLst>
              <a:ext uri="{FF2B5EF4-FFF2-40B4-BE49-F238E27FC236}">
                <a16:creationId xmlns:a16="http://schemas.microsoft.com/office/drawing/2014/main" id="{C5CA2076-38F7-C56E-4A87-4AE7F7644322}"/>
              </a:ext>
            </a:extLst>
          </p:cNvPr>
          <p:cNvSpPr txBox="1"/>
          <p:nvPr/>
        </p:nvSpPr>
        <p:spPr>
          <a:xfrm>
            <a:off x="4393155" y="1254918"/>
            <a:ext cx="4715017" cy="369332"/>
          </a:xfrm>
          <a:prstGeom prst="rect">
            <a:avLst/>
          </a:prstGeom>
          <a:noFill/>
        </p:spPr>
        <p:txBody>
          <a:bodyPr wrap="square" rtlCol="0">
            <a:spAutoFit/>
          </a:bodyPr>
          <a:lstStyle/>
          <a:p>
            <a:r>
              <a:rPr lang="en-US" dirty="0"/>
              <a:t>5 million international visitors came to see it</a:t>
            </a:r>
          </a:p>
        </p:txBody>
      </p:sp>
      <p:pic>
        <p:nvPicPr>
          <p:cNvPr id="8" name="Picture 7">
            <a:extLst>
              <a:ext uri="{FF2B5EF4-FFF2-40B4-BE49-F238E27FC236}">
                <a16:creationId xmlns:a16="http://schemas.microsoft.com/office/drawing/2014/main" id="{28739A05-1434-5F49-70AB-3036F18105A7}"/>
              </a:ext>
            </a:extLst>
          </p:cNvPr>
          <p:cNvPicPr>
            <a:picLocks noChangeAspect="1"/>
          </p:cNvPicPr>
          <p:nvPr/>
        </p:nvPicPr>
        <p:blipFill>
          <a:blip r:embed="rId3"/>
          <a:stretch>
            <a:fillRect/>
          </a:stretch>
        </p:blipFill>
        <p:spPr>
          <a:xfrm>
            <a:off x="4474706" y="2036151"/>
            <a:ext cx="4551913" cy="3276000"/>
          </a:xfrm>
          <a:prstGeom prst="rect">
            <a:avLst/>
          </a:prstGeom>
        </p:spPr>
      </p:pic>
    </p:spTree>
    <p:extLst>
      <p:ext uri="{BB962C8B-B14F-4D97-AF65-F5344CB8AC3E}">
        <p14:creationId xmlns:p14="http://schemas.microsoft.com/office/powerpoint/2010/main" val="961320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E87B09-7481-8585-CD06-C79F92B9748F}"/>
              </a:ext>
            </a:extLst>
          </p:cNvPr>
          <p:cNvPicPr>
            <a:picLocks noChangeAspect="1"/>
          </p:cNvPicPr>
          <p:nvPr/>
        </p:nvPicPr>
        <p:blipFill>
          <a:blip r:embed="rId2"/>
          <a:stretch>
            <a:fillRect/>
          </a:stretch>
        </p:blipFill>
        <p:spPr>
          <a:xfrm>
            <a:off x="150750" y="484189"/>
            <a:ext cx="4421250" cy="3240000"/>
          </a:xfrm>
          <a:prstGeom prst="rect">
            <a:avLst/>
          </a:prstGeom>
        </p:spPr>
      </p:pic>
      <p:pic>
        <p:nvPicPr>
          <p:cNvPr id="5" name="Picture 4">
            <a:extLst>
              <a:ext uri="{FF2B5EF4-FFF2-40B4-BE49-F238E27FC236}">
                <a16:creationId xmlns:a16="http://schemas.microsoft.com/office/drawing/2014/main" id="{0714637F-2CD4-C7AA-5BB3-3DAED70F69DB}"/>
              </a:ext>
            </a:extLst>
          </p:cNvPr>
          <p:cNvPicPr>
            <a:picLocks noChangeAspect="1"/>
          </p:cNvPicPr>
          <p:nvPr/>
        </p:nvPicPr>
        <p:blipFill>
          <a:blip r:embed="rId3"/>
          <a:stretch>
            <a:fillRect/>
          </a:stretch>
        </p:blipFill>
        <p:spPr>
          <a:xfrm>
            <a:off x="4793746" y="484189"/>
            <a:ext cx="3977821" cy="3240000"/>
          </a:xfrm>
          <a:prstGeom prst="rect">
            <a:avLst/>
          </a:prstGeom>
        </p:spPr>
      </p:pic>
      <p:pic>
        <p:nvPicPr>
          <p:cNvPr id="6" name="Picture 5">
            <a:extLst>
              <a:ext uri="{FF2B5EF4-FFF2-40B4-BE49-F238E27FC236}">
                <a16:creationId xmlns:a16="http://schemas.microsoft.com/office/drawing/2014/main" id="{DB4C765F-18F0-6EBD-E090-201B741A3AD5}"/>
              </a:ext>
            </a:extLst>
          </p:cNvPr>
          <p:cNvPicPr>
            <a:picLocks noChangeAspect="1"/>
          </p:cNvPicPr>
          <p:nvPr/>
        </p:nvPicPr>
        <p:blipFill>
          <a:blip r:embed="rId4"/>
          <a:stretch>
            <a:fillRect/>
          </a:stretch>
        </p:blipFill>
        <p:spPr>
          <a:xfrm>
            <a:off x="5342656" y="3978000"/>
            <a:ext cx="2880000" cy="2880000"/>
          </a:xfrm>
          <a:prstGeom prst="rect">
            <a:avLst/>
          </a:prstGeom>
        </p:spPr>
      </p:pic>
      <p:pic>
        <p:nvPicPr>
          <p:cNvPr id="7" name="Picture 6">
            <a:extLst>
              <a:ext uri="{FF2B5EF4-FFF2-40B4-BE49-F238E27FC236}">
                <a16:creationId xmlns:a16="http://schemas.microsoft.com/office/drawing/2014/main" id="{8B2EECEC-D974-051C-471B-5BBDBF13495E}"/>
              </a:ext>
            </a:extLst>
          </p:cNvPr>
          <p:cNvPicPr>
            <a:picLocks noChangeAspect="1"/>
          </p:cNvPicPr>
          <p:nvPr/>
        </p:nvPicPr>
        <p:blipFill>
          <a:blip r:embed="rId5"/>
          <a:stretch>
            <a:fillRect/>
          </a:stretch>
        </p:blipFill>
        <p:spPr>
          <a:xfrm>
            <a:off x="150750" y="3978000"/>
            <a:ext cx="4128384" cy="2844000"/>
          </a:xfrm>
          <a:prstGeom prst="rect">
            <a:avLst/>
          </a:prstGeom>
        </p:spPr>
      </p:pic>
      <p:sp>
        <p:nvSpPr>
          <p:cNvPr id="8" name="TextBox 7">
            <a:extLst>
              <a:ext uri="{FF2B5EF4-FFF2-40B4-BE49-F238E27FC236}">
                <a16:creationId xmlns:a16="http://schemas.microsoft.com/office/drawing/2014/main" id="{A38E73E8-AF8A-B639-937A-69385A52188C}"/>
              </a:ext>
            </a:extLst>
          </p:cNvPr>
          <p:cNvSpPr txBox="1"/>
          <p:nvPr/>
        </p:nvSpPr>
        <p:spPr>
          <a:xfrm>
            <a:off x="463138" y="36000"/>
            <a:ext cx="7445828" cy="369332"/>
          </a:xfrm>
          <a:prstGeom prst="rect">
            <a:avLst/>
          </a:prstGeom>
          <a:noFill/>
        </p:spPr>
        <p:txBody>
          <a:bodyPr wrap="square" rtlCol="0">
            <a:spAutoFit/>
          </a:bodyPr>
          <a:lstStyle/>
          <a:p>
            <a:r>
              <a:rPr lang="en-US" dirty="0" err="1"/>
              <a:t>Sudhoff’s</a:t>
            </a:r>
            <a:r>
              <a:rPr lang="en-US" dirty="0"/>
              <a:t> sections were the biggest success of the entire exhibition…</a:t>
            </a:r>
          </a:p>
        </p:txBody>
      </p:sp>
    </p:spTree>
    <p:extLst>
      <p:ext uri="{BB962C8B-B14F-4D97-AF65-F5344CB8AC3E}">
        <p14:creationId xmlns:p14="http://schemas.microsoft.com/office/powerpoint/2010/main" val="36608677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797783B-3C31-1411-6818-1C6644046F62}"/>
              </a:ext>
            </a:extLst>
          </p:cNvPr>
          <p:cNvSpPr txBox="1"/>
          <p:nvPr/>
        </p:nvSpPr>
        <p:spPr>
          <a:xfrm>
            <a:off x="1045029" y="558140"/>
            <a:ext cx="6092042" cy="4801314"/>
          </a:xfrm>
          <a:prstGeom prst="rect">
            <a:avLst/>
          </a:prstGeom>
          <a:noFill/>
        </p:spPr>
        <p:txBody>
          <a:bodyPr wrap="square" rtlCol="0">
            <a:spAutoFit/>
          </a:bodyPr>
          <a:lstStyle/>
          <a:p>
            <a:r>
              <a:rPr lang="en-US" dirty="0" err="1"/>
              <a:t>Sudhoff</a:t>
            </a:r>
            <a:r>
              <a:rPr lang="en-US" dirty="0"/>
              <a:t> believed that the most important task for a historian of medicine was not to simply empirically collect source materials (written sources in libraries and archive or objects from museums) but to understand through the source the collective ‘spirit’ of the period in which these sources were produced.</a:t>
            </a:r>
          </a:p>
          <a:p>
            <a:endParaRPr lang="en-US" dirty="0"/>
          </a:p>
          <a:p>
            <a:r>
              <a:rPr lang="en-US" dirty="0"/>
              <a:t>The historian was to ‘identify’ what ‘spirit’ (Geist) – perhaps we might say </a:t>
            </a:r>
            <a:r>
              <a:rPr lang="en-US" i="1" dirty="0"/>
              <a:t>zeitgeist </a:t>
            </a:r>
            <a:r>
              <a:rPr lang="en-US" dirty="0"/>
              <a:t>today – drove people in the past to write their texts and produce the objects. </a:t>
            </a:r>
          </a:p>
          <a:p>
            <a:endParaRPr lang="en-US" dirty="0"/>
          </a:p>
          <a:p>
            <a:r>
              <a:rPr lang="en-US" dirty="0"/>
              <a:t>He believed each historical period was governed by a special ‘spirit’ which infused meaning to all human products in that period. This spirit was not visible or understandable to the people in the past but could be ‘divined’ by the historian through their engagements with the sources. </a:t>
            </a:r>
          </a:p>
          <a:p>
            <a:endParaRPr lang="en-US" dirty="0"/>
          </a:p>
          <a:p>
            <a:endParaRPr lang="en-US" dirty="0"/>
          </a:p>
        </p:txBody>
      </p:sp>
      <p:sp>
        <p:nvSpPr>
          <p:cNvPr id="5" name="TextBox 4">
            <a:extLst>
              <a:ext uri="{FF2B5EF4-FFF2-40B4-BE49-F238E27FC236}">
                <a16:creationId xmlns:a16="http://schemas.microsoft.com/office/drawing/2014/main" id="{DD86A59B-EA38-8379-9A57-A013F7293FC7}"/>
              </a:ext>
            </a:extLst>
          </p:cNvPr>
          <p:cNvSpPr txBox="1"/>
          <p:nvPr/>
        </p:nvSpPr>
        <p:spPr>
          <a:xfrm>
            <a:off x="973777" y="6103917"/>
            <a:ext cx="7813165" cy="646331"/>
          </a:xfrm>
          <a:prstGeom prst="rect">
            <a:avLst/>
          </a:prstGeom>
          <a:noFill/>
        </p:spPr>
        <p:txBody>
          <a:bodyPr wrap="none" rtlCol="0">
            <a:spAutoFit/>
          </a:bodyPr>
          <a:lstStyle/>
          <a:p>
            <a:r>
              <a:rPr lang="en-US" dirty="0" err="1"/>
              <a:t>Sudhoff’s</a:t>
            </a:r>
            <a:r>
              <a:rPr lang="en-US" dirty="0"/>
              <a:t> history and that of his time was a history of the medical profession and </a:t>
            </a:r>
          </a:p>
          <a:p>
            <a:r>
              <a:rPr lang="en-US" dirty="0"/>
              <a:t>its discoveries. </a:t>
            </a:r>
          </a:p>
        </p:txBody>
      </p:sp>
    </p:spTree>
    <p:extLst>
      <p:ext uri="{BB962C8B-B14F-4D97-AF65-F5344CB8AC3E}">
        <p14:creationId xmlns:p14="http://schemas.microsoft.com/office/powerpoint/2010/main" val="13748761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https://upload.wikimedia.org/wikipedia/commons/1/1b/Henry_E._Sigerist_1929.jpg">
            <a:extLst>
              <a:ext uri="{FF2B5EF4-FFF2-40B4-BE49-F238E27FC236}">
                <a16:creationId xmlns:a16="http://schemas.microsoft.com/office/drawing/2014/main" id="{18127937-93CC-8C40-8F46-D164598B0C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2338" y="691662"/>
            <a:ext cx="3822700" cy="5207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FD5EBF4-BF9B-D44E-BA7A-6D60CA0A41DE}"/>
              </a:ext>
            </a:extLst>
          </p:cNvPr>
          <p:cNvSpPr txBox="1"/>
          <p:nvPr/>
        </p:nvSpPr>
        <p:spPr>
          <a:xfrm>
            <a:off x="510640" y="6056416"/>
            <a:ext cx="4366160" cy="369332"/>
          </a:xfrm>
          <a:prstGeom prst="rect">
            <a:avLst/>
          </a:prstGeom>
          <a:noFill/>
        </p:spPr>
        <p:txBody>
          <a:bodyPr wrap="square" rtlCol="0">
            <a:spAutoFit/>
          </a:bodyPr>
          <a:lstStyle/>
          <a:p>
            <a:r>
              <a:rPr lang="en-US" dirty="0"/>
              <a:t>Henry </a:t>
            </a:r>
            <a:r>
              <a:rPr lang="en-US" dirty="0" err="1"/>
              <a:t>E.Sigerist</a:t>
            </a:r>
            <a:r>
              <a:rPr lang="en-US" dirty="0"/>
              <a:t>, 1891-1957</a:t>
            </a:r>
          </a:p>
        </p:txBody>
      </p:sp>
      <p:sp>
        <p:nvSpPr>
          <p:cNvPr id="6" name="TextBox 5">
            <a:extLst>
              <a:ext uri="{FF2B5EF4-FFF2-40B4-BE49-F238E27FC236}">
                <a16:creationId xmlns:a16="http://schemas.microsoft.com/office/drawing/2014/main" id="{781DBB02-423D-484E-A43D-E7EC1321C396}"/>
              </a:ext>
            </a:extLst>
          </p:cNvPr>
          <p:cNvSpPr txBox="1"/>
          <p:nvPr/>
        </p:nvSpPr>
        <p:spPr>
          <a:xfrm>
            <a:off x="4958862" y="3538848"/>
            <a:ext cx="4269348" cy="2554545"/>
          </a:xfrm>
          <a:prstGeom prst="rect">
            <a:avLst/>
          </a:prstGeom>
          <a:noFill/>
        </p:spPr>
        <p:txBody>
          <a:bodyPr wrap="square" rtlCol="0">
            <a:spAutoFit/>
          </a:bodyPr>
          <a:lstStyle/>
          <a:p>
            <a:r>
              <a:rPr lang="en-US" sz="1600" dirty="0">
                <a:latin typeface="Cambria" panose="02040503050406030204" pitchFamily="18" charset="0"/>
              </a:rPr>
              <a:t>He believes in ‘social medicine’ (i.e. medicine for all) and is fascinated by the medical system of the USSR.</a:t>
            </a:r>
          </a:p>
          <a:p>
            <a:r>
              <a:rPr lang="en-GB" sz="1600" b="0" i="0" dirty="0">
                <a:solidFill>
                  <a:srgbClr val="1B1B1B"/>
                </a:solidFill>
                <a:effectLst/>
                <a:latin typeface="Cambria" panose="02040503050406030204" pitchFamily="18" charset="0"/>
              </a:rPr>
              <a:t>His 1937 book, </a:t>
            </a:r>
            <a:r>
              <a:rPr lang="en-GB" sz="1600" b="0" i="1" dirty="0">
                <a:solidFill>
                  <a:srgbClr val="1B1B1B"/>
                </a:solidFill>
                <a:effectLst/>
                <a:latin typeface="Cambria" panose="02040503050406030204" pitchFamily="18" charset="0"/>
              </a:rPr>
              <a:t>Socialized Medicine in the Soviet Union</a:t>
            </a:r>
            <a:r>
              <a:rPr lang="en-GB" sz="1600" b="0" i="0" dirty="0">
                <a:solidFill>
                  <a:srgbClr val="1B1B1B"/>
                </a:solidFill>
                <a:effectLst/>
                <a:latin typeface="Cambria" panose="02040503050406030204" pitchFamily="18" charset="0"/>
              </a:rPr>
              <a:t>, created a sensation.</a:t>
            </a:r>
            <a:r>
              <a:rPr lang="en-GB" sz="1600" b="0" i="0" u="sng" dirty="0">
                <a:solidFill>
                  <a:srgbClr val="005EA2"/>
                </a:solidFill>
                <a:effectLst/>
                <a:latin typeface="Cambria" panose="02040503050406030204" pitchFamily="18" charset="0"/>
              </a:rPr>
              <a:t> </a:t>
            </a:r>
            <a:r>
              <a:rPr lang="en-GB" sz="1600" b="0" i="0" dirty="0" err="1">
                <a:solidFill>
                  <a:srgbClr val="1B1B1B"/>
                </a:solidFill>
                <a:effectLst/>
                <a:latin typeface="Cambria" panose="02040503050406030204" pitchFamily="18" charset="0"/>
              </a:rPr>
              <a:t>Sigerist</a:t>
            </a:r>
            <a:r>
              <a:rPr lang="en-GB" sz="1600" b="0" i="0" dirty="0">
                <a:solidFill>
                  <a:srgbClr val="1B1B1B"/>
                </a:solidFill>
                <a:effectLst/>
                <a:latin typeface="Cambria" panose="02040503050406030204" pitchFamily="18" charset="0"/>
              </a:rPr>
              <a:t> portrayed the radically transformed health care system of the Soviet Union as a model for public health and medical care worldwide, the final stage in a long historical evolution of health care organization. </a:t>
            </a:r>
            <a:endParaRPr lang="en-US" sz="1600" dirty="0">
              <a:latin typeface="Cambria" panose="02040503050406030204" pitchFamily="18" charset="0"/>
            </a:endParaRPr>
          </a:p>
        </p:txBody>
      </p:sp>
      <p:sp>
        <p:nvSpPr>
          <p:cNvPr id="3" name="TextBox 2">
            <a:extLst>
              <a:ext uri="{FF2B5EF4-FFF2-40B4-BE49-F238E27FC236}">
                <a16:creationId xmlns:a16="http://schemas.microsoft.com/office/drawing/2014/main" id="{81AA3B54-DA21-5046-1640-1527D4D3F89F}"/>
              </a:ext>
            </a:extLst>
          </p:cNvPr>
          <p:cNvSpPr txBox="1"/>
          <p:nvPr/>
        </p:nvSpPr>
        <p:spPr>
          <a:xfrm flipH="1">
            <a:off x="4958861" y="190006"/>
            <a:ext cx="3808092" cy="2308324"/>
          </a:xfrm>
          <a:prstGeom prst="rect">
            <a:avLst/>
          </a:prstGeom>
          <a:noFill/>
        </p:spPr>
        <p:txBody>
          <a:bodyPr wrap="square" rtlCol="0">
            <a:spAutoFit/>
          </a:bodyPr>
          <a:lstStyle/>
          <a:p>
            <a:r>
              <a:rPr lang="en-GB" sz="1600" b="0" i="0" dirty="0">
                <a:solidFill>
                  <a:srgbClr val="1B1B1B"/>
                </a:solidFill>
                <a:effectLst/>
                <a:latin typeface="Cambria" panose="02040503050406030204" pitchFamily="18" charset="0"/>
              </a:rPr>
              <a:t>Born in Paris of Swiss parents, </a:t>
            </a:r>
            <a:r>
              <a:rPr lang="en-GB" sz="1600" b="0" i="0" dirty="0" err="1">
                <a:solidFill>
                  <a:srgbClr val="1B1B1B"/>
                </a:solidFill>
                <a:effectLst/>
                <a:latin typeface="Cambria" panose="02040503050406030204" pitchFamily="18" charset="0"/>
              </a:rPr>
              <a:t>Sigerist</a:t>
            </a:r>
            <a:r>
              <a:rPr lang="en-GB" sz="1600" b="0" i="0" dirty="0">
                <a:solidFill>
                  <a:srgbClr val="1B1B1B"/>
                </a:solidFill>
                <a:effectLst/>
                <a:latin typeface="Cambria" panose="02040503050406030204" pitchFamily="18" charset="0"/>
              </a:rPr>
              <a:t> grew up in Paris and Zurich. He then studied philology at the University of Zurich and oriental languages at University College and Kings College, London. He returned to Zurich to complete a medical degree and served as a medical officer in the Swiss army. He then worked with </a:t>
            </a:r>
            <a:r>
              <a:rPr lang="en-GB" sz="1600" b="0" i="0" dirty="0" err="1">
                <a:solidFill>
                  <a:srgbClr val="1B1B1B"/>
                </a:solidFill>
                <a:effectLst/>
                <a:latin typeface="Cambria" panose="02040503050406030204" pitchFamily="18" charset="0"/>
              </a:rPr>
              <a:t>Sudhoff</a:t>
            </a:r>
            <a:r>
              <a:rPr lang="en-GB" sz="1600" b="0" i="0" dirty="0">
                <a:solidFill>
                  <a:srgbClr val="1B1B1B"/>
                </a:solidFill>
                <a:effectLst/>
                <a:latin typeface="Cambria" panose="02040503050406030204" pitchFamily="18" charset="0"/>
              </a:rPr>
              <a:t> in Leipzig</a:t>
            </a:r>
            <a:endParaRPr lang="en-US" sz="1600" dirty="0"/>
          </a:p>
        </p:txBody>
      </p:sp>
      <p:sp>
        <p:nvSpPr>
          <p:cNvPr id="8" name="TextBox 7">
            <a:extLst>
              <a:ext uri="{FF2B5EF4-FFF2-40B4-BE49-F238E27FC236}">
                <a16:creationId xmlns:a16="http://schemas.microsoft.com/office/drawing/2014/main" id="{369C467A-35D6-89BA-51D1-1A7C4D431240}"/>
              </a:ext>
            </a:extLst>
          </p:cNvPr>
          <p:cNvSpPr txBox="1"/>
          <p:nvPr/>
        </p:nvSpPr>
        <p:spPr>
          <a:xfrm>
            <a:off x="4876800" y="2498330"/>
            <a:ext cx="4002056" cy="830997"/>
          </a:xfrm>
          <a:prstGeom prst="rect">
            <a:avLst/>
          </a:prstGeom>
          <a:noFill/>
        </p:spPr>
        <p:txBody>
          <a:bodyPr wrap="square" rtlCol="0">
            <a:spAutoFit/>
          </a:bodyPr>
          <a:lstStyle/>
          <a:p>
            <a:r>
              <a:rPr lang="en-GB" sz="1600" dirty="0"/>
              <a:t>Director at  John Hopkins University </a:t>
            </a:r>
          </a:p>
          <a:p>
            <a:r>
              <a:rPr lang="en-GB" sz="1600" dirty="0"/>
              <a:t>Institute for the History of Medicine,</a:t>
            </a:r>
          </a:p>
          <a:p>
            <a:r>
              <a:rPr lang="en-GB" sz="1600" dirty="0"/>
              <a:t>1932-1937</a:t>
            </a:r>
          </a:p>
        </p:txBody>
      </p:sp>
      <p:sp>
        <p:nvSpPr>
          <p:cNvPr id="9" name="TextBox 8">
            <a:extLst>
              <a:ext uri="{FF2B5EF4-FFF2-40B4-BE49-F238E27FC236}">
                <a16:creationId xmlns:a16="http://schemas.microsoft.com/office/drawing/2014/main" id="{2F2C6963-D5E9-0C17-870F-F9AD6C698776}"/>
              </a:ext>
            </a:extLst>
          </p:cNvPr>
          <p:cNvSpPr txBox="1"/>
          <p:nvPr/>
        </p:nvSpPr>
        <p:spPr>
          <a:xfrm>
            <a:off x="344384" y="213756"/>
            <a:ext cx="3781869" cy="369332"/>
          </a:xfrm>
          <a:prstGeom prst="rect">
            <a:avLst/>
          </a:prstGeom>
          <a:noFill/>
        </p:spPr>
        <p:txBody>
          <a:bodyPr wrap="none" rtlCol="0">
            <a:spAutoFit/>
          </a:bodyPr>
          <a:lstStyle/>
          <a:p>
            <a:r>
              <a:rPr lang="en-US" b="1" dirty="0"/>
              <a:t>History of medicine as ‘social history’ </a:t>
            </a:r>
          </a:p>
        </p:txBody>
      </p:sp>
    </p:spTree>
    <p:extLst>
      <p:ext uri="{BB962C8B-B14F-4D97-AF65-F5344CB8AC3E}">
        <p14:creationId xmlns:p14="http://schemas.microsoft.com/office/powerpoint/2010/main" val="3523901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0982" y="1614279"/>
            <a:ext cx="5166710" cy="4801314"/>
          </a:xfrm>
          <a:prstGeom prst="rect">
            <a:avLst/>
          </a:prstGeom>
          <a:noFill/>
        </p:spPr>
        <p:txBody>
          <a:bodyPr wrap="square" rtlCol="0">
            <a:spAutoFit/>
          </a:bodyPr>
          <a:lstStyle/>
          <a:p>
            <a:pPr marL="285750" indent="-285750">
              <a:buFont typeface="Arial"/>
              <a:buChar char="•"/>
            </a:pPr>
            <a:endParaRPr lang="en-US" b="1" dirty="0"/>
          </a:p>
          <a:p>
            <a:pPr marL="285750" indent="-285750">
              <a:buFont typeface="Arial"/>
              <a:buChar char="•"/>
            </a:pPr>
            <a:r>
              <a:rPr lang="en-US" dirty="0"/>
              <a:t> the analysis of text (very much focused on classical, medieval and early modern medicine)</a:t>
            </a:r>
          </a:p>
          <a:p>
            <a:pPr marL="285750" indent="-285750">
              <a:buFont typeface="Arial"/>
              <a:buChar char="•"/>
            </a:pPr>
            <a:endParaRPr lang="en-US" dirty="0"/>
          </a:p>
          <a:p>
            <a:pPr marL="285750" indent="-285750">
              <a:buFont typeface="Arial"/>
              <a:buChar char="•"/>
            </a:pPr>
            <a:r>
              <a:rPr lang="en-US" dirty="0"/>
              <a:t>History that focused on ‘thinking’ rather then medical ‘practice’; besides exceptions such as </a:t>
            </a:r>
            <a:r>
              <a:rPr lang="en-US" dirty="0" err="1"/>
              <a:t>Sudhoff</a:t>
            </a:r>
            <a:r>
              <a:rPr lang="en-US" dirty="0"/>
              <a:t>, history of medicine focusses on written sources.</a:t>
            </a:r>
          </a:p>
          <a:p>
            <a:endParaRPr lang="en-US" dirty="0"/>
          </a:p>
          <a:p>
            <a:pPr marL="285750" indent="-285750">
              <a:buFont typeface="Arial"/>
              <a:buChar char="•"/>
            </a:pPr>
            <a:r>
              <a:rPr lang="en-US" dirty="0"/>
              <a:t>History of ‘great men’, predominantly male doctors and scientists who progressively moved medical thinking and practice forward</a:t>
            </a:r>
          </a:p>
          <a:p>
            <a:pPr marL="285750" indent="-285750">
              <a:buFont typeface="Arial"/>
              <a:buChar char="•"/>
            </a:pPr>
            <a:endParaRPr lang="en-US" dirty="0"/>
          </a:p>
          <a:p>
            <a:r>
              <a:rPr lang="en-US" dirty="0"/>
              <a:t>In sum: history was to celebrate the success of medical progress and discoveries</a:t>
            </a:r>
          </a:p>
          <a:p>
            <a:pPr marL="285750" indent="-285750">
              <a:buFont typeface="Arial"/>
              <a:buChar char="•"/>
            </a:pPr>
            <a:endParaRPr lang="en-US" dirty="0"/>
          </a:p>
          <a:p>
            <a:pPr marL="285750" indent="-285750">
              <a:buFont typeface="Arial"/>
              <a:buChar char="•"/>
            </a:pPr>
            <a:endParaRPr lang="en-US" dirty="0"/>
          </a:p>
        </p:txBody>
      </p:sp>
      <p:sp>
        <p:nvSpPr>
          <p:cNvPr id="2" name="TextBox 1"/>
          <p:cNvSpPr txBox="1"/>
          <p:nvPr/>
        </p:nvSpPr>
        <p:spPr>
          <a:xfrm>
            <a:off x="1289538" y="1336431"/>
            <a:ext cx="5334619" cy="369332"/>
          </a:xfrm>
          <a:prstGeom prst="rect">
            <a:avLst/>
          </a:prstGeom>
          <a:noFill/>
        </p:spPr>
        <p:txBody>
          <a:bodyPr wrap="square" rtlCol="0">
            <a:spAutoFit/>
          </a:bodyPr>
          <a:lstStyle/>
          <a:p>
            <a:r>
              <a:rPr lang="en-US" b="1" dirty="0"/>
              <a:t>The History of Medicine before 1960s:</a:t>
            </a:r>
          </a:p>
        </p:txBody>
      </p:sp>
    </p:spTree>
    <p:extLst>
      <p:ext uri="{BB962C8B-B14F-4D97-AF65-F5344CB8AC3E}">
        <p14:creationId xmlns:p14="http://schemas.microsoft.com/office/powerpoint/2010/main" val="21100740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1531</TotalTime>
  <Words>2096</Words>
  <Application>Microsoft Macintosh PowerPoint</Application>
  <PresentationFormat>On-screen Show (4:3)</PresentationFormat>
  <Paragraphs>185</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Cambria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claudiastein</dc:creator>
  <cp:lastModifiedBy>Stein, Claudia</cp:lastModifiedBy>
  <cp:revision>30</cp:revision>
  <dcterms:created xsi:type="dcterms:W3CDTF">2015-10-14T06:49:04Z</dcterms:created>
  <dcterms:modified xsi:type="dcterms:W3CDTF">2025-03-04T21:23:29Z</dcterms:modified>
</cp:coreProperties>
</file>