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J.Crane.1@warwick.ac.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7" y="1510834"/>
            <a:ext cx="8361229" cy="2098226"/>
          </a:xfrm>
        </p:spPr>
        <p:txBody>
          <a:bodyPr/>
          <a:lstStyle/>
          <a:p>
            <a:r>
              <a:rPr lang="en-GB" sz="3500" b="1" i="1" dirty="0" smtClean="0"/>
              <a:t>TRACING THE CHILD:</a:t>
            </a:r>
            <a:br>
              <a:rPr lang="en-GB" sz="3500" b="1" i="1" dirty="0" smtClean="0"/>
            </a:br>
            <a:r>
              <a:rPr lang="en-GB" sz="3500" b="1" i="1" dirty="0" smtClean="0"/>
              <a:t>Minds, bodies, and emotions in twentieth century </a:t>
            </a:r>
            <a:r>
              <a:rPr lang="en-GB" sz="3500" b="1" i="1" dirty="0" err="1" smtClean="0"/>
              <a:t>britain</a:t>
            </a:r>
            <a:endParaRPr lang="en-GB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Jennifer Crane, Centre for the History of Medicine, University of Warwick</a:t>
            </a:r>
            <a:endParaRPr lang="en-GB" dirty="0"/>
          </a:p>
        </p:txBody>
      </p:sp>
      <p:pic>
        <p:nvPicPr>
          <p:cNvPr id="4" name="Picture 14" descr="Related 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0842" y="4603402"/>
            <a:ext cx="1678909" cy="167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260" y="5042516"/>
            <a:ext cx="2076450" cy="1190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506" y="5736955"/>
            <a:ext cx="3599688" cy="46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69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Also if you want to discuss the lecture today, please do feel free to contact me, Dr Jenny Crane, by email at </a:t>
            </a:r>
            <a:r>
              <a:rPr lang="en-GB" dirty="0" smtClean="0">
                <a:hlinkClick r:id="rId2"/>
              </a:rPr>
              <a:t>J.Crane.1@warwick.ac.uk</a:t>
            </a:r>
            <a:r>
              <a:rPr lang="en-GB" dirty="0" smtClean="0"/>
              <a:t>.  I’m more than happy to discuss </a:t>
            </a:r>
            <a:r>
              <a:rPr lang="en-GB" smtClean="0"/>
              <a:t>your </a:t>
            </a:r>
            <a:r>
              <a:rPr lang="en-GB" smtClean="0"/>
              <a:t>work, </a:t>
            </a:r>
            <a:r>
              <a:rPr lang="en-GB" dirty="0" smtClean="0"/>
              <a:t>research, and ideas in this area!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540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nikolas rose governing the sou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965" y="1500895"/>
            <a:ext cx="3114278" cy="415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e result for michel foucault discipline"/>
          <p:cNvSpPr>
            <a:spLocks noChangeAspect="1" noChangeArrowheads="1"/>
          </p:cNvSpPr>
          <p:nvPr/>
        </p:nvSpPr>
        <p:spPr bwMode="auto">
          <a:xfrm>
            <a:off x="1882775" y="300037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Image result for michel foucault disciplin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114" y="1500895"/>
            <a:ext cx="2586722" cy="415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thumb/b/b0/Emile_Durkheim%2C_Division_du_travail_social_maitrier.jpg/220px-Emile_Durkheim%2C_Division_du_travail_social_maitri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0748" y="1512869"/>
            <a:ext cx="2509331" cy="414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86934" y="383710"/>
            <a:ext cx="11023827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Does psychology only operate ‘from above’?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317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bonnie evans autis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692" y="1348888"/>
            <a:ext cx="2955749" cy="463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athew thomson psychological subjec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039" y="1348888"/>
            <a:ext cx="3114675" cy="475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ian hacking social construction of wh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2312" y="1337754"/>
            <a:ext cx="3216276" cy="476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86934" y="383710"/>
            <a:ext cx="11023827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Does psychology only operate ‘from above’?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99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young sheldon quot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6320" y="1233891"/>
            <a:ext cx="3129016" cy="52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86934" y="383710"/>
            <a:ext cx="11023827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Does psychology only operate ‘from above’?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570673" y="1383633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500" dirty="0"/>
              <a:t>NO!</a:t>
            </a:r>
          </a:p>
          <a:p>
            <a:endParaRPr lang="en-GB" sz="2500" dirty="0"/>
          </a:p>
          <a:p>
            <a:r>
              <a:rPr lang="en-GB" sz="2500" dirty="0"/>
              <a:t>Psychology – and power – operate in complex ways.  Members of the public </a:t>
            </a:r>
            <a:r>
              <a:rPr lang="en-GB" sz="2500" dirty="0" smtClean="0"/>
              <a:t>criticise, reshape, negotiate psychological and medical practices in nuanced and multiple ways.</a:t>
            </a:r>
          </a:p>
          <a:p>
            <a:endParaRPr lang="en-GB" sz="2500" dirty="0"/>
          </a:p>
          <a:p>
            <a:r>
              <a:rPr lang="en-GB" sz="2500" dirty="0" smtClean="0"/>
              <a:t>This becomes visible in my own research project into the experiences and emotions of gifted children . . . See excerpt </a:t>
            </a:r>
            <a:r>
              <a:rPr lang="en-GB" sz="2500" dirty="0"/>
              <a:t>from </a:t>
            </a:r>
            <a:r>
              <a:rPr lang="en-GB" sz="2500" dirty="0" smtClean="0"/>
              <a:t>TV programme </a:t>
            </a:r>
            <a:r>
              <a:rPr lang="en-GB" sz="2500" i="1" dirty="0" smtClean="0"/>
              <a:t>Young Sheldon </a:t>
            </a:r>
            <a:r>
              <a:rPr lang="en-GB" sz="2500" dirty="0" smtClean="0"/>
              <a:t>across. </a:t>
            </a:r>
            <a:r>
              <a:rPr lang="en-GB" sz="2500" i="1" dirty="0" smtClean="0"/>
              <a:t>. . 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580968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522" y="383710"/>
            <a:ext cx="11023827" cy="14859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Children have challenged, accepted, and reshaped medical, psychological and political classifications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03516">
            <a:off x="76199" y="2772811"/>
            <a:ext cx="10039350" cy="8572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1309" y="2421368"/>
            <a:ext cx="3094685" cy="42080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6900" y="601916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Daily Mail article, 2001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6490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34" y="2078566"/>
            <a:ext cx="6756400" cy="4347633"/>
          </a:xfrm>
        </p:spPr>
        <p:txBody>
          <a:bodyPr>
            <a:normAutofit/>
          </a:bodyPr>
          <a:lstStyle/>
          <a:p>
            <a:r>
              <a:rPr lang="en-GB" dirty="0" smtClean="0"/>
              <a:t>1971: American businessman Robert Graham establishes ‘Repository for Germinal Choice’, aiming to disseminate the sperm of Nobel Prize winners and geniuses to families in America. . .</a:t>
            </a:r>
          </a:p>
          <a:p>
            <a:r>
              <a:rPr lang="en-GB" dirty="0" smtClean="0"/>
              <a:t>240 children are born following use of this sperm bank</a:t>
            </a:r>
          </a:p>
          <a:p>
            <a:r>
              <a:rPr lang="en-GB" dirty="0" smtClean="0"/>
              <a:t>One of these children, </a:t>
            </a:r>
            <a:r>
              <a:rPr lang="en-GB" dirty="0" err="1" smtClean="0"/>
              <a:t>Doron</a:t>
            </a:r>
            <a:r>
              <a:rPr lang="en-GB" dirty="0" smtClean="0"/>
              <a:t> Blake, reaches 18 in 2001.  He gives media interviews, notably with </a:t>
            </a:r>
            <a:r>
              <a:rPr lang="en-GB" i="1" dirty="0" smtClean="0"/>
              <a:t>Slate</a:t>
            </a:r>
            <a:r>
              <a:rPr lang="en-GB" dirty="0" smtClean="0"/>
              <a:t>, criticising the idea of ‘genius’.  He states that: </a:t>
            </a:r>
            <a:br>
              <a:rPr lang="en-GB" dirty="0" smtClean="0"/>
            </a:br>
            <a:r>
              <a:rPr lang="en-GB" i="1" dirty="0" smtClean="0"/>
              <a:t>“</a:t>
            </a:r>
            <a:r>
              <a:rPr lang="en-US" i="1" dirty="0" smtClean="0"/>
              <a:t>The fact that I have a huge IQ does not make me a person who is good or happy. . .The thing I like best about myself is not that I’m smart but that I care about people and try to make other people’s lives better. I don’t think you can breed for good people.”</a:t>
            </a:r>
            <a:endParaRPr lang="en-GB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093" t="72419" r="45407" b="5211"/>
          <a:stretch/>
        </p:blipFill>
        <p:spPr>
          <a:xfrm>
            <a:off x="8595360" y="2388276"/>
            <a:ext cx="2682240" cy="321443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20522" y="383710"/>
            <a:ext cx="11023827" cy="14859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Children have challenged, accepted, and reshaped medical, psychological and political classifications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07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does this matter?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37360"/>
            <a:ext cx="9601200" cy="3581400"/>
          </a:xfrm>
        </p:spPr>
        <p:txBody>
          <a:bodyPr>
            <a:normAutofit/>
          </a:bodyPr>
          <a:lstStyle/>
          <a:p>
            <a:r>
              <a:rPr lang="en-GB" sz="2300" dirty="0" smtClean="0"/>
              <a:t>Helps us to think about the connections between the psychological, the physical, and the emotional</a:t>
            </a:r>
          </a:p>
        </p:txBody>
      </p:sp>
    </p:spTree>
    <p:extLst>
      <p:ext uri="{BB962C8B-B14F-4D97-AF65-F5344CB8AC3E}">
        <p14:creationId xmlns:p14="http://schemas.microsoft.com/office/powerpoint/2010/main" val="1474664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GB" dirty="0" smtClean="0"/>
              <a:t>Why does this matter?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71600" y="1737360"/>
            <a:ext cx="9601200" cy="3581400"/>
          </a:xfrm>
        </p:spPr>
        <p:txBody>
          <a:bodyPr>
            <a:normAutofit/>
          </a:bodyPr>
          <a:lstStyle/>
          <a:p>
            <a:r>
              <a:rPr lang="en-GB" sz="2300" dirty="0" smtClean="0"/>
              <a:t>Helps us to think about the connections between the psychological, the physical, and the emotional</a:t>
            </a:r>
          </a:p>
          <a:p>
            <a:endParaRPr lang="en-GB" sz="2300" dirty="0"/>
          </a:p>
          <a:p>
            <a:r>
              <a:rPr lang="en-GB" sz="2300" dirty="0" smtClean="0"/>
              <a:t>Looking at children specifically can reveal inequalities and oppression, and more about structural disempowerment</a:t>
            </a:r>
          </a:p>
        </p:txBody>
      </p:sp>
    </p:spTree>
    <p:extLst>
      <p:ext uri="{BB962C8B-B14F-4D97-AF65-F5344CB8AC3E}">
        <p14:creationId xmlns:p14="http://schemas.microsoft.com/office/powerpoint/2010/main" val="3394444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GB" dirty="0" smtClean="0"/>
              <a:t>Why does this matter?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71600" y="1737360"/>
            <a:ext cx="9601200" cy="3581400"/>
          </a:xfrm>
        </p:spPr>
        <p:txBody>
          <a:bodyPr>
            <a:normAutofit/>
          </a:bodyPr>
          <a:lstStyle/>
          <a:p>
            <a:r>
              <a:rPr lang="en-GB" sz="2300" dirty="0" smtClean="0"/>
              <a:t>Helps us to think about the connections between the psychological, the physical, and the emotional</a:t>
            </a:r>
          </a:p>
          <a:p>
            <a:endParaRPr lang="en-GB" sz="2300" dirty="0"/>
          </a:p>
          <a:p>
            <a:r>
              <a:rPr lang="en-GB" sz="2300" dirty="0" smtClean="0"/>
              <a:t>Looking at children specifically can reveal inequalities and oppression, and more about structural disempowerment</a:t>
            </a:r>
          </a:p>
          <a:p>
            <a:endParaRPr lang="en-GB" sz="2300" dirty="0"/>
          </a:p>
          <a:p>
            <a:r>
              <a:rPr lang="en-GB" sz="2300" dirty="0" smtClean="0"/>
              <a:t>Cases where children have exercised agency reveals gaps in medical, psychological, and indeed political ‘power’.  This matters!</a:t>
            </a:r>
          </a:p>
        </p:txBody>
      </p:sp>
    </p:spTree>
    <p:extLst>
      <p:ext uri="{BB962C8B-B14F-4D97-AF65-F5344CB8AC3E}">
        <p14:creationId xmlns:p14="http://schemas.microsoft.com/office/powerpoint/2010/main" val="136606541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229</TotalTime>
  <Words>375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Franklin Gothic Book</vt:lpstr>
      <vt:lpstr>Crop</vt:lpstr>
      <vt:lpstr>TRACING THE CHILD: Minds, bodies, and emotions in twentieth century britain</vt:lpstr>
      <vt:lpstr>PowerPoint Presentation</vt:lpstr>
      <vt:lpstr>PowerPoint Presentation</vt:lpstr>
      <vt:lpstr>PowerPoint Presentation</vt:lpstr>
      <vt:lpstr>Children have challenged, accepted, and reshaped medical, psychological and political classifications</vt:lpstr>
      <vt:lpstr>Children have challenged, accepted, and reshaped medical, psychological and political classifications</vt:lpstr>
      <vt:lpstr>Why does this matter?</vt:lpstr>
      <vt:lpstr>Why does this matter?</vt:lpstr>
      <vt:lpstr>Why does this matter?</vt:lpstr>
      <vt:lpstr>Any questions?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Mothers as Subjects, Objects, and Agents in Institutions and Communities, 1948-1990</dc:title>
  <dc:creator>Jennifer Crane</dc:creator>
  <cp:lastModifiedBy>Jenny</cp:lastModifiedBy>
  <cp:revision>29</cp:revision>
  <dcterms:created xsi:type="dcterms:W3CDTF">2018-06-24T13:36:47Z</dcterms:created>
  <dcterms:modified xsi:type="dcterms:W3CDTF">2018-12-17T12:52:04Z</dcterms:modified>
</cp:coreProperties>
</file>