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1" r:id="rId4"/>
    <p:sldId id="274" r:id="rId5"/>
    <p:sldId id="275" r:id="rId6"/>
    <p:sldId id="295" r:id="rId7"/>
    <p:sldId id="276" r:id="rId8"/>
    <p:sldId id="279" r:id="rId9"/>
    <p:sldId id="277" r:id="rId10"/>
    <p:sldId id="292" r:id="rId11"/>
    <p:sldId id="264" r:id="rId12"/>
    <p:sldId id="278" r:id="rId13"/>
    <p:sldId id="265" r:id="rId14"/>
    <p:sldId id="266" r:id="rId15"/>
    <p:sldId id="268" r:id="rId16"/>
    <p:sldId id="269" r:id="rId17"/>
    <p:sldId id="267" r:id="rId18"/>
    <p:sldId id="270" r:id="rId19"/>
    <p:sldId id="293" r:id="rId20"/>
    <p:sldId id="272" r:id="rId21"/>
    <p:sldId id="280" r:id="rId22"/>
    <p:sldId id="288" r:id="rId23"/>
    <p:sldId id="294" r:id="rId24"/>
    <p:sldId id="289" r:id="rId25"/>
    <p:sldId id="285" r:id="rId26"/>
    <p:sldId id="282" r:id="rId27"/>
    <p:sldId id="284" r:id="rId28"/>
    <p:sldId id="290" r:id="rId29"/>
    <p:sldId id="27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6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Post-War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Impact of the World War 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9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Democracy, War, and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Political extremism, economic irrationality, and violence of war in mid-century encourages governments to consider psychology</a:t>
            </a:r>
          </a:p>
          <a:p>
            <a:r>
              <a:rPr lang="en-GB" dirty="0"/>
              <a:t>In Britain, democracy now seen as a result and necessary condition for mental health</a:t>
            </a:r>
          </a:p>
        </p:txBody>
      </p:sp>
      <p:pic>
        <p:nvPicPr>
          <p:cNvPr id="5" name="Content Placeholder 4" descr="war-inside-psychoanalysis-total-making-democratic-self-michal-shapira-hardcover-cover-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133600"/>
            <a:ext cx="2647950" cy="399840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battle of morale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Fear of mass mental breakdown via air attack following Guernica (legacy of ‘shellshock’)</a:t>
            </a:r>
          </a:p>
          <a:p>
            <a:r>
              <a:rPr lang="en-GB" dirty="0"/>
              <a:t>Psychological strength (morale) seen as key to victory</a:t>
            </a:r>
          </a:p>
          <a:p>
            <a:r>
              <a:rPr lang="en-GB" dirty="0"/>
              <a:t>Need for the state to resource expansion of psychological medicine to whole population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038600" cy="27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903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Evacuation, the Blitz, and Separation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Psychological ‘experiment’ of mass evacuation focuses attention on children and separation</a:t>
            </a:r>
          </a:p>
          <a:p>
            <a:r>
              <a:rPr lang="en-GB" dirty="0"/>
              <a:t>Studies of withdrawn children and emotional abuse in children’s homes</a:t>
            </a:r>
          </a:p>
          <a:p>
            <a:r>
              <a:rPr lang="en-GB" dirty="0"/>
              <a:t>Evidence on children from camps</a:t>
            </a:r>
          </a:p>
          <a:p>
            <a:r>
              <a:rPr lang="en-GB" dirty="0"/>
              <a:t>Children show capacity to cope in Blitz</a:t>
            </a:r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61729"/>
            <a:ext cx="4038600" cy="284740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Implementing the psychological reproduction of democratic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Via BBC radio and child-rearing literature reaches into family home (Donald </a:t>
            </a:r>
            <a:r>
              <a:rPr lang="en-GB" dirty="0" err="1"/>
              <a:t>Winnicott</a:t>
            </a:r>
            <a:r>
              <a:rPr lang="en-GB" dirty="0"/>
              <a:t> and John Bowlby)</a:t>
            </a:r>
          </a:p>
          <a:p>
            <a:r>
              <a:rPr lang="en-GB" dirty="0"/>
              <a:t>Post-war withdrawal of support from nurseries</a:t>
            </a:r>
          </a:p>
          <a:p>
            <a:r>
              <a:rPr lang="en-GB" dirty="0"/>
              <a:t>Progressive pedagogy in schools</a:t>
            </a:r>
          </a:p>
          <a:p>
            <a:r>
              <a:rPr lang="en-GB" dirty="0"/>
              <a:t>Psychological advice on plans for a welfare state</a:t>
            </a:r>
          </a:p>
        </p:txBody>
      </p:sp>
      <p:pic>
        <p:nvPicPr>
          <p:cNvPr id="5" name="Content Placeholder 4" descr="_67400914_30s-mother-and-chil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62252"/>
            <a:ext cx="4038600" cy="30463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adventure playground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Model of the wartime bombsite</a:t>
            </a:r>
          </a:p>
          <a:p>
            <a:r>
              <a:rPr lang="en-GB" dirty="0"/>
              <a:t>A space for children (under supervision) to explore, make things from junk, and to develop through freedom and play</a:t>
            </a:r>
          </a:p>
        </p:txBody>
      </p:sp>
      <p:pic>
        <p:nvPicPr>
          <p:cNvPr id="5" name="Content Placeholder 4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133600"/>
            <a:ext cx="4038600" cy="268944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virtual landscape of children’s television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Psychology informs efforts to design an ideal virtual environment for the child: safe, suited to the way the child sees the world, bringing the outside world into the protected realm of the family home</a:t>
            </a:r>
          </a:p>
        </p:txBody>
      </p:sp>
      <p:pic>
        <p:nvPicPr>
          <p:cNvPr id="5" name="Content Placeholder 4" descr="p01g6rb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2" y="1981202"/>
            <a:ext cx="4626132" cy="26022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post-war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Thinking on mental health fosters ‘golden’ era of family life: increasingly focused on domestic space; home-bound mother; new expectations of fatherhood; smaller families</a:t>
            </a:r>
          </a:p>
          <a:p>
            <a:r>
              <a:rPr lang="en-GB" dirty="0"/>
              <a:t>Historically, this is not the norm but instead rather unique (Pat Thane)</a:t>
            </a:r>
          </a:p>
          <a:p>
            <a:r>
              <a:rPr lang="en-GB" dirty="0"/>
              <a:t>Nuclear family just as central as welfare state to post-war settlement</a:t>
            </a:r>
          </a:p>
        </p:txBody>
      </p:sp>
      <p:pic>
        <p:nvPicPr>
          <p:cNvPr id="5" name="Content Placeholder 4" descr="Nuclear%20Fa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54703"/>
            <a:ext cx="4038600" cy="326145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new form of 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Pre-war efforts to control and regulate through the imposition of outside controls (</a:t>
            </a:r>
            <a:r>
              <a:rPr lang="en-GB" dirty="0" err="1"/>
              <a:t>eg</a:t>
            </a:r>
            <a:r>
              <a:rPr lang="en-GB" dirty="0"/>
              <a:t> via eugenics and mental hygiene) limited via lack of resources and expertise, and by culture that supports individual liberties</a:t>
            </a:r>
          </a:p>
          <a:p>
            <a:r>
              <a:rPr lang="en-GB" dirty="0"/>
              <a:t>The post-war culture of normative mental health works via advice and internalisation of norms: self-government</a:t>
            </a:r>
          </a:p>
          <a:p>
            <a:r>
              <a:rPr lang="en-GB" dirty="0"/>
              <a:t>Nikolas Rose argues this is a more powerful form of biopolitical power</a:t>
            </a:r>
          </a:p>
        </p:txBody>
      </p:sp>
      <p:pic>
        <p:nvPicPr>
          <p:cNvPr id="5" name="Content Placeholder 4" descr="UL-June-Self-Hel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5" y="2751931"/>
            <a:ext cx="3905250" cy="2667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 The roots of a mental health crisis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7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Examine the expansion of ‘psychological medicine’ beyond the asylum to the broader population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Suggest the significance of the WWII as a turning point, and to provide examples of its impact in shaping life in post-war Britain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Highlight reasons for a critique of this development and the seeds of a crisis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Introduce consideration of the degree to which this became a global phenomenon in the post-war period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change creates new mental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Post-war immigration</a:t>
            </a:r>
          </a:p>
          <a:p>
            <a:r>
              <a:rPr lang="en-GB" dirty="0"/>
              <a:t>Breakdown of community with destruction of slums and relocation to high rise buildings</a:t>
            </a:r>
          </a:p>
          <a:p>
            <a:r>
              <a:rPr lang="en-GB" dirty="0"/>
              <a:t>Rising divorce rates and instability of family structure</a:t>
            </a:r>
          </a:p>
          <a:p>
            <a:r>
              <a:rPr lang="en-GB" dirty="0"/>
              <a:t>Close of asylums and move to ‘community care’ places responsibility on families at time of social breakdown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GB" dirty="0"/>
          </a:p>
        </p:txBody>
      </p:sp>
      <p:pic>
        <p:nvPicPr>
          <p:cNvPr id="7170" name="Picture 2" descr="C:\Users\Mathew\Pictures\children\MRC pictures\children looking dow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693182" cy="480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Critiques of medical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Normative family (&amp; gender roles) challenged by feminism</a:t>
            </a:r>
          </a:p>
          <a:p>
            <a:r>
              <a:rPr lang="en-GB" dirty="0"/>
              <a:t>‘Anti-psychiatry’ </a:t>
            </a:r>
            <a:r>
              <a:rPr lang="en-GB" dirty="0" err="1"/>
              <a:t>eg</a:t>
            </a:r>
            <a:r>
              <a:rPr lang="en-GB" dirty="0"/>
              <a:t> R.D. Laing questions ‘madness’ and sees family as cause rather than solution</a:t>
            </a:r>
          </a:p>
          <a:p>
            <a:r>
              <a:rPr lang="en-GB" dirty="0"/>
              <a:t>Critiques of medical power: psychoanalysis; Electric Shock; tranquillisers </a:t>
            </a:r>
          </a:p>
          <a:p>
            <a:r>
              <a:rPr lang="en-GB" dirty="0"/>
              <a:t>Challenge from transcultural perspective (high BME rates in mental health system)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035902" cy="251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98999"/>
            <a:ext cx="4084320" cy="144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468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‘Cinderella’ of NHS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Destigmatisation creates demand</a:t>
            </a:r>
          </a:p>
          <a:p>
            <a:r>
              <a:rPr lang="en-GB" dirty="0"/>
              <a:t>NHS fails to up: mental health 25% of ‘burden of disease’ UK but 11% NHS funding; only 28% of those with mental health difficulties receive treatment; 1/3 GP consultations mental health related (NHS England, 2013)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6" y="1773238"/>
            <a:ext cx="3013067" cy="462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810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Globalisation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314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World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1948 World Health Organisation defines health as ‘a state of complete physical, mental, and social well-being and not merely the absence of disease or infirmity’</a:t>
            </a:r>
          </a:p>
        </p:txBody>
      </p:sp>
      <p:pic>
        <p:nvPicPr>
          <p:cNvPr id="5" name="Content Placeholder 4" descr="1948-mental-health-and-world-citizenship-page-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611860" cy="428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47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286" y="1905000"/>
            <a:ext cx="2962656" cy="4450568"/>
          </a:xfrm>
          <a:prstGeom prst="rect">
            <a:avLst/>
          </a:prstGeom>
        </p:spPr>
      </p:pic>
      <p:pic>
        <p:nvPicPr>
          <p:cNvPr id="3" name="Picture 2" descr="ruling mi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0391" y="1887770"/>
            <a:ext cx="2963609" cy="4467797"/>
          </a:xfrm>
          <a:prstGeom prst="rect">
            <a:avLst/>
          </a:prstGeom>
        </p:spPr>
      </p:pic>
      <p:pic>
        <p:nvPicPr>
          <p:cNvPr id="5" name="Picture 4" descr="unconscious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887771"/>
            <a:ext cx="2963609" cy="446779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Globalisation of expertise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18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ly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86000"/>
            <a:ext cx="5143500" cy="30956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‘burden of disease’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794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lonizing_global_mental_health_the_psychiatrization_of_the_majority_world_by_china_mills_1135080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3822192" cy="4343400"/>
          </a:xfrm>
          <a:prstGeom prst="rect">
            <a:avLst/>
          </a:prstGeom>
        </p:spPr>
      </p:pic>
      <p:pic>
        <p:nvPicPr>
          <p:cNvPr id="2" name="Picture 1" descr="crazy like 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6247" y="1981200"/>
            <a:ext cx="3105150" cy="475297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Critiques of Global Mental Health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02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Global mental health inequalities</a:t>
            </a:r>
          </a:p>
        </p:txBody>
      </p:sp>
      <p:pic>
        <p:nvPicPr>
          <p:cNvPr id="4" name="Content Placeholder 3" descr="Condemned07 southern sud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2519" y="1774825"/>
            <a:ext cx="6938962" cy="46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028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Concluding thoughts/questions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Is the history of mental health the history of progress to uncover something previously hidden and unaddressed; or is it a failed project, with rising levels of chronic mental illness (anxiety, depression, eating disorders …), and inadequacies in response?  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What explains the rise? Is mental illness a ‘disease of civilisation’? Has recognition resulted from decline of stigma and better understanding? Or is it driven by the stress of modern life, inequality, and economics?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Why has the expansion of mental health been viewed critically by some, and to what extent is this justified?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The move beyond the asylum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0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limits of </a:t>
            </a:r>
            <a:r>
              <a:rPr lang="en-GB" dirty="0" err="1"/>
              <a:t>asylumdom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Early optimism of asylum had faded</a:t>
            </a:r>
          </a:p>
          <a:p>
            <a:r>
              <a:rPr lang="en-GB" dirty="0"/>
              <a:t>Problems of growing size (1000+), overcrowding, </a:t>
            </a:r>
            <a:r>
              <a:rPr lang="en-GB" dirty="0" err="1"/>
              <a:t>incurablity</a:t>
            </a:r>
            <a:endParaRPr lang="en-GB" dirty="0"/>
          </a:p>
          <a:p>
            <a:r>
              <a:rPr lang="en-GB" dirty="0"/>
              <a:t>Cost in face of rising broader demands of welfare</a:t>
            </a:r>
          </a:p>
          <a:p>
            <a:r>
              <a:rPr lang="en-GB" dirty="0"/>
              <a:t>Rise of eugenics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48544"/>
            <a:ext cx="4038600" cy="30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87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move to ‘mental health’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Disillusion of doctors with asylum medicine</a:t>
            </a:r>
          </a:p>
          <a:p>
            <a:r>
              <a:rPr lang="en-GB" dirty="0"/>
              <a:t>Desire to reach out to the milder cases who may be easier to cure</a:t>
            </a:r>
          </a:p>
          <a:p>
            <a:r>
              <a:rPr lang="en-GB" dirty="0"/>
              <a:t>Rise of outpatient treatment, clinics, and child guidance services</a:t>
            </a:r>
          </a:p>
          <a:p>
            <a:r>
              <a:rPr lang="en-GB" dirty="0"/>
              <a:t>Development of new ‘psychotherapies’</a:t>
            </a:r>
          </a:p>
          <a:p>
            <a:r>
              <a:rPr lang="en-GB" dirty="0"/>
              <a:t>Interest too in prevention – promotion of ‘mental health’ and ‘mental hygiene’</a:t>
            </a:r>
          </a:p>
          <a:p>
            <a:r>
              <a:rPr lang="en-GB" dirty="0"/>
              <a:t>But problems of resource, limited expertise, and reticence to talk about problems</a:t>
            </a:r>
          </a:p>
          <a:p>
            <a:r>
              <a:rPr lang="en-GB" dirty="0"/>
              <a:t>Needs moment of crisis to make mental health a national priority </a:t>
            </a:r>
          </a:p>
        </p:txBody>
      </p:sp>
    </p:spTree>
    <p:extLst>
      <p:ext uri="{BB962C8B-B14F-4D97-AF65-F5344CB8AC3E}">
        <p14:creationId xmlns:p14="http://schemas.microsoft.com/office/powerpoint/2010/main" val="266112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Shock of War | Smithsonian">
            <a:extLst>
              <a:ext uri="{FF2B5EF4-FFF2-40B4-BE49-F238E27FC236}">
                <a16:creationId xmlns:a16="http://schemas.microsoft.com/office/drawing/2014/main" id="{F410639E-BA6A-D1C3-1C23-3AA855578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447800"/>
            <a:ext cx="43815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3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VFBUWFxoYGBcYFxgcFxgYGBcWGBcXGBcaHyggGB0lHBQYITEhJSkrLi4uGB8zODMsNygtLisBCgoKDA0NDgwMDisZFBksNywrKyssNysrKysrNzcrKysrKysrKysrKysrLCsrKysrKysrKysrKysrKysrKysrK//AABEIAMMBAwMBIgACEQEDEQH/xAAcAAACAgMBAQAAAAAAAAAAAAAEBQMGAAECBwj/xABIEAACAAMFAwgHBgIJBAMBAAABAgADEQQFEiExQVFxBhMiMmGBkaEUQlKxssHRI2JyguHwBzMVJDRDU5KiwvGTs9LiFmOjJf/EABYBAQEBAAAAAAAAAAAAAAAAAAABAv/EABQRAQAAAAAAAAAAAAAAAAAAAAD/2gAMAwEAAhEDEQA/ANWWUTSGsiRThAno8xAOgT+Eg+WsJL1V53QmF1TagqoP4jqYyou9eV8tCZdmXn5mlR/LU9rbT2CK3Mu60Wl+cnzGJ2L6q9igaQ9sdjRAAqgAboPUwQnsV2NL6pNew0P78Yd2S9HTJwG4ih7iPpGi8Rs0FWCyXvJbJqoeFR4jPyhxZ5ctxVGVuBr47ooDIOHD6aR1ZFYvQNQ0JB25U2g9sBf3sYORzgWdYCOrmN239Yr8q9bVL9bnB97peeTecG2flUNJiFTvGfkaH3wBIEShIxbZJndR1xeBPFTn3xEWKmjZQQSJcSS5UBNeCDbU9n1gK0X4BlUDsGZ/SCrAZQGZIERNakHVqfIeMVOberNoO9sz4aDziB8T9Ziew6eGkBYrVfgFaTCTuSp8W084VTbxduqMPac288oHlyIJSTAD8wzHpMTxJidLHSJkpx4fXTziQOdgA8z8vnAcy7Jur4RKJSDVqncMz5ad8Rua6knjp4aRsQE6uuxSe1jTyFfeI7Vq6kgblyHjr5wMI2BAErLTd37e87Y7VF3QMpMdBjBGXjZ0aWRmDlTjUR3digSpdK9URFPNQB2iObCTzafhHjTOAYOBERArX9+HdHBeOcW+AlMYYGa2oNteGcB2i/Ja7R3ke4VgG1OPjGRW35Siv/qT74yAs0yygKuEsvA1HgaiNcyxFCEcbiKfUeUaeY4UFl+Q2RLZbWhFcxx/TZBQVosdnBAmI0stkCNCRsFK+6Fd42US5pQEkCmuuYrFntoVpLkioAJFdhFaGEN/n+sP+X4RALSI2JdYlVYkDCAFaTHV1Sazvyt71gphWO7pT7X8re9YBh6JGjYwRQgHjBZEVrlnejWc2V1YqvPfaDYyU6QI25VMEHT7lQ6CnD6HKIZt3TQKB8ajRXrQcK1p3UiS/wC/PRnsyBQ7T5yy6E0ohZVZxTUguvjA128q1mnpWefLU46TcOKT9nixdMZjqHIiA3KYJ/Os5I3qzU71qVPjDSxzLG3VEtTudQvmcvONSLfKdVKOpDoJi50JRqANhOYFSBxyjmfYUbrKK79D4jOAa/0Uh9RKbwB8oHnXKmyq+Y8D9YVJYnl5yZrp2ar4fWsTrfVqXKZLRwM8Qy02EDfwEFSTLncaZjs17x9PGOEscHWPlPZ3NGLS23MKivEfMCGfNpMGJGU/eUgjvpAJRZI36HBroVNG/fCJEWAXixmM9EMNMEQTLSg1Yd2fugAvRTGxZzHE6/JS7a9/0qfKA5vKH2FJ7qeZ+kAxFlO6NtIprQQnN4T30FB21P0HlBlkskxusx4DL3QRu1OFp2d3vhat5hUVQNABtOg7hFms9zDdWOptwr7MFU+bekw9UN5D3D5wE7zW207vrWLbOu1V2QM9jG6Aq5sbN1mJ4n5RIl3AQ/ax9kRtIpAKfQhGQz5qMgLG7tgTEPDgPmfKB5Nplk0Zda1y2im7sMT2u1OqqGXKo4AEDOu3b4RFZrWpIxLnQEZVIqDl5QBdpA5iYV0wN84rt/j+sP8Al+ERZLSQZD4dCjEd4Jiu8oB/WX/L8IgBZaikd4BHCR2RASYRE10U50/gPxJAtYmuc/an8DfEkA7dhFY5W2VZ02xym0mPNU8DZ5g+YixulYHtF2o7ynauKUxZKHaylTUbcjBHnUh3tD2edNFDItFjsoH/ANgmAzm8QsPuTFmZbunOZhZXWeVSgAl0adioRmcRzz0h3bOT6sJYlkIFtS2lsq4iJmNh2Vrr2Qpu+xW2TZ2srSpMyXgnATEmEOCyzGWqOBWrMFy0rAIeRclLRhkz1DhLGVZTu9IEyXp91kPcILSd6Hc8ufLdsb8yxxHEAWZMQUNoCoOQ3wVyZul5FqZmRlDWCTUkGgmIsuW6YhliHNg07YXXyQbru+WVdwyAlUUs2VmmUOEbAzKSdlIoudktWOfaJZAwy+bwka9NCTU17Ikts5JS4nOEVVa0JzdgijLezAd8KuTE7HMnTB68qyt4ya/ON8ssXorYSA3OSMNcxX0iVSoGysAdSXMqOg9CQdDQgkEdhBBEDf0cFOKWzy23qx/fnFT5iaXkBsOKZap0qaUqFytEuecNc6UkuM9jGGcqdaVltaOdxq+M4GApLImUl4KCpGEEGp3GAftedpUUbBOGwkUccCKedYjl8o2PRduZPbLJHiDUwns99TKK05JeCZNaWjS2JNRzpo6kZH7MDInrRLY7zkzzgQnFhxFWUjI02kYT1hWhOsRTs2dpoqLSHH3APmSRETXIp6zseOcIrwsoTCydA11Ed2a+56akTB97Xx1gHP8ARIXYD2iJpdnA2QLZuVEs5TFZD4j6+UMEtUt85bqewH5aiCJZEobod3fJzFTQbTSppCeXOUesPEQ3sFqA18wYCzSLFLpUVbtJMZaLJLAqRQdhMQ2K2qBQmg2HZHFutobJdBt3xQgt8kBjQkjZXWFzrBd5TmPVUnwHvEJZiTjsUcWb/aYiizAM+claYgewEV8I5N2TD1pijhLBPic4210VBxTJrdlcvDOCIDNG5v8AK30jI7a5ZXsn/MYyCnN5Wl1wDBiyzoDlkOO0wPZLcGIDLWppmKnPFThoM+MS2mbNxgFa50JAOgGVaRLLtnRJZaUANCdpBND7uMBPbhSTMplSW3wmK/yg/tD/AJfhEWC8P5MyvsN8JhBf4/rD/l+EQAaR3SNJEggIyIiMiprmCNCpKkcCCCILAjREBwk2avVmvwOFvNgT5xMl6ThqJbjgynxqR5RGDGUgCv6eoOnJYfgZW+LDDBpmQOFhUA9UnUV9WtNYr1oORi6SFXDLHOS8RRThLANQqKZawCdbQK0qK7q5+EczZaMVZlUla4SQKriFGodRUa0h7OsLHVKjuIhdNsCDVCvDEvw0giuHk9JV0eU86SUwDDLmsFZZdAqOpqGFBThE192UzZRRSAcctqnT7Oakw6diEQzexD1ZjDs6JHmK+cDvZZntI3cV/wDKARy7DMWZKNKgWydNJBGSPLnBSe91HfCS2FgOaKzVaSJ2M9ISmRpg5o16rE4wRtGFouDI41Q8QQR76+URzJtOtUfiBHvEUUy+AvoUoysOJbRMmkKRUvLW0TOlTaRLAh5yUlESScRIJFFyotEUGm3Ptg9bos5JYSpYLEklQBUlWUkldTSYwz9ox3d1ziS5KTJmAj+WxBQHo9JcsQNF37YAe90yXj8oViXUgbyB4mkPb4Torx+UKpa9NPxr8QiKitF2TAOrjXepDDygDBQ5ZePlui/+jpRclHRFMippSuTjvga8LCCK5NmMmAORIBo3WrTtMBXZM56DpucvaP1iaTbihqIhlLkOERTUgLZd/KGozhjIvfEwXf8AQ0ij2bKGd1vWan4hAWifaFGpgKbb5a6so7x84Gvzqjj8o80vVJzT5gR6KDTCrUK5DUDQQHpMy/JS+tXh+ghZauVUpa5+YHvIjz83LOPWYnvJ98bXkyxgi3Ny1k11H+ZfrGRU/wD4m24xqA9mVpnO0ZRxplpXee0d3bGrTayuq7s89tK5d527ILnOMdVIPD9IkZYKBnzMVndt8tj/AKTCS/8A+0P+X4RD+9GCyZmIgVUqK7SQaAbzFf5Q/wBpmfl+EQAqxKBA4aJOcgJwY0Yh52NiZATUjlowmOS0BDP0MXWxSyyjCwFElggqGU/ZpqK9nnFItDZGLjZB0NWBASmE0JHNSwddaVr4QGFEHVWQDmDgZpTE6arEZmsK4TNFPZmLMyIr/e4s/lGzaGJoTMpX1pStTwgWbOXXFK0rmjKdabOFP3mBLzWqKkMOjXnJWZBYAgOpCg90DMRiK4VFKZl2BNQDphw6kjMxMs0laAyyAVrhYn1hTXTZl2xxONCekQS2XSUA0RfaFDroYDuWinMB6b+g42aBGJ27o7ou1gv4wyfEIwS65gA/kQmlKmhUjPx2d3UpaGgqCaZfaqOIqCBmR+kBT+UFkHpDkUFQtGQ0JGAZhlzgeXOmrpNem40bzYE+cMeUP88/hX4RC4wHc21O4o+E0ORAI8czEUnrp+NfiEYYyUOnL/GnxCAuLVoKV0GhB9UaqYGtCAI28dlMsQMTTV30pl6h7PWED2s/ZvmNNjE+R0gKxK0jCIe3DJrL72OQUnIJQdIHthictreKD3UgKrLksdFY8AYPuySyzZeJWWrZVBGgO+Ha0J9bX/EPuDQPOWk+UNmJzqT/AHcvf3wGX0KgcR7jHlN4XOky1T29KEmYZmFUqMyFUj1qmtRl79I9dvRMu/6x5DyksbY7Rgk4mmTunmKc2mwVNQS2fhFArWm85FFZGcbKAsD21Q1A8IN9MM00b0jLMmXNcjTUrUHZoKxBYJFrC/2tebA6j1E0rXNQHWoOuhppnDDk/wBab+D3f8wRJKuyzsA3PTRXOjTJwPeDnGQRJ6ShhtEbgr0W0XnZmOajvl12cDEq2my7Cg4KV+QiskVaOqRBZZkmyOQXdTTTFObLhVqDSEl+TQ09ypDA4cwQQeiu0QHSNkQHKiLrdMgNZ0OFWNNCqnzMUwLFusNq5uxY9woOJNBAdzbPLGTSZYNK9VBXPIAggRqXdMl/7oU31YA8CDC6ZevOIZRaYmMEc4jUZTQkU/y07/Ca7+UBZkVgc2C1rrsqe36wCK8kCzHVRQA5CtfPbA4aDr6H28zj8hAAaAinnIxdPRGKjoS3BCkYnZSOgikZIfZilz+qeEXiXLagoG0GgPygOJbuopzRp91wfipGLaDXOVMH/TPucmOZhYe15xAZzDae/wDWAktM8GgAmA4hUc01D0hqwFABrWsAz7QomMDMCCu10GwCuFxuA0gsWk+17vpHKzjvB/fGAyRZ0auGZLbgqE+Wn6QT6M6iuWWdQZgJoK6A667I4FG6yq3EA++JEskvZKQcAB7hAVG/nrOJ+6nwgwDWDr7AM96CgGFQPwqo+UE3Hd6TRMxgnDhIoaHPFX3QCiOpA6afjXyNYsFpuSUEdhjBCkgErnQV3QikkB1LVoDnTWnZAWubLIrl3hiN2zSBryBElzUkYTkaGmW8cIgW8pdKCdXZ00r7gKwNb56lGwzJehyC0LZEAZk7aHugD7gX7LiD5s4/2wS9PaUfmUad0U+darYCBKmSlljRWlgnM1JLEGuZOQpA8y9bfosyWrdstCh4EAGmUBeg65dNdc+kNx84FYg2mUQQR9pp+ED/AGxTLVf9vWWjzcBZJmQlK9CCKAslatqRTtB2RZLit0ydMlvN1CtlSlKqdkA5vM59/wBYp86zy2dqvQ4mqKjed/dFsvhsx+9/1ilTpbku4U4AzAnLeammpA0r+tAhvixBJdQwauWQ7K7+yK3JtwkCaxFSQFVd5JG3sFT3Q8tgy/e4xXbwkApU+q6nxqIIZXVe8nmkxMFYChXcRl8oyKfPVcTZbTu3xkUezgUJrHS6RzP1/e6ODEVjCOlOUcR0EygNViymymbd2Fa11y20c5eUV0SouPJ+dhsyChPW0pXrvv7oDze8J5LUKqhAp0QQDTbQnXfSG/JyzzHeSVK9atTUjLWu/SLhOsUhjV5NTWtcKCpBOZpr+6wVYpKDqJgA+6g+HbAVO/R/WJvEfCsLSIY37/aJvEfAsL3gIpmhi4pPIpmCMKUBnOlPspWgHRIqeOcU14vl2dQ5VyT/ALMqAHNozIxKKaHnhnXTrjaCP1jRnmtC5A345Bpv9T91jl64urMFWGoQ0HDERQVppEagnI1xZ5Ul592zQ7N+6AJkzScPSbUVBMo+sAQQorodkczZrAE0NAzAUVCKBio1IOyJzLGENhCtiXYK9da5xBMLUoCSCZlQEDUPObakb6wHGNz6o3/yq5b8pmf6xPJLUGQFcv5LefT07YglyKkHBTMZc0vYfa7AO4QVZVKn2RqTgUDKpNTXKApt7fz5h0qQfFVPzgm6rXzUuc237MDvZ9O6sQ3qv2z/AJfgWDbgkI4nI4qDzZ71Y02jfAbnOXmEZ0WU5qSaEUdMhWgOIGv5YRlYtkyySxjZAQ3NutNnSAJyJ1qozEVEvAclIjcRkyZAdnZnmsuWFQuorrir7hANXmqNWHiIjeXUhhnwjidY8QoTlwiepFSaHI0yzrszrAcTl0G9h5Z/KG9wr9ov4W+EwlZq4K76/wChvrDvk+ftRwPugGN8DMR55eNoHp0teeZUwVZRMpLZQs12dl0I7Y9Evk5r3/KPnuazG0kDrGdkTmKF6Co3Z6RUWMW1WDCWxBJY4KAg5EYg+InPXdnBBuwFaGfM6WE0KKuetOktTmdQdsScoZElJnREtWwkEqqqSSxBOW3KLJyhTpJ2S02ne8Qefrd2HITlprmrbcz6u8xkXK3Wwq1Nyps+4sZFFknnMRGBG5zaRwTEVNhjamI8UZWAnBiy3EmKQoyyYnPie36xVUMH2e8nRQq5AedST84B+oFPV03bANRnlof0ieUAxw4ZVAMiZddKdo3mK1MvqadvmY5/pqbvHi31gN8of7RM/L8KwsaJp80uxZtT9KfKIXMBHM0MXixzAq0Ib1KURyCOaljUCmoMUSa2Ri5We1thXPYNnZAd2qXj6wxCpoDKfQ1oDp4iMXHUHDntISleFXyyqO+JPSmpr5CIGthrqfKAJnF2KAK6gOpavNkFQdK46jOhyB6tNsRCWa1wGoJ9RT6zEEMSN4iJrS3tHxpHPpTaEmAnEyZl1v8ALLz/ANcdrMc6hiNoIlgHjRjAhc7z4mOeczgEF6Ck569g7wqj5QTcU0KXJNAVA76xHPu52dzkKsTnXQk02Rr+iG2sB3H5wDOfbkCt0hodKg6cYqkww3N0b28h9YjmXSPaJ8oBDMaIrob7Wb+Uf6SYdzLvljVvFh9ISLhWdN5tgc0zBrngrAPAIjtOQgZbRM7PD9Y1aZ1VNezZ2jtgIZ87DzZ3mmX4TFj5OZzV/D9PrA0m5geZOI5rXSueEQ4uu7ebmBsVcqado7YDq9NV7/8AbHjs2xENJbKkyahH/UWtfGPX71OfCvuEeSC1S3Nl5tsRDSsWTCjMyAdbKpIOkET8qpLF3ZUYBcfSpl1mNeFDF3vCzhpjYgSFRRShPt/pFcvW1B2mpNbAuJl0pVSd5U+MN7Rf0vE3TldICo50DIV0ygK1f08iewqeqn/bSNQytHMTGLl2BNMltIC5AAUGDsjIou865puXQp+ZfrGxcb0zwDi0NxeUkzFBYUy0Q/IQTar5kDJS5puUj3xFV8XK3tJ4n6RKlwN7Y7lY/KC2v1NiOeOH9YjN/DZK8W+ggOV5Pb5n+k/MwRL5OIdXfuwD5mIRf70ylqPzE/SM/wDkE7YsoflJ+cAYvJuWNS57x8liReT8ivVJ/O3yAhRMv60e0q8EX51gd76tB/vn7qD3CCLMlwyf8IeLH/dHb3JK/wAJO9T8yYqDW+c2s2YfztTwBiNxUZmvHOCrZNkSErVZQp92WPeIBUaRVp8sUOkWfEK6wEpA11gdtdIIWcP2I0Zu2nhr5wEKtSOjSNzS3s+JofCkCPbZINHm0O4S2B89YAxUhtcjUxjgff8ASK/JmK1MEzF2afImJVtM+WTzcsMDlXGM6dhGUAPyotTraHCmgKqRkN1NvCO7fMZrIkxWIYBSxHDC3mY2JTTmxzUAOlWYMaDPQLSmZglJRC0BUKNF31rWgGX/ADAVEznatC7U1oWNIG65wqQzeziFfAmsXRpIHWIHkfONm78VDgBpmCSBTgQawFAwHn0ksjI0w0ViOhpXMg5bs4mfk7Pku5IRxMcYcDEmol0pQgGvRY8BHoUqyTBqQeJJ94+cSpZ2AzbEO0Ll2AgVgKXKuOeVxMEQfeJ8aqCKa+EIJl4IwydCTTRl2Gu+PTnsRYEM7kH1eiBw6IBpnvii8ueRNmaxTWssmUk1GQqUoK1bCy600atOyKFVlvyQ8yWktyWzFAGOeQzIGQ1z0i68nGOM1JIC7T95Y8m/h7YW9JmE0HMqUYfeY0y7OgY9e5PDpN+H5j6QG72IBNdApPl+kefXByouqTrZJuoZWeWjspBqKPiLAA5jca74v3KE0WYd0pj5NHz3ZJzkhQdhpkCTRSQPLjnBHs68vLGQTzxlilaGVONNNOhQ0rviF/4h2GucwuOyU+fcyx5NLnc5RQuZKjWtSSOzKGBuMi0SJTjDzgJPDpcPZgPQD/Eax/4Mw9vNL/5RqEo5PWVcm5yo1ooI8cUbgL046QMdzDlUnvgG/rS6BObFcTYTvHRJHmIo1uv+cxyovbUs1Mtp01iKu9qvKWgqTXhp4nKJLnvFbRiw+qBmDUGtdtNlPOPLjNLEl2LbqmvgIuf8O5oxzF3rXwKD5nwEEXeTYmIqKUrTXbrGNYyNQRxGvhDK7x0GG4/KJlJBoNun0gpMLuLaHwEDvYaGmZPGkWC1WfGooShrqtNnbTtgWXdNGDc7MYew5BB35lTQcBXtgFa2Ls8SaeMSiyrlp3EfOGdp5PrOIYoUdT0XUoCOBAJpnoVg6TdIAAIlmm1lZy3aekoHcIITCQUG4dtKe7SF861zE6VJZUdYpUru1r0c8sxFoF0gPjEx106CBFlim0IVbPKusTT7CkwUmYnB1VnYqaZiqAhTpugKsTNmICiTFPYkyhB2464adw4xHKsszGFMtj2MwAP5wBTxi6CStAKDLIZabqRsrBSmzSTShRl7A+P4lAHcYEt91zZqjphWy6yqUG8YRmeNe6H7kKKsQo3kgDxMLbVyisktSzWiVQey2PySpgIbHdzoApmkqNAEAG/QUgiZYzqGz+8oI94PnCudy0soFVMyZXTClPjIhPaf4gdJlSRSgBxPM3k+qFFNPagLULK21h+Vae8kRKlirqWPfQeC0B748ut/L62MoKvLlBsujLGXZ9oWzgK13haJwOO0TmrqMTUG/orRan3cYD1qfOs8jOY8mV+JkT30hHeP8Qbvk/3xmHdLRm/1UC+ceYS7pFdK12k/SBL6u8Ki0AzmKMhvrBF0vf8Ai4FoJFlZsRoDNcLns6Khq674SWjlvec04RMlSAT6iLX/APTEYR8prFhezZHObTPisWSVZFVq0GRHZt2V17ooqNr5U2ua0yzz5vOqWKktrRTmBSgANN22PQbpvp7VY+ZmSuaKFArA1DIqgA4SOiadpzjya35WydT/ABZnxNHqd22boJgIPRXQ9g2CARfw/Ws+3HYZg+Kb9Y9MuAZvwHz+keZ/w8Df1phX+b9frF8u+3tLrkprxrt3cYKI5U15ifTXmJlOOF6R4fZrpmS3U0rmyjLIkyycxuzI7o9Xva9JjVUAAYTioMyKGucVqVIrTs/4+cEU66ZBS0IrVGGYvgGxZRZrVP8A67JfFUqhoSKZ0mCmfGBrRYcNrln2s+8Bq+4Q3mShUHIkVoaZiusRTBbxrnjk95FYyFncPCNQFgvm1UVt46Q4rmPdFEvOSFmMF0rUH7p6Q8iIut8pQ1inXzLOFJlMh9m3FSQleKU8DBA6Sxl+/Cmu6q9lRD/klbFkz1LGinImu9SB50PARXFmZafvedn/AAIPusNjUrUAGrHLQVJpXKtK+MB616XMl5y8J3o46LU2Yhmpz1HeDHEjlXZnbmprGyzamgmEYCcq0mjo0ofWw13QilTZ8sYQJbgVocVMhXYVNNN52aQntiCZaSkyWhmUP94cIAVQdE3EQHqedBt27M6jXcY2AagU1I8482s14TLIhWX0V9nGzL2kK2Q26bo1J5WTWajzjLGuL7QgdYaK29aZDaIK9gxAakDdUgacYAtV/WaX158sU2BsR8EqY85t9o55WR5/PKpqjKxKk/ZE0BJzAd14nwDayAnMgAZBRnQQRe7Vy7si6c6/4Up8ZEJ7T/Ecf3dnJ7Xf/ao+cV8XeNik+Xvjv0PcoHnBR0zlvbJhAUS5Yr6qVPi5Pujc232yZ1p0ylNhwj/TSBks5BrWlOAhpc6lnYkk9Haa7f0gK/brqmFHZiSQrGpNTkCe2EzWL/8An8794jwmEfKL/ftqlJJmhmAPNuKduE+EUe221TdaSxWpY1NDlWY5+Ygi03fcahEr7I9whZyvsvNy2wZdCppxMNFvl6ZBR8vfWFHKCc02XMBOZSlBUaA7uMFUxhVc9hTXeSd8Wu5pSlCSfWPy3mKWlWlTDn0MDeBIi2XJnKB3kwQ1PNjQfvtH6wsvezc6EAOHDMV9NcJ03+cH81GcyYKVXnYROKFyao2JaGmeX0iUy4YiTGyggKHypu1xNE4LVAoDGoyNSBlrtEW6yghRwHug2YgYFWUMDqCKg90dYuwQCu5LALOHEtm6bYjU7e6mUOJdtYfrn74iWXXOJRLgILRNLDpVI3aA0301iHCvs0gqYsRFICAqIHmLBjJELS4AQDsjImEmMgHV+yqrFTl24SjMLpjlEAuN1ThrTboueoqIuN5NiQ5bNsU2QoZytesrJoaVpVanTrKsBBLstmJYpNy1wsK07Kg567oZWeVKBqZy0yyAOlQT4gUgCz2Et0VGhFGIGjCtM9v/ALb8mVgu8IwqtSaZ0rXsxVJOwYq7u2CGa26WMzMGg2btvjQ90A4JHPc6JzFqUwhAaCmEba5V767YYpZWK0xKoAKk4c6MpBwg1AqM9u6Bpt1MtM9MlxFaZ4dabwcOddBtBgqW0yVZAQTRiAMQ0JOhzNKDPu7YWyuTJmGiuRrWg7KHMD90EMbuQJWpqQcdKDUK1G8gIb2udQliFrQmtChH3iAaQCi77nMh5cksrkGY3tZFUpiy1yOUP/Qj3eAivWK+i1pVU6ihxiPWYnVq7sh2xZHtRbd31JHCppt3QHKWcZCo7qk+AiUqq9n4iB4DM+UATJrHIsabtB4DKICKaQBlpnjZQ6aKaHPaSR7ogW0NlRitK9XKte0RzLO+JjJ3ZwAM6SDWorUEEnMmutSYhlWUKoVRQDQQ09HMbmWeggF+GNGVWD5cqCZdk7M+EBQLlu2r2uUfZwjxenyMPuTVnIkjEpU1ORFDDwXcqszKqhm6xFATQbY69HbZACGWBHDQWbOdxjXop3QAUc4IPNlO6NCzmADEqOllQVzJ3RppBgIebEaIidZR3GN8yd0AG4jilYLazGMEmhB3GAG5nsMQzpUNDaSN3hAbsSanP9/rABiSY1Bqsd0ZAZMPRMVMuRNqPaHvEZGQD2XIQS1AVc6E9EZkzSCa8CRAchQwqQCaE6D2Afex8TGRkA4u6yoS1VBzA8ZwQ+X11jiZIUequg2Dbgr8TeMZGQCl5h57umaADRMoK5ZWpxKADGmJl/KK0HDIRkZAIbhmH0hB2keRi8StBGRkEQzz+/CI8RpGRkFTStvA/OOpZrXv90ZGQHDzSNDHJmmmsZGQGLMO+J+eYDWNxkBy89t5iRJzb4yMgNJanz6RidbU/tGNxkBy9qenWMA2S2OVqWJOJvJiB5CNxkAUtqf2jG3tDU1jUZAYZ7bzHHPsdsbjICF5p3xGzHOMjIDl3MR4jQRkZASyzlGRkZ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400925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27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90600"/>
            <a:ext cx="58293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00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87313"/>
            <a:ext cx="4779963" cy="668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336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610</TotalTime>
  <Words>907</Words>
  <Application>Microsoft Office PowerPoint</Application>
  <PresentationFormat>On-screen Show (4:3)</PresentationFormat>
  <Paragraphs>76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Corbel</vt:lpstr>
      <vt:lpstr>Wingdings</vt:lpstr>
      <vt:lpstr>Wingdings 2</vt:lpstr>
      <vt:lpstr>Wingdings 3</vt:lpstr>
      <vt:lpstr>Module</vt:lpstr>
      <vt:lpstr>Post-War Mental Health</vt:lpstr>
      <vt:lpstr>Aims of the lecture</vt:lpstr>
      <vt:lpstr>1. The move beyond the asylum</vt:lpstr>
      <vt:lpstr>The limits of asylumdom</vt:lpstr>
      <vt:lpstr>The move to ‘mental health’</vt:lpstr>
      <vt:lpstr>PowerPoint Presentation</vt:lpstr>
      <vt:lpstr>PowerPoint Presentation</vt:lpstr>
      <vt:lpstr>PowerPoint Presentation</vt:lpstr>
      <vt:lpstr>PowerPoint Presentation</vt:lpstr>
      <vt:lpstr>2. Impact of the World War II</vt:lpstr>
      <vt:lpstr>Democracy, War, and Mental Health</vt:lpstr>
      <vt:lpstr>The battle of morale</vt:lpstr>
      <vt:lpstr>Evacuation, the Blitz, and Separation</vt:lpstr>
      <vt:lpstr>Implementing the psychological reproduction of democratic subjects</vt:lpstr>
      <vt:lpstr>The adventure playground</vt:lpstr>
      <vt:lpstr>The virtual landscape of children’s television</vt:lpstr>
      <vt:lpstr>The post-war family</vt:lpstr>
      <vt:lpstr>A new form of governance</vt:lpstr>
      <vt:lpstr>3. The roots of a mental health crisis</vt:lpstr>
      <vt:lpstr>Social change creates new mental stress</vt:lpstr>
      <vt:lpstr>Critiques of medical power</vt:lpstr>
      <vt:lpstr>‘Cinderella’ of NHS</vt:lpstr>
      <vt:lpstr>4. Globalisation</vt:lpstr>
      <vt:lpstr>World Mental Health</vt:lpstr>
      <vt:lpstr>Globalisation of expertise</vt:lpstr>
      <vt:lpstr>Global ‘burden of disease’</vt:lpstr>
      <vt:lpstr>Critiques of Global Mental Health</vt:lpstr>
      <vt:lpstr>Global mental health inequalities</vt:lpstr>
      <vt:lpstr>Concluding thoughts/questions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family</dc:title>
  <dc:creator>Mathew</dc:creator>
  <cp:lastModifiedBy>Thomson, Mathew</cp:lastModifiedBy>
  <cp:revision>68</cp:revision>
  <dcterms:created xsi:type="dcterms:W3CDTF">2006-08-16T00:00:00Z</dcterms:created>
  <dcterms:modified xsi:type="dcterms:W3CDTF">2025-02-13T14:52:59Z</dcterms:modified>
</cp:coreProperties>
</file>