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72"/>
  </p:normalViewPr>
  <p:slideViewPr>
    <p:cSldViewPr snapToGrid="0">
      <p:cViewPr varScale="1">
        <p:scale>
          <a:sx n="90" d="100"/>
          <a:sy n="90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ldbaileyonline.org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7008E-BF25-03B5-9F57-C3DD0BEA8D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Pregnancy and Giving Birth in Early Modern Europe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6169D2-928C-35CF-A28B-561B7C980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HI176: Mind, Body, Society</a:t>
            </a:r>
          </a:p>
          <a:p>
            <a:r>
              <a:rPr lang="en-US" dirty="0"/>
              <a:t>Dr Sophie Mann</a:t>
            </a:r>
          </a:p>
        </p:txBody>
      </p:sp>
    </p:spTree>
    <p:extLst>
      <p:ext uri="{BB962C8B-B14F-4D97-AF65-F5344CB8AC3E}">
        <p14:creationId xmlns:p14="http://schemas.microsoft.com/office/powerpoint/2010/main" val="1915604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89D3194-1E44-C193-8A61-61FC53376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675" y="414338"/>
            <a:ext cx="4757739" cy="6286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dirty="0"/>
              <a:t>The Lamenting Lady, </a:t>
            </a:r>
            <a:r>
              <a:rPr lang="en-US" dirty="0"/>
              <a:t>1620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ballad tells the story of a noblewoman whose overindulgence and laziness left her inwardly barren. It contrasts her with the humble poor, whose ‘homely’ bodies bring forth children with ease.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noblewoman behaves uncharitably to a poor woman with twins.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words uttered by the wronged mother:</a:t>
            </a:r>
          </a:p>
          <a:p>
            <a:pPr marL="0" indent="0">
              <a:buNone/>
            </a:pPr>
            <a:r>
              <a:rPr lang="en-GB" sz="1800" i="1" dirty="0">
                <a:effectLst/>
                <a:ea typeface="Times New Roman" panose="02020603050405020304" pitchFamily="18" charset="0"/>
              </a:rPr>
              <a:t>As I am both true and just</a:t>
            </a:r>
            <a:br>
              <a:rPr lang="en-GB" sz="1800" dirty="0">
                <a:effectLst/>
                <a:ea typeface="Times New Roman" panose="02020603050405020304" pitchFamily="18" charset="0"/>
              </a:rPr>
            </a:br>
            <a:r>
              <a:rPr lang="en-GB" sz="1800" i="1" dirty="0">
                <a:effectLst/>
                <a:ea typeface="Times New Roman" panose="02020603050405020304" pitchFamily="18" charset="0"/>
              </a:rPr>
              <a:t>unto my marriage bed,</a:t>
            </a:r>
            <a:br>
              <a:rPr lang="en-GB" sz="1800" dirty="0">
                <a:effectLst/>
                <a:ea typeface="Times New Roman" panose="02020603050405020304" pitchFamily="18" charset="0"/>
              </a:rPr>
            </a:br>
            <a:r>
              <a:rPr lang="en-GB" sz="1800" i="1" dirty="0">
                <a:effectLst/>
                <a:ea typeface="Times New Roman" panose="02020603050405020304" pitchFamily="18" charset="0"/>
              </a:rPr>
              <a:t>So let God’s wondrous works be shown</a:t>
            </a:r>
            <a:br>
              <a:rPr lang="en-GB" sz="1800" dirty="0">
                <a:effectLst/>
                <a:ea typeface="Times New Roman" panose="02020603050405020304" pitchFamily="18" charset="0"/>
              </a:rPr>
            </a:br>
            <a:r>
              <a:rPr lang="en-GB" sz="1800" i="1" dirty="0">
                <a:effectLst/>
                <a:ea typeface="Times New Roman" panose="02020603050405020304" pitchFamily="18" charset="0"/>
              </a:rPr>
              <a:t>on thee when I am dead.</a:t>
            </a:r>
          </a:p>
          <a:p>
            <a:pPr marL="0" indent="0">
              <a:buNone/>
            </a:pPr>
            <a:endParaRPr lang="en-GB" sz="1800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ea typeface="Times New Roman" panose="02020603050405020304" pitchFamily="18" charset="0"/>
              </a:rPr>
              <a:t>The </a:t>
            </a:r>
            <a:r>
              <a:rPr lang="en-GB" dirty="0">
                <a:ea typeface="Times New Roman" panose="02020603050405020304" pitchFamily="18" charset="0"/>
              </a:rPr>
              <a:t>noblewoman’s sins have material effects… she dies birthing 365 children.</a:t>
            </a:r>
            <a:endParaRPr lang="en-GB" sz="1800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9345F74-3785-C8E1-30CB-A2F7A55F5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17" y="860525"/>
            <a:ext cx="5062993" cy="446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513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664F850-BA8B-47AE-B11A-225CAB896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34FC909-7343-4DEC-920F-098F56B476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4F22DB2-7E27-4CF7-8B17-254ECB9AE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23">
              <a:extLst>
                <a:ext uri="{FF2B5EF4-FFF2-40B4-BE49-F238E27FC236}">
                  <a16:creationId xmlns:a16="http://schemas.microsoft.com/office/drawing/2014/main" id="{C6E593B3-91A3-4687-8B8D-FE37A3714F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Rectangle 25">
              <a:extLst>
                <a:ext uri="{FF2B5EF4-FFF2-40B4-BE49-F238E27FC236}">
                  <a16:creationId xmlns:a16="http://schemas.microsoft.com/office/drawing/2014/main" id="{0C25B431-5C97-4B8D-B0A3-BFB8133C71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9" name="Isosceles Triangle 14">
              <a:extLst>
                <a:ext uri="{FF2B5EF4-FFF2-40B4-BE49-F238E27FC236}">
                  <a16:creationId xmlns:a16="http://schemas.microsoft.com/office/drawing/2014/main" id="{CA37B366-497E-4CB8-A678-A770CE2BD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Rectangle 27">
              <a:extLst>
                <a:ext uri="{FF2B5EF4-FFF2-40B4-BE49-F238E27FC236}">
                  <a16:creationId xmlns:a16="http://schemas.microsoft.com/office/drawing/2014/main" id="{CF707EDC-52B2-4D5C-8EC3-71C66EE8B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Rectangle 28">
              <a:extLst>
                <a:ext uri="{FF2B5EF4-FFF2-40B4-BE49-F238E27FC236}">
                  <a16:creationId xmlns:a16="http://schemas.microsoft.com/office/drawing/2014/main" id="{BF8E2DE7-7466-4EDF-8D69-BCA91A88D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2" name="Rectangle 29">
              <a:extLst>
                <a:ext uri="{FF2B5EF4-FFF2-40B4-BE49-F238E27FC236}">
                  <a16:creationId xmlns:a16="http://schemas.microsoft.com/office/drawing/2014/main" id="{229C2E15-76CD-409E-9D6B-10DAD8881E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3" name="Isosceles Triangle 18">
              <a:extLst>
                <a:ext uri="{FF2B5EF4-FFF2-40B4-BE49-F238E27FC236}">
                  <a16:creationId xmlns:a16="http://schemas.microsoft.com/office/drawing/2014/main" id="{89A24369-AC96-4A98-AD98-47A7217ECC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4" name="Isosceles Triangle 19">
              <a:extLst>
                <a:ext uri="{FF2B5EF4-FFF2-40B4-BE49-F238E27FC236}">
                  <a16:creationId xmlns:a16="http://schemas.microsoft.com/office/drawing/2014/main" id="{7D0DF9A3-4628-42F6-B0A4-44D97617E0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7459C506-5F4B-4B75-9218-C7C3F87FA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659EEB-C3AE-4544-8263-417009DCDF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99DB6C6-36F9-4576-A558-95153EADBE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23">
              <a:extLst>
                <a:ext uri="{FF2B5EF4-FFF2-40B4-BE49-F238E27FC236}">
                  <a16:creationId xmlns:a16="http://schemas.microsoft.com/office/drawing/2014/main" id="{694E7916-EDE4-4B50-A4A1-6B28FDD4D9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6F6CB7BB-4370-4173-97F8-F636C0F14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B0F590BB-1F51-4138-A2D4-2E483C84F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4A492863-9797-45A2-BAB3-514F10C5F2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7C1E33F6-6D0F-4ECF-92F4-6F71D8BAF3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73EEEA64-7411-474B-BD0E-60C24B3F4E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4F82A6DD-92BB-4443-B5A5-05240DD558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79832BCB-1DCF-46AC-9FFA-170791668D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4E74DA95-CD7A-4D5E-9D27-67A759CE7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47234F6-D179-B574-745C-011CB8F001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9631" y="1131994"/>
            <a:ext cx="3279265" cy="460247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AA3B5C-0C55-4FFF-9C45-8F9F7C074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81305" y="1650669"/>
            <a:ext cx="0" cy="3431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D745131-F4E2-7840-48C6-02BFF6201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278" y="1131993"/>
            <a:ext cx="4050181" cy="460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7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B2C41-8FD7-7F44-3006-1B1F8964F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71475"/>
            <a:ext cx="9609666" cy="6272213"/>
          </a:xfrm>
        </p:spPr>
        <p:txBody>
          <a:bodyPr numCol="2">
            <a:normAutofit fontScale="62500" lnSpcReduction="2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true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shape of a monstrous childe, borne at Much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Horkesleye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 village three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myles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from Colchester, in the county of Essex, the xxi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daye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April in this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1562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(1562)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Barker, 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discription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 monstrous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Chylde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borne at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Chychester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Sussex, the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xxiiii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day of May. This being the very length, and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bygnes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same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(1562)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Description of a Monstrous Pig the which was farrowed at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Hamsted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besyde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London, the xvi day of October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(1562)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William Fulwood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The Shape of ii Monsters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(1562)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Barker, 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true description of a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monsterous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Chylde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borne in the Isle of Wight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(1564)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true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discription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two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monsterous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chyldren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Borne at Herne in Kent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(1565)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William Elderton, 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true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fourme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shape of a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monsterous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chyld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was borne in Stony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Stratforde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 Northamptonshire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(1566)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</a:t>
            </a:r>
            <a:r>
              <a:rPr lang="en-GB" sz="19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Mellys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true description of two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monsterous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children,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laufully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begotten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betwene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George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Steuens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Margerie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his wife, and borne in the parish of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Swanburne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Buckynghamshyre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(1566)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true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discripcion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 Childe with Ruffes borne in the parish of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Micheham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the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Countie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Surrey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(1566)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discription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 rare or rather most monstrous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fishe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taken on the East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Holland, the xvii of November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(1566)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shape of a Monstrous Child born at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Maydstone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Kent, the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xxiiii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October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(1568)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Pierre </a:t>
            </a:r>
            <a:r>
              <a:rPr lang="en-GB" sz="19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Boaistuau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9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Englished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Edward Fenton, 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Certaine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Secrete Wonders of Nature, containing a description of sundry strange things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(1569)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Brooke, trans. (attributed to Martin Luther and Philip Melanchthon), 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two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Woonderful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Popish Monsters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(1579)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right strange example of the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handie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God, by the birth of three children, born in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Paskewet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Monmouth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(1585)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Most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certaine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report of a monster borne at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Oteringham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Holdernesse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the 9 of </a:t>
            </a:r>
            <a:r>
              <a:rPr lang="en-GB" sz="19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Aprill</a:t>
            </a: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last past</a:t>
            </a:r>
            <a:r>
              <a:rPr lang="en-GB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(1595)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I.R., 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Most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straunge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and true discourse, of the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wonderfull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iudgement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God. Of a Monstrous, Deformed Infant … borne at Colwall, in the County and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Diocesse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Hereford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(1600)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True Relation of the birth of three Monsters in the City of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Namen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Flanders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(1608)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Strange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Newes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out of Kent, of a Monstrous and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mishapen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Child, borne in Olde Sandwich, upon the 10 of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Iulie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last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(1609)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William Leigh, 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Strange News of a prodigious Monster, borne in the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Towneship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Adlington in the Parish of Standish in the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Countie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Lancaster, the 17 day of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Aprill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last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(1613)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Gods Handy-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worke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Wonders. Miraculously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shewen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upon two Women, lately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deliuered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two Monsters … within a quarter of a mile of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Feuersham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Kent, the 25 of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Iuly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last, being S.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Iames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his day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(1615)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Wonder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Woorth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Reading, or, A True and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faithfull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Relation of a Woman, now dwelling in Kent Street, who, upon Thursday, being the 21 of August last, was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deliuered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 prodigious and Monstrous Child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(1617)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Bedford, 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Trve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Certaine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Relation of a Strange Birth, which was borne at Stone-house in the Parish of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Plimmouth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the 20 of October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(1635)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Vicars, 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Prodigies and Apparitions. Or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Englands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warning Pieces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(1643)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Edward Fleetwood, 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Declaration, Of a Strange and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Wonderfull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Monster: Born at Kirkham Parish in Lancashire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(1645).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88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A355C-1C29-85FC-9BBA-074E60D13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Pregnancy and Childbirth as Social Events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80709-0B2F-E644-7101-00C9D165F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woman’s pregnancy was a matter of great interest to the wider community.</a:t>
            </a:r>
          </a:p>
          <a:p>
            <a:r>
              <a:rPr lang="en-US" dirty="0"/>
              <a:t>The birthing room as a semi-public space (midwives and ‘gossips’).</a:t>
            </a:r>
          </a:p>
          <a:p>
            <a:r>
              <a:rPr lang="en-US" dirty="0"/>
              <a:t>Lying in period and ‘churching’ – rituals of purification, thanksgiving and reintegration into the community.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373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19F24-6BA8-75CD-7588-2294F2D9C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Women’s Knowledge and Authority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31AAC-CE2E-FF30-BC9D-8FD14B201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effectLst/>
                <a:ea typeface="Times New Roman" panose="02020603050405020304" pitchFamily="18" charset="0"/>
              </a:rPr>
              <a:t>The experience of marital relations and childbirth gave some women a unique knowledge and authority</a:t>
            </a:r>
            <a:r>
              <a:rPr lang="en-GB" sz="1800" dirty="0">
                <a:ea typeface="Times New Roman" panose="02020603050405020304" pitchFamily="18" charset="0"/>
              </a:rPr>
              <a:t>.</a:t>
            </a:r>
          </a:p>
          <a:p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ives and widows claimed to be able to tell virgins from whores by sight, to recognise the signs of pregnancy, to estimate the maturity of the foetus, the paternity of a </a:t>
            </a:r>
            <a:r>
              <a:rPr lang="en-GB" sz="1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newborn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child, and to distinguish between stillbirth and infanticide. </a:t>
            </a:r>
            <a:endParaRPr lang="en-GB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661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E38F9-619E-6DE2-3409-DB49E42D1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Women’s Knowledge and the Judicial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E0B6B-F823-6B34-286B-7F2466543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Courts relied on ‘expert matrons’ to adjudicate in cases of infanticide, disputed paternity and disputed virginity. 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Midwives and matrons could also be summoned to examine the pregnancy of a recent widow, if her pregnancy threatened the inheritance of the presumptive heir.</a:t>
            </a:r>
            <a:endParaRPr lang="en-US" dirty="0"/>
          </a:p>
          <a:p>
            <a:r>
              <a:rPr lang="en-US" dirty="0"/>
              <a:t>The jury of matrons and ‘pleading the belly’.</a:t>
            </a:r>
          </a:p>
        </p:txBody>
      </p:sp>
    </p:spTree>
    <p:extLst>
      <p:ext uri="{BB962C8B-B14F-4D97-AF65-F5344CB8AC3E}">
        <p14:creationId xmlns:p14="http://schemas.microsoft.com/office/powerpoint/2010/main" val="2979450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E057E-3477-33B3-A0B5-B0399EC25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28613"/>
            <a:ext cx="8596668" cy="625792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en-GB" sz="1800" b="1" kern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Theft; theft from a specified place. 11th October 1676.</a:t>
            </a:r>
            <a:endParaRPr lang="en-GB" sz="1800" b="1" kern="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GB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Woman that had several times troubled the Court at former Sessions, was now brought in again; the Crime she was charged with being thus: She had for some time lodged at a house in St. Sepulchres Parish , and on the 22th February last taking an opportunity, whilst her Landlord and his Wife were gone forth to a Funeral, cut away the posts of the door where they used to lie, and with a piece of Iron put back the Spring-lock, and stole away a silver Cup to the value of 5l. a Tankard worth 9l. and several other Goods, wearing Apparel, &amp;c. There came in Evidence against her, that they saw a light in the Chamber where the Robbery was committed at the same time, and </a:t>
            </a:r>
            <a:r>
              <a:rPr lang="en-GB" sz="180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Knock'd</a:t>
            </a:r>
            <a:r>
              <a:rPr lang="en-GB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at the door, but no body would answer; and that immediately after she was seen to come out of the house with a bundle or a heap in her Apron, &amp;c. After Conviction she </a:t>
            </a:r>
            <a:r>
              <a:rPr lang="en-GB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pleaded her 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Belly</a:t>
            </a:r>
            <a:r>
              <a:rPr lang="en-GB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but a Jury of Matrons gave in their Verdict that she was not with Childe .</a:t>
            </a:r>
            <a:endParaRPr lang="en-GB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GB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en-GB" sz="1800" b="1" kern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Punishment summary. 7th December 1687.</a:t>
            </a:r>
            <a:endParaRPr lang="en-GB" sz="1800" b="1" kern="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GB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Margaret Smith , </a:t>
            </a:r>
            <a:r>
              <a:rPr lang="en-GB" sz="18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pleaded her Belly, upon which a Jury of Women were sworn and gave their Verdict that she was with Child.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GB" sz="1800" b="1" dirty="0">
              <a:solidFill>
                <a:srgbClr val="21252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the Proceedings of the Old Bailey: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https://www.oldbaileyonline.org/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241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C5F09-3FD2-73A2-EB85-65545AA20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7738"/>
          </a:xfrm>
        </p:spPr>
        <p:txBody>
          <a:bodyPr/>
          <a:lstStyle/>
          <a:p>
            <a:r>
              <a:rPr lang="en-US" dirty="0"/>
              <a:t>Agency or Constraint?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6809-9D0E-F679-96C3-F4DA3437A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57339"/>
            <a:ext cx="8596668" cy="4484024"/>
          </a:xfrm>
        </p:spPr>
        <p:txBody>
          <a:bodyPr/>
          <a:lstStyle/>
          <a:p>
            <a:r>
              <a:rPr lang="en-US" dirty="0"/>
              <a:t>Did women enjoy a privileged position during pregnancy, or was the maternal body subject to greater surveillance and control?</a:t>
            </a:r>
          </a:p>
          <a:p>
            <a:r>
              <a:rPr lang="en-US" dirty="0"/>
              <a:t>Was the birthing chamber a space of female solidarity and empowerment? </a:t>
            </a:r>
            <a:r>
              <a:rPr lang="en-US"/>
              <a:t>Or were these gatherings beset by conflict and tension?</a:t>
            </a:r>
            <a:endParaRPr lang="en-US" dirty="0"/>
          </a:p>
          <a:p>
            <a:r>
              <a:rPr lang="en-US" dirty="0"/>
              <a:t>What about the experiences of single women and poor women?</a:t>
            </a:r>
          </a:p>
        </p:txBody>
      </p:sp>
    </p:spTree>
    <p:extLst>
      <p:ext uri="{BB962C8B-B14F-4D97-AF65-F5344CB8AC3E}">
        <p14:creationId xmlns:p14="http://schemas.microsoft.com/office/powerpoint/2010/main" val="4125920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C4ECF-06CE-7E14-EA5C-3D2708F45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Historicized Body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0F3DE-4BCC-A3B4-0632-7C25F8DA8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bodily experience a fixed biological phenomenon or socially and culturally constructed?</a:t>
            </a:r>
          </a:p>
          <a:p>
            <a:r>
              <a:rPr lang="en-US" dirty="0"/>
              <a:t>Are the processes of pregnancy and childbirth transhistorical or are the meanings, expectations and sensations of pregnancy historically specific?</a:t>
            </a:r>
          </a:p>
          <a:p>
            <a:r>
              <a:rPr lang="en-US" dirty="0"/>
              <a:t>I argue that what it meant to be pregnant and give birth in early modern Europe won’t bare </a:t>
            </a:r>
            <a:r>
              <a:rPr lang="en-GB" sz="1800" dirty="0">
                <a:effectLst/>
                <a:ea typeface="Calibri" panose="020F0502020204030204" pitchFamily="34" charset="0"/>
              </a:rPr>
              <a:t>a straightforward resemblance to the meanings and experiences of pregnancy and labour today.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07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52185-5168-0F6E-1A98-D0769E8EC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D0B29-4BD6-2DCD-528C-975A9A07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Understanding the maternal body</a:t>
            </a:r>
          </a:p>
          <a:p>
            <a:r>
              <a:rPr lang="en-US" dirty="0"/>
              <a:t>Pregnancy and childbirth as social events</a:t>
            </a:r>
          </a:p>
          <a:p>
            <a:r>
              <a:rPr lang="en-US" dirty="0"/>
              <a:t>Agency or constraint?</a:t>
            </a:r>
          </a:p>
        </p:txBody>
      </p:sp>
    </p:spTree>
    <p:extLst>
      <p:ext uri="{BB962C8B-B14F-4D97-AF65-F5344CB8AC3E}">
        <p14:creationId xmlns:p14="http://schemas.microsoft.com/office/powerpoint/2010/main" val="3296670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mor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0064" y="1160463"/>
            <a:ext cx="8029575" cy="4152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5336" y="5896886"/>
            <a:ext cx="8642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six-non naturals</a:t>
            </a:r>
            <a:r>
              <a:rPr lang="en-GB" dirty="0"/>
              <a:t>:  air, food and drink, sleeping and waking, motion and rest, </a:t>
            </a:r>
          </a:p>
          <a:p>
            <a:r>
              <a:rPr lang="en-GB" dirty="0"/>
              <a:t>excretions and retentions, and the passions of the soul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225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D6EAC-D077-82B3-E605-6D77884E0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7938"/>
          </a:xfrm>
        </p:spPr>
        <p:txBody>
          <a:bodyPr>
            <a:normAutofit fontScale="90000"/>
          </a:bodyPr>
          <a:lstStyle/>
          <a:p>
            <a:r>
              <a:rPr lang="en-US" dirty="0"/>
              <a:t>The Humoral Body: A Gendered Physiology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F2AFD-9582-4697-9C20-1E7324866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4417"/>
            <a:ext cx="8596668" cy="4556946"/>
          </a:xfrm>
        </p:spPr>
        <p:txBody>
          <a:bodyPr/>
          <a:lstStyle/>
          <a:p>
            <a:r>
              <a:rPr lang="en-US" dirty="0"/>
              <a:t>Men had a more ‘perfect’ humoral complexion, dominated by blood or yellow bile. Their bodies were conceived as hotter, drier and associated with stability, firmness and strength.</a:t>
            </a:r>
          </a:p>
          <a:p>
            <a:r>
              <a:rPr lang="en-US" dirty="0"/>
              <a:t>Women had a lesser humoral complexion, dominated by phlegm. Their bodies were conceived as colder, moister and associated with weakness, instability and emotional variability. </a:t>
            </a:r>
          </a:p>
          <a:p>
            <a:r>
              <a:rPr lang="en-US" dirty="0"/>
              <a:t>Women’s bodies were conceived as more open, porous and unstable. They were more vulnerable to impressions from the outside world.</a:t>
            </a:r>
          </a:p>
          <a:p>
            <a:r>
              <a:rPr lang="en-US" dirty="0"/>
              <a:t>Bodily sensitivity and the maternal imagination (</a:t>
            </a:r>
            <a:r>
              <a:rPr lang="en-US" dirty="0" err="1"/>
              <a:t>Ulinka</a:t>
            </a:r>
            <a:r>
              <a:rPr lang="en-US" dirty="0"/>
              <a:t> </a:t>
            </a:r>
            <a:r>
              <a:rPr lang="en-US" dirty="0" err="1"/>
              <a:t>Rublack</a:t>
            </a:r>
            <a:r>
              <a:rPr lang="en-US" dirty="0"/>
              <a:t> article).</a:t>
            </a:r>
          </a:p>
        </p:txBody>
      </p:sp>
    </p:spTree>
    <p:extLst>
      <p:ext uri="{BB962C8B-B14F-4D97-AF65-F5344CB8AC3E}">
        <p14:creationId xmlns:p14="http://schemas.microsoft.com/office/powerpoint/2010/main" val="85363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E5047-8034-08F2-56FF-E316682FB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US" dirty="0"/>
              <a:t>The Generative Organs of Each Sex</a:t>
            </a:r>
          </a:p>
        </p:txBody>
      </p:sp>
      <p:pic>
        <p:nvPicPr>
          <p:cNvPr id="4" name="Picture 3" descr="9780674543553.jpg">
            <a:extLst>
              <a:ext uri="{FF2B5EF4-FFF2-40B4-BE49-F238E27FC236}">
                <a16:creationId xmlns:a16="http://schemas.microsoft.com/office/drawing/2014/main" id="{A9B6D357-66FD-FB2B-CEBA-596E8E2D1E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14" y="2159331"/>
            <a:ext cx="2489892" cy="365184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CB27F-6F42-D7EA-65B6-F2C104B2F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160" y="1500189"/>
            <a:ext cx="5207839" cy="4541174"/>
          </a:xfrm>
        </p:spPr>
        <p:txBody>
          <a:bodyPr>
            <a:normAutofit fontScale="92500"/>
          </a:bodyPr>
          <a:lstStyle/>
          <a:p>
            <a:r>
              <a:rPr lang="en-US" dirty="0"/>
              <a:t>Galenic framework: </a:t>
            </a:r>
            <a:r>
              <a:rPr lang="en-GB" dirty="0">
                <a:effectLst/>
                <a:ea typeface="Calibri" panose="020F0502020204030204" pitchFamily="34" charset="0"/>
              </a:rPr>
              <a:t>a homology between the generative organs of men and women. </a:t>
            </a:r>
            <a:r>
              <a:rPr lang="en-GB" dirty="0">
                <a:ea typeface="Calibri" panose="020F0502020204030204" pitchFamily="34" charset="0"/>
              </a:rPr>
              <a:t>A</a:t>
            </a:r>
            <a:r>
              <a:rPr lang="en-GB" dirty="0">
                <a:effectLst/>
                <a:ea typeface="Calibri" panose="020F0502020204030204" pitchFamily="34" charset="0"/>
              </a:rPr>
              <a:t> mirror structure where the female body was the reverse of the male, or an inverted version</a:t>
            </a:r>
            <a:r>
              <a:rPr lang="en-GB" dirty="0">
                <a:ea typeface="Calibri" panose="020F0502020204030204" pitchFamily="34" charset="0"/>
              </a:rPr>
              <a:t>. 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Thomas </a:t>
            </a:r>
            <a:r>
              <a:rPr lang="en-GB" sz="1800" dirty="0" err="1">
                <a:effectLst/>
                <a:ea typeface="Times New Roman" panose="02020603050405020304" pitchFamily="18" charset="0"/>
              </a:rPr>
              <a:t>Laqueur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, in </a:t>
            </a:r>
            <a:r>
              <a:rPr lang="en-GB" sz="1800" i="1" dirty="0">
                <a:effectLst/>
                <a:ea typeface="Times New Roman" panose="02020603050405020304" pitchFamily="18" charset="0"/>
              </a:rPr>
              <a:t>Making Sex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 (1990), famously argued that early modern thinkers operated with a “one-sex” rather than a “two-sex” model of the body.</a:t>
            </a:r>
            <a:r>
              <a:rPr lang="en-GB" dirty="0">
                <a:effectLst/>
              </a:rPr>
              <a:t> </a:t>
            </a:r>
          </a:p>
          <a:p>
            <a:r>
              <a:rPr lang="en-GB" dirty="0" err="1">
                <a:ea typeface="Calibri" panose="020F0502020204030204" pitchFamily="34" charset="0"/>
                <a:cs typeface="Times New Roman" panose="02020603050405020304" pitchFamily="18" charset="0"/>
              </a:rPr>
              <a:t>Laqueur’s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 view qualified by medievalists and early modernists. I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nverting one didn’t simplistically make the other. People understood things like: the neck of the womb is structured differently from the penis. The womb did not look like, or function exactly like, the scrotum, nor the ovaries like the testes. </a:t>
            </a:r>
            <a:endParaRPr lang="en-GB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448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101E6-663E-0954-132A-3A3F18948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8138"/>
            <a:ext cx="8596668" cy="4785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Generative Powers of Each Sex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EC6DA-0B45-4E89-55D2-4C671AE61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042988"/>
            <a:ext cx="8596668" cy="5476874"/>
          </a:xfrm>
        </p:spPr>
        <p:txBody>
          <a:bodyPr>
            <a:normAutofit/>
          </a:bodyPr>
          <a:lstStyle/>
          <a:p>
            <a:r>
              <a:rPr lang="en-GB" sz="1800" dirty="0">
                <a:effectLst/>
                <a:ea typeface="Calibri" panose="020F0502020204030204" pitchFamily="34" charset="0"/>
              </a:rPr>
              <a:t>The uterus and the testes embodied the main differences between the sexes, differences defined in terms of generative function.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Debates about how conception worked centred on </a:t>
            </a:r>
            <a:r>
              <a:rPr lang="en-GB" sz="1800" dirty="0">
                <a:effectLst/>
                <a:ea typeface="Calibri" panose="020F0502020204030204" pitchFamily="34" charset="0"/>
              </a:rPr>
              <a:t>the relative significance of male and female contributions.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A major question since antiquity was whether women produced seed. 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Aristotle proposed a “one-seed” model: only men produced generative seed, while women supplied the passive material, the menstrual blood, out of which the child was formed. Galen, by contrast, argued for a “two-seed” model, where both sexes contributed generative matter.</a:t>
            </a:r>
          </a:p>
          <a:p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y the later seventeenth century generation had become a sustained subject of experimental inquiry. From the 1670s, a consensus was emerging that women contributed eggs rather than semen to generation. But it’s important to note that the existence of human eggs was not visually proven until 1827.</a:t>
            </a:r>
          </a:p>
          <a:p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Despite these debates, the assumption that men produced more active and perfect generative material</a:t>
            </a:r>
            <a:r>
              <a:rPr lang="en-GB" dirty="0">
                <a:effectLst/>
              </a:rPr>
              <a:t> </a:t>
            </a:r>
            <a:r>
              <a:rPr lang="en-GB" dirty="0">
                <a:effectLst/>
                <a:cs typeface="Times New Roman" panose="02020603050405020304" pitchFamily="18" charset="0"/>
              </a:rPr>
              <a:t>remained intact. </a:t>
            </a:r>
            <a:r>
              <a:rPr lang="en-GB" dirty="0">
                <a:cs typeface="Times New Roman" panose="02020603050405020304" pitchFamily="18" charset="0"/>
              </a:rPr>
              <a:t>Therefore, i</a:t>
            </a:r>
            <a:r>
              <a:rPr lang="en-GB" dirty="0">
                <a:effectLst/>
                <a:cs typeface="Times New Roman" panose="02020603050405020304" pitchFamily="18" charset="0"/>
              </a:rPr>
              <a:t>ssues related to</a:t>
            </a:r>
            <a:r>
              <a:rPr lang="en-GB" dirty="0">
                <a:cs typeface="Times New Roman" panose="02020603050405020304" pitchFamily="18" charset="0"/>
              </a:rPr>
              <a:t> fertility/infertility focused much more on the body and behaviour of the mother.</a:t>
            </a:r>
            <a:endParaRPr lang="en-GB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828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C0320-CBC4-2BED-F099-70AC33AEB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0575"/>
          </a:xfrm>
        </p:spPr>
        <p:txBody>
          <a:bodyPr/>
          <a:lstStyle/>
          <a:p>
            <a:r>
              <a:rPr lang="en-US" dirty="0"/>
              <a:t>Religion, Morality and the Maternal Body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20B2A-BBA2-476B-6022-E41B9BCE6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0175"/>
            <a:ext cx="8596668" cy="4641187"/>
          </a:xfrm>
        </p:spPr>
        <p:txBody>
          <a:bodyPr/>
          <a:lstStyle/>
          <a:p>
            <a:r>
              <a:rPr lang="en-GB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Early modern concepts of the cosmos, the natural world and the human body, were bound up inseparably with beliefs about God’s governorship. </a:t>
            </a:r>
            <a:endParaRPr lang="en-GB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Childbirth pain, for instance, was commonly interpreted through the lens of Genesis</a:t>
            </a:r>
            <a:r>
              <a:rPr lang="en-GB" dirty="0">
                <a:effectLst/>
                <a:ea typeface="Times New Roman" panose="02020603050405020304" pitchFamily="18" charset="0"/>
              </a:rPr>
              <a:t>.</a:t>
            </a:r>
          </a:p>
          <a:p>
            <a:r>
              <a:rPr lang="en-GB" dirty="0"/>
              <a:t>Conduct literature and spiritual manuals emphasised </a:t>
            </a:r>
            <a:r>
              <a:rPr lang="en-GB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that successful pregnancy and healthy babies depended on the social and moral behaviour of the mother-to-be. </a:t>
            </a:r>
            <a:endParaRPr lang="en-GB" sz="1800" dirty="0">
              <a:effectLst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21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664F850-BA8B-47AE-B11A-225CAB896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34FC909-7343-4DEC-920F-098F56B476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4F22DB2-7E27-4CF7-8B17-254ECB9AE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C6E593B3-91A3-4687-8B8D-FE37A3714F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0C25B431-5C97-4B8D-B0A3-BFB8133C71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CA37B366-497E-4CB8-A678-A770CE2BD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CF707EDC-52B2-4D5C-8EC3-71C66EE8B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BF8E2DE7-7466-4EDF-8D69-BCA91A88D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229C2E15-76CD-409E-9D6B-10DAD8881E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89A24369-AC96-4A98-AD98-47A7217ECC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7D0DF9A3-4628-42F6-B0A4-44D97617E0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7459C506-5F4B-4B75-9218-C7C3F87FA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C659EEB-C3AE-4544-8263-417009DCDF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99DB6C6-36F9-4576-A558-95153EADBE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694E7916-EDE4-4B50-A4A1-6B28FDD4D9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6F6CB7BB-4370-4173-97F8-F636C0F14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B0F590BB-1F51-4138-A2D4-2E483C84F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4A492863-9797-45A2-BAB3-514F10C5F2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7C1E33F6-6D0F-4ECF-92F4-6F71D8BAF3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73EEEA64-7411-474B-BD0E-60C24B3F4E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4F82A6DD-92BB-4443-B5A5-05240DD558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79832BCB-1DCF-46AC-9FFA-170791668D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4E74DA95-CD7A-4D5E-9D27-67A759CE7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9691180-E579-8EEF-D9D2-491A17A3FB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9211" y="1131994"/>
            <a:ext cx="2980105" cy="4602479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AA3B5C-0C55-4FFF-9C45-8F9F7C074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81305" y="1650669"/>
            <a:ext cx="0" cy="3431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EBC9308-2D21-698C-E5C1-FEB5AD676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6304" y="1131993"/>
            <a:ext cx="3026129" cy="460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54562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</TotalTime>
  <Words>1879</Words>
  <Application>Microsoft Macintosh PowerPoint</Application>
  <PresentationFormat>Widescreen</PresentationFormat>
  <Paragraphs>88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Trebuchet MS</vt:lpstr>
      <vt:lpstr>Wingdings 3</vt:lpstr>
      <vt:lpstr>Facet</vt:lpstr>
      <vt:lpstr>Pregnancy and Giving Birth in Early Modern Europe</vt:lpstr>
      <vt:lpstr>The Historicized Body</vt:lpstr>
      <vt:lpstr>Lecture Structure</vt:lpstr>
      <vt:lpstr>PowerPoint Presentation</vt:lpstr>
      <vt:lpstr>The Humoral Body: A Gendered Physiology</vt:lpstr>
      <vt:lpstr>The Generative Organs of Each Sex</vt:lpstr>
      <vt:lpstr>The Generative Powers of Each Sex</vt:lpstr>
      <vt:lpstr>Religion, Morality and the Maternal Body</vt:lpstr>
      <vt:lpstr>PowerPoint Presentation</vt:lpstr>
      <vt:lpstr>PowerPoint Presentation</vt:lpstr>
      <vt:lpstr>PowerPoint Presentation</vt:lpstr>
      <vt:lpstr>PowerPoint Presentation</vt:lpstr>
      <vt:lpstr>Pregnancy and Childbirth as Social Events </vt:lpstr>
      <vt:lpstr>Women’s Knowledge and Authority</vt:lpstr>
      <vt:lpstr>Women’s Knowledge and the Judicial System</vt:lpstr>
      <vt:lpstr>PowerPoint Presentation</vt:lpstr>
      <vt:lpstr>Agency or Constraint?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Pregnancy and Giving Birth in Early Modern Europe</dc:title>
  <dc:creator>Mann, Sophie</dc:creator>
  <cp:lastModifiedBy>Mann, Sophie</cp:lastModifiedBy>
  <cp:revision>20</cp:revision>
  <dcterms:created xsi:type="dcterms:W3CDTF">2025-10-19T19:10:48Z</dcterms:created>
  <dcterms:modified xsi:type="dcterms:W3CDTF">2025-10-19T20:49:08Z</dcterms:modified>
</cp:coreProperties>
</file>