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70" r:id="rId10"/>
    <p:sldId id="271" r:id="rId11"/>
    <p:sldId id="272" r:id="rId12"/>
    <p:sldId id="273" r:id="rId13"/>
    <p:sldId id="274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43"/>
    <p:restoredTop sz="50000" autoAdjust="0"/>
  </p:normalViewPr>
  <p:slideViewPr>
    <p:cSldViewPr snapToGrid="0" snapToObjects="1">
      <p:cViewPr varScale="1">
        <p:scale>
          <a:sx n="128" d="100"/>
          <a:sy n="128" d="100"/>
        </p:scale>
        <p:origin x="196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5BD65-B303-5E48-B283-E610095C9336}" type="datetimeFigureOut">
              <a:rPr lang="en-US" smtClean="0"/>
              <a:t>10/25/19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295CB9-4A9B-7F47-A609-14E90DAFD0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217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A0FB-2038-804D-98B3-B396DF7ADEF4}" type="datetimeFigureOut">
              <a:rPr lang="en-US" smtClean="0"/>
              <a:t>10/25/19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C7E3-F74F-5E40-A1E4-5217C7407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775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A0FB-2038-804D-98B3-B396DF7ADEF4}" type="datetimeFigureOut">
              <a:rPr lang="en-US" smtClean="0"/>
              <a:t>10/25/19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C7E3-F74F-5E40-A1E4-5217C7407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183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A0FB-2038-804D-98B3-B396DF7ADEF4}" type="datetimeFigureOut">
              <a:rPr lang="en-US" smtClean="0"/>
              <a:t>10/25/19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C7E3-F74F-5E40-A1E4-5217C7407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268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A0FB-2038-804D-98B3-B396DF7ADEF4}" type="datetimeFigureOut">
              <a:rPr lang="en-US" smtClean="0"/>
              <a:t>10/25/19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C7E3-F74F-5E40-A1E4-5217C7407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31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A0FB-2038-804D-98B3-B396DF7ADEF4}" type="datetimeFigureOut">
              <a:rPr lang="en-US" smtClean="0"/>
              <a:t>10/25/19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C7E3-F74F-5E40-A1E4-5217C7407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524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A0FB-2038-804D-98B3-B396DF7ADEF4}" type="datetimeFigureOut">
              <a:rPr lang="en-US" smtClean="0"/>
              <a:t>10/25/19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C7E3-F74F-5E40-A1E4-5217C7407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852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A0FB-2038-804D-98B3-B396DF7ADEF4}" type="datetimeFigureOut">
              <a:rPr lang="en-US" smtClean="0"/>
              <a:t>10/25/19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C7E3-F74F-5E40-A1E4-5217C7407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776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A0FB-2038-804D-98B3-B396DF7ADEF4}" type="datetimeFigureOut">
              <a:rPr lang="en-US" smtClean="0"/>
              <a:t>10/25/19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C7E3-F74F-5E40-A1E4-5217C7407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895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A0FB-2038-804D-98B3-B396DF7ADEF4}" type="datetimeFigureOut">
              <a:rPr lang="en-US" smtClean="0"/>
              <a:t>10/25/19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C7E3-F74F-5E40-A1E4-5217C7407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244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A0FB-2038-804D-98B3-B396DF7ADEF4}" type="datetimeFigureOut">
              <a:rPr lang="en-US" smtClean="0"/>
              <a:t>10/25/19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C7E3-F74F-5E40-A1E4-5217C7407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436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A0FB-2038-804D-98B3-B396DF7ADEF4}" type="datetimeFigureOut">
              <a:rPr lang="en-US" smtClean="0"/>
              <a:t>10/25/19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C7E3-F74F-5E40-A1E4-5217C7407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098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8A0FB-2038-804D-98B3-B396DF7ADEF4}" type="datetimeFigureOut">
              <a:rPr lang="en-US" smtClean="0"/>
              <a:t>10/25/19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8C7E3-F74F-5E40-A1E4-5217C7407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485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5.wdp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9F81891-F3C2-9149-9903-6A57C389DB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4997"/>
            <a:ext cx="9144000" cy="688799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600200" y="2174874"/>
            <a:ext cx="6121400" cy="2357369"/>
          </a:xfrm>
          <a:prstGeom prst="rect">
            <a:avLst/>
          </a:prstGeom>
          <a:solidFill>
            <a:schemeClr val="lt1">
              <a:alpha val="90000"/>
            </a:schemeClr>
          </a:solidFill>
          <a:ln w="3175" cmpd="sng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422400" y="2307402"/>
            <a:ext cx="6413500" cy="19035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GB" sz="2400" b="1" dirty="0">
                <a:latin typeface="Calibri" panose="020F0502020204030204" pitchFamily="34" charset="0"/>
                <a:cs typeface="Calibri" panose="020F0502020204030204" pitchFamily="34" charset="0"/>
              </a:rPr>
              <a:t>Medicine, Body and Society </a:t>
            </a:r>
          </a:p>
          <a:p>
            <a:pPr algn="ctr">
              <a:lnSpc>
                <a:spcPct val="110000"/>
              </a:lnSpc>
            </a:pP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Psychology and Empire</a:t>
            </a:r>
          </a:p>
          <a:p>
            <a:pPr algn="ctr">
              <a:lnSpc>
                <a:spcPct val="110000"/>
              </a:lnSpc>
            </a:pP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James Poskett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856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E41B677-FE0E-3F49-919B-F081539C83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8799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E3B8545-B96D-F54F-979B-59F05FE89ED9}"/>
              </a:ext>
            </a:extLst>
          </p:cNvPr>
          <p:cNvSpPr/>
          <p:nvPr/>
        </p:nvSpPr>
        <p:spPr>
          <a:xfrm>
            <a:off x="248478" y="312349"/>
            <a:ext cx="86470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/>
              <a:t>Psychoanalysis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3BE97A-A081-CC4A-9D00-1F0F10A1A271}"/>
              </a:ext>
            </a:extLst>
          </p:cNvPr>
          <p:cNvSpPr txBox="1"/>
          <p:nvPr/>
        </p:nvSpPr>
        <p:spPr>
          <a:xfrm>
            <a:off x="2316872" y="6314898"/>
            <a:ext cx="4510256" cy="333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Indian Psychoanalytic Society, Kolkata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31880E-1095-124D-B8FC-A70559A6D68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5424" y="1054487"/>
            <a:ext cx="2853152" cy="507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687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E41B677-FE0E-3F49-919B-F081539C83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8799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9DC3AF2-D79D-C940-BE4E-7BC6F0FEC702}"/>
              </a:ext>
            </a:extLst>
          </p:cNvPr>
          <p:cNvSpPr/>
          <p:nvPr/>
        </p:nvSpPr>
        <p:spPr>
          <a:xfrm>
            <a:off x="248478" y="312349"/>
            <a:ext cx="86470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/>
              <a:t>Psychology, Anticolonialism, and Antiracism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5D9237-0043-BA49-93F9-34A1F0497E33}"/>
              </a:ext>
            </a:extLst>
          </p:cNvPr>
          <p:cNvSpPr txBox="1"/>
          <p:nvPr/>
        </p:nvSpPr>
        <p:spPr>
          <a:xfrm>
            <a:off x="0" y="6369199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Bengali phrenological chart, from R. Das, </a:t>
            </a:r>
            <a:r>
              <a:rPr lang="en-GB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Manatatva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Sarsangraha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(Calcutta, 1849)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BAC671C-9403-AD42-873C-FAC66289905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1420" y="1178696"/>
            <a:ext cx="3061160" cy="4979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504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E41B677-FE0E-3F49-919B-F081539C83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8799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795AE4F-17F3-8941-A0D8-586DBB6B6A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7478" y="1545346"/>
            <a:ext cx="2794000" cy="3797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6426632-0605-F445-A122-F0410DFAD7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8956" y="1530350"/>
            <a:ext cx="2853683" cy="37973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CC434F-D73D-4E40-9EA7-F31724A3589A}"/>
              </a:ext>
            </a:extLst>
          </p:cNvPr>
          <p:cNvSpPr txBox="1"/>
          <p:nvPr/>
        </p:nvSpPr>
        <p:spPr>
          <a:xfrm>
            <a:off x="1406914" y="5480011"/>
            <a:ext cx="2255128" cy="333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Frantz Fanon (1925-61)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4510C2-246F-8F47-8957-93D9A9558464}"/>
              </a:ext>
            </a:extLst>
          </p:cNvPr>
          <p:cNvSpPr txBox="1"/>
          <p:nvPr/>
        </p:nvSpPr>
        <p:spPr>
          <a:xfrm>
            <a:off x="5068956" y="5480010"/>
            <a:ext cx="2853683" cy="333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Black Skin, White Masks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(1952)</a:t>
            </a:r>
            <a:endParaRPr lang="en-US" sz="1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7877CA7-F1C4-3845-AC0C-FC86BAD8C1B9}"/>
              </a:ext>
            </a:extLst>
          </p:cNvPr>
          <p:cNvSpPr/>
          <p:nvPr/>
        </p:nvSpPr>
        <p:spPr>
          <a:xfrm>
            <a:off x="248478" y="312349"/>
            <a:ext cx="86470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/>
              <a:t>Psychology, Anticolonialism, and Antiracism</a:t>
            </a:r>
          </a:p>
        </p:txBody>
      </p:sp>
    </p:spTree>
    <p:extLst>
      <p:ext uri="{BB962C8B-B14F-4D97-AF65-F5344CB8AC3E}">
        <p14:creationId xmlns:p14="http://schemas.microsoft.com/office/powerpoint/2010/main" val="1084359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E41B677-FE0E-3F49-919B-F081539C83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8799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E3B8545-B96D-F54F-979B-59F05FE89ED9}"/>
              </a:ext>
            </a:extLst>
          </p:cNvPr>
          <p:cNvSpPr/>
          <p:nvPr/>
        </p:nvSpPr>
        <p:spPr>
          <a:xfrm>
            <a:off x="248478" y="312349"/>
            <a:ext cx="86470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/>
              <a:t>Psychology, Anticolonialism, and Antiracism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CC434F-D73D-4E40-9EA7-F31724A3589A}"/>
              </a:ext>
            </a:extLst>
          </p:cNvPr>
          <p:cNvSpPr txBox="1"/>
          <p:nvPr/>
        </p:nvSpPr>
        <p:spPr>
          <a:xfrm>
            <a:off x="2631648" y="5891065"/>
            <a:ext cx="3880703" cy="333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Thomas Adeoye Lambo (1923-2004)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B81612-0F07-AA42-8225-93AD20B73D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4673" y="1807968"/>
            <a:ext cx="3594652" cy="327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7064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E41B677-FE0E-3F49-919B-F081539C83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8799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E3B8545-B96D-F54F-979B-59F05FE89ED9}"/>
              </a:ext>
            </a:extLst>
          </p:cNvPr>
          <p:cNvSpPr/>
          <p:nvPr/>
        </p:nvSpPr>
        <p:spPr>
          <a:xfrm>
            <a:off x="248478" y="2889998"/>
            <a:ext cx="86470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743475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E41B677-FE0E-3F49-919B-F081539C83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4997"/>
            <a:ext cx="9144000" cy="68879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35E3459-338A-534D-A36B-B845717E3D5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5854"/>
            <a:ext cx="9144000" cy="512921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13E6EC7-D726-3246-97F3-6DC5C586BE51}"/>
              </a:ext>
            </a:extLst>
          </p:cNvPr>
          <p:cNvSpPr/>
          <p:nvPr/>
        </p:nvSpPr>
        <p:spPr>
          <a:xfrm>
            <a:off x="248478" y="6021644"/>
            <a:ext cx="86470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U.S. Army PSYOP soldiers with Detachment 1080, 318th Psychological Operations Company distribute newspaper </a:t>
            </a:r>
            <a:r>
              <a:rPr lang="en-US" sz="1400" i="1" dirty="0"/>
              <a:t>Baghdad Now</a:t>
            </a:r>
            <a:r>
              <a:rPr lang="en-US" sz="1400" dirty="0"/>
              <a:t> in the East Rashid region of Baghdad, Iraq, July 11, 2007. Wikimedia.</a:t>
            </a:r>
          </a:p>
        </p:txBody>
      </p:sp>
    </p:spTree>
    <p:extLst>
      <p:ext uri="{BB962C8B-B14F-4D97-AF65-F5344CB8AC3E}">
        <p14:creationId xmlns:p14="http://schemas.microsoft.com/office/powerpoint/2010/main" val="3147062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E41B677-FE0E-3F49-919B-F081539C83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4997"/>
            <a:ext cx="9144000" cy="688799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13E6EC7-D726-3246-97F3-6DC5C586BE51}"/>
              </a:ext>
            </a:extLst>
          </p:cNvPr>
          <p:cNvSpPr/>
          <p:nvPr/>
        </p:nvSpPr>
        <p:spPr>
          <a:xfrm>
            <a:off x="854766" y="1782394"/>
            <a:ext cx="743446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600" dirty="0"/>
              <a:t>History of psychology best explained through the history of empire.</a:t>
            </a:r>
          </a:p>
          <a:p>
            <a:pPr marL="514350" indent="-514350">
              <a:buFont typeface="+mj-lt"/>
              <a:buAutoNum type="arabicPeriod"/>
            </a:pP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Psychological sciences are often also racial sciences.</a:t>
            </a:r>
          </a:p>
          <a:p>
            <a:pPr marL="514350" indent="-514350">
              <a:buFont typeface="+mj-lt"/>
              <a:buAutoNum type="arabicPeriod"/>
            </a:pP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Historians of psychology need to recover role and agency of </a:t>
            </a:r>
            <a:r>
              <a:rPr lang="en-US" sz="2600" dirty="0" err="1"/>
              <a:t>colonised</a:t>
            </a:r>
            <a:r>
              <a:rPr lang="en-US" sz="2600" dirty="0"/>
              <a:t> people.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3B8545-B96D-F54F-979B-59F05FE89ED9}"/>
              </a:ext>
            </a:extLst>
          </p:cNvPr>
          <p:cNvSpPr/>
          <p:nvPr/>
        </p:nvSpPr>
        <p:spPr>
          <a:xfrm>
            <a:off x="248478" y="606700"/>
            <a:ext cx="86470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/>
              <a:t>Argument</a:t>
            </a:r>
          </a:p>
        </p:txBody>
      </p:sp>
    </p:spTree>
    <p:extLst>
      <p:ext uri="{BB962C8B-B14F-4D97-AF65-F5344CB8AC3E}">
        <p14:creationId xmlns:p14="http://schemas.microsoft.com/office/powerpoint/2010/main" val="1537206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E41B677-FE0E-3F49-919B-F081539C83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8799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E3B8545-B96D-F54F-979B-59F05FE89ED9}"/>
              </a:ext>
            </a:extLst>
          </p:cNvPr>
          <p:cNvSpPr/>
          <p:nvPr/>
        </p:nvSpPr>
        <p:spPr>
          <a:xfrm>
            <a:off x="248478" y="327261"/>
            <a:ext cx="86470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/>
              <a:t>Phrenology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CB200F-79B2-EF40-8F6A-216430E4E4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4450" y="1940145"/>
            <a:ext cx="6515100" cy="389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39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E41B677-FE0E-3F49-919B-F081539C83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8799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E3B8545-B96D-F54F-979B-59F05FE89ED9}"/>
              </a:ext>
            </a:extLst>
          </p:cNvPr>
          <p:cNvSpPr/>
          <p:nvPr/>
        </p:nvSpPr>
        <p:spPr>
          <a:xfrm>
            <a:off x="248478" y="322288"/>
            <a:ext cx="86470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/>
              <a:t>Phrenology</a:t>
            </a:r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62F04B33-5329-0A47-A3FF-B0D6113DC0A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5566" y="1366630"/>
            <a:ext cx="7332868" cy="412473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8DDD211-37B7-034D-B296-9C0CC2BE0A82}"/>
              </a:ext>
            </a:extLst>
          </p:cNvPr>
          <p:cNvSpPr/>
          <p:nvPr/>
        </p:nvSpPr>
        <p:spPr>
          <a:xfrm>
            <a:off x="248478" y="6021644"/>
            <a:ext cx="86470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Phrenological collection of skulls at the University of Edinburgh</a:t>
            </a:r>
          </a:p>
        </p:txBody>
      </p:sp>
    </p:spTree>
    <p:extLst>
      <p:ext uri="{BB962C8B-B14F-4D97-AF65-F5344CB8AC3E}">
        <p14:creationId xmlns:p14="http://schemas.microsoft.com/office/powerpoint/2010/main" val="3477146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E41B677-FE0E-3F49-919B-F081539C83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8799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E3B8545-B96D-F54F-979B-59F05FE89ED9}"/>
              </a:ext>
            </a:extLst>
          </p:cNvPr>
          <p:cNvSpPr/>
          <p:nvPr/>
        </p:nvSpPr>
        <p:spPr>
          <a:xfrm>
            <a:off x="248478" y="312349"/>
            <a:ext cx="86470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/>
              <a:t>Phrenology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3BE97A-A081-CC4A-9D00-1F0F10A1A271}"/>
              </a:ext>
            </a:extLst>
          </p:cNvPr>
          <p:cNvSpPr txBox="1"/>
          <p:nvPr/>
        </p:nvSpPr>
        <p:spPr>
          <a:xfrm>
            <a:off x="818832" y="5692340"/>
            <a:ext cx="7506334" cy="598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Skull of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Gunga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Bishun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‘Thug’ (Edinburgh Phrenological Society, HT 122/J34), image taken from Kim Wagner, “Confessions of a Skull,”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History Workshop Journal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(2010)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1152481-2C69-7042-8481-0D65BBCB35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1538" y="1668275"/>
            <a:ext cx="6380922" cy="352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844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E41B677-FE0E-3F49-919B-F081539C83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8799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E3B8545-B96D-F54F-979B-59F05FE89ED9}"/>
              </a:ext>
            </a:extLst>
          </p:cNvPr>
          <p:cNvSpPr/>
          <p:nvPr/>
        </p:nvSpPr>
        <p:spPr>
          <a:xfrm>
            <a:off x="248478" y="312349"/>
            <a:ext cx="86470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/>
              <a:t>Psychiatry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3BE97A-A081-CC4A-9D00-1F0F10A1A271}"/>
              </a:ext>
            </a:extLst>
          </p:cNvPr>
          <p:cNvSpPr txBox="1"/>
          <p:nvPr/>
        </p:nvSpPr>
        <p:spPr>
          <a:xfrm>
            <a:off x="818832" y="5692340"/>
            <a:ext cx="7506334" cy="333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Marthi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Mental Hospital, Nairobi, Photograph: Daily Nation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C80017-6BC6-8246-94E4-9CCFEE8CA9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8481" y="1303665"/>
            <a:ext cx="5927036" cy="395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13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E41B677-FE0E-3F49-919B-F081539C83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8799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E3B8545-B96D-F54F-979B-59F05FE89ED9}"/>
              </a:ext>
            </a:extLst>
          </p:cNvPr>
          <p:cNvSpPr/>
          <p:nvPr/>
        </p:nvSpPr>
        <p:spPr>
          <a:xfrm>
            <a:off x="248478" y="312349"/>
            <a:ext cx="86470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/>
              <a:t>Psychiatry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3BE97A-A081-CC4A-9D00-1F0F10A1A271}"/>
              </a:ext>
            </a:extLst>
          </p:cNvPr>
          <p:cNvSpPr txBox="1"/>
          <p:nvPr/>
        </p:nvSpPr>
        <p:spPr>
          <a:xfrm>
            <a:off x="797240" y="6030271"/>
            <a:ext cx="3100612" cy="592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Carothers,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The Psychology of Mau Mau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(1955)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8F514A-FADA-5644-8EB0-A56C4241EF1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5333" y="1190824"/>
            <a:ext cx="2824426" cy="483944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688FD8F-27AB-4D4D-8E2E-99F366732F7B}"/>
              </a:ext>
            </a:extLst>
          </p:cNvPr>
          <p:cNvSpPr txBox="1"/>
          <p:nvPr/>
        </p:nvSpPr>
        <p:spPr>
          <a:xfrm>
            <a:off x="4572000" y="6127389"/>
            <a:ext cx="3788192" cy="333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Mau Mau internment camp, Kenya, c.1950s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93F25A-8B1D-3648-BC9A-F8512131C58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43567" y="1190824"/>
            <a:ext cx="3816625" cy="4843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858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E41B677-FE0E-3F49-919B-F081539C83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8799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E3B8545-B96D-F54F-979B-59F05FE89ED9}"/>
              </a:ext>
            </a:extLst>
          </p:cNvPr>
          <p:cNvSpPr/>
          <p:nvPr/>
        </p:nvSpPr>
        <p:spPr>
          <a:xfrm>
            <a:off x="248478" y="312349"/>
            <a:ext cx="86470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/>
              <a:t>Psychiatry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3BE97A-A081-CC4A-9D00-1F0F10A1A271}"/>
              </a:ext>
            </a:extLst>
          </p:cNvPr>
          <p:cNvSpPr txBox="1"/>
          <p:nvPr/>
        </p:nvSpPr>
        <p:spPr>
          <a:xfrm>
            <a:off x="2316872" y="6212098"/>
            <a:ext cx="4510256" cy="333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Algerian War of Independence (1954-62)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BD62F8-B02D-2447-AA09-CE1D017D0C3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0300" y="1464961"/>
            <a:ext cx="4343400" cy="435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479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4072</TotalTime>
  <Words>227</Words>
  <Application>Microsoft Macintosh PowerPoint</Application>
  <PresentationFormat>On-screen Show (4:3)</PresentationFormat>
  <Paragraphs>34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Poskett</dc:creator>
  <cp:lastModifiedBy>Poskett, James</cp:lastModifiedBy>
  <cp:revision>350</cp:revision>
  <dcterms:created xsi:type="dcterms:W3CDTF">2017-02-20T09:18:29Z</dcterms:created>
  <dcterms:modified xsi:type="dcterms:W3CDTF">2019-10-25T14:48:29Z</dcterms:modified>
</cp:coreProperties>
</file>