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58" r:id="rId7"/>
    <p:sldId id="263" r:id="rId8"/>
    <p:sldId id="262" r:id="rId9"/>
    <p:sldId id="265" r:id="rId10"/>
    <p:sldId id="264" r:id="rId11"/>
    <p:sldId id="267" r:id="rId12"/>
    <p:sldId id="268" r:id="rId13"/>
    <p:sldId id="269" r:id="rId14"/>
    <p:sldId id="271" r:id="rId15"/>
    <p:sldId id="272" r:id="rId16"/>
    <p:sldId id="273" r:id="rId17"/>
    <p:sldId id="277" r:id="rId18"/>
    <p:sldId id="274" r:id="rId19"/>
    <p:sldId id="275" r:id="rId20"/>
    <p:sldId id="279" r:id="rId21"/>
    <p:sldId id="280" r:id="rId22"/>
    <p:sldId id="281" r:id="rId23"/>
    <p:sldId id="282" r:id="rId24"/>
    <p:sldId id="285" r:id="rId25"/>
    <p:sldId id="286" r:id="rId26"/>
    <p:sldId id="287" r:id="rId27"/>
    <p:sldId id="289" r:id="rId28"/>
    <p:sldId id="288" r:id="rId29"/>
    <p:sldId id="290" r:id="rId30"/>
    <p:sldId id="291" r:id="rId31"/>
    <p:sldId id="29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3" d="100"/>
          <a:sy n="63" d="100"/>
        </p:scale>
        <p:origin x="90" y="10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F1831A1-CF6E-42A6-81D7-234987B0EF2E}"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3711097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F1831A1-CF6E-42A6-81D7-234987B0EF2E}"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1085834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F1831A1-CF6E-42A6-81D7-234987B0EF2E}"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3512080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F1831A1-CF6E-42A6-81D7-234987B0EF2E}"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2946224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1831A1-CF6E-42A6-81D7-234987B0EF2E}" type="datetimeFigureOut">
              <a:rPr lang="en-GB" smtClean="0"/>
              <a:t>17/10/2017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11160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F1831A1-CF6E-42A6-81D7-234987B0EF2E}" type="datetimeFigureOut">
              <a:rPr lang="en-GB" smtClean="0"/>
              <a:t>17/10/2017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2380222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F1831A1-CF6E-42A6-81D7-234987B0EF2E}" type="datetimeFigureOut">
              <a:rPr lang="en-GB" smtClean="0"/>
              <a:t>17/10/2017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2135303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F1831A1-CF6E-42A6-81D7-234987B0EF2E}" type="datetimeFigureOut">
              <a:rPr lang="en-GB" smtClean="0"/>
              <a:t>17/10/2017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948433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831A1-CF6E-42A6-81D7-234987B0EF2E}" type="datetimeFigureOut">
              <a:rPr lang="en-GB" smtClean="0"/>
              <a:t>17/10/2017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4109973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F1831A1-CF6E-42A6-81D7-234987B0EF2E}" type="datetimeFigureOut">
              <a:rPr lang="en-GB" smtClean="0"/>
              <a:t>17/10/2017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2301243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F1831A1-CF6E-42A6-81D7-234987B0EF2E}" type="datetimeFigureOut">
              <a:rPr lang="en-GB" smtClean="0"/>
              <a:t>17/10/2017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C6E7FD-3ABE-4FAC-91A5-66B65DA2D323}" type="slidenum">
              <a:rPr lang="en-GB" smtClean="0"/>
              <a:t>‹#›</a:t>
            </a:fld>
            <a:endParaRPr lang="en-GB"/>
          </a:p>
        </p:txBody>
      </p:sp>
    </p:spTree>
    <p:extLst>
      <p:ext uri="{BB962C8B-B14F-4D97-AF65-F5344CB8AC3E}">
        <p14:creationId xmlns:p14="http://schemas.microsoft.com/office/powerpoint/2010/main" val="2844002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1831A1-CF6E-42A6-81D7-234987B0EF2E}" type="datetimeFigureOut">
              <a:rPr lang="en-GB" smtClean="0"/>
              <a:t>17/10/2017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C6E7FD-3ABE-4FAC-91A5-66B65DA2D323}" type="slidenum">
              <a:rPr lang="en-GB" smtClean="0"/>
              <a:t>‹#›</a:t>
            </a:fld>
            <a:endParaRPr lang="en-GB"/>
          </a:p>
        </p:txBody>
      </p:sp>
    </p:spTree>
    <p:extLst>
      <p:ext uri="{BB962C8B-B14F-4D97-AF65-F5344CB8AC3E}">
        <p14:creationId xmlns:p14="http://schemas.microsoft.com/office/powerpoint/2010/main" val="3625008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The Medical Renaissance</a:t>
            </a:r>
            <a:br>
              <a:rPr lang="en-GB" dirty="0"/>
            </a:br>
            <a:r>
              <a:rPr lang="en-GB" dirty="0"/>
              <a:t>c. 1500-1700</a:t>
            </a:r>
          </a:p>
        </p:txBody>
      </p:sp>
      <p:sp>
        <p:nvSpPr>
          <p:cNvPr id="3" name="Subtitle 2"/>
          <p:cNvSpPr>
            <a:spLocks noGrp="1"/>
          </p:cNvSpPr>
          <p:nvPr>
            <p:ph type="subTitle" idx="1"/>
          </p:nvPr>
        </p:nvSpPr>
        <p:spPr>
          <a:xfrm>
            <a:off x="1524000" y="3881438"/>
            <a:ext cx="9144000" cy="1655762"/>
          </a:xfrm>
        </p:spPr>
        <p:txBody>
          <a:bodyPr/>
          <a:lstStyle/>
          <a:p>
            <a:r>
              <a:rPr lang="en-GB" dirty="0" smtClean="0"/>
              <a:t>17</a:t>
            </a:r>
            <a:r>
              <a:rPr lang="en-GB" dirty="0" smtClean="0"/>
              <a:t> </a:t>
            </a:r>
            <a:r>
              <a:rPr lang="en-GB" dirty="0"/>
              <a:t>October </a:t>
            </a:r>
            <a:r>
              <a:rPr lang="en-GB" dirty="0" smtClean="0"/>
              <a:t>2017</a:t>
            </a:r>
            <a:endParaRPr lang="en-GB" dirty="0"/>
          </a:p>
          <a:p>
            <a:r>
              <a:rPr lang="en-GB" dirty="0"/>
              <a:t>Michael Bycroft</a:t>
            </a:r>
          </a:p>
          <a:p>
            <a:endParaRPr lang="en-GB" dirty="0"/>
          </a:p>
        </p:txBody>
      </p:sp>
    </p:spTree>
    <p:extLst>
      <p:ext uri="{BB962C8B-B14F-4D97-AF65-F5344CB8AC3E}">
        <p14:creationId xmlns:p14="http://schemas.microsoft.com/office/powerpoint/2010/main" val="2114937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lotted blood ser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475" y="772510"/>
            <a:ext cx="5089525" cy="50895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047185" y="2081048"/>
            <a:ext cx="3641835" cy="3539430"/>
          </a:xfrm>
          <a:prstGeom prst="rect">
            <a:avLst/>
          </a:prstGeom>
          <a:noFill/>
        </p:spPr>
        <p:txBody>
          <a:bodyPr wrap="square" rtlCol="0">
            <a:spAutoFit/>
          </a:bodyPr>
          <a:lstStyle/>
          <a:p>
            <a:r>
              <a:rPr lang="en-GB" sz="3200" dirty="0"/>
              <a:t>‘Yellow bile’</a:t>
            </a:r>
          </a:p>
          <a:p>
            <a:endParaRPr lang="en-GB" sz="3200" dirty="0"/>
          </a:p>
          <a:p>
            <a:endParaRPr lang="en-GB" sz="3200" dirty="0"/>
          </a:p>
          <a:p>
            <a:r>
              <a:rPr lang="en-GB" sz="3200" dirty="0"/>
              <a:t>‘Phlegm’</a:t>
            </a:r>
          </a:p>
          <a:p>
            <a:endParaRPr lang="en-GB" sz="3200" dirty="0"/>
          </a:p>
          <a:p>
            <a:endParaRPr lang="en-GB" sz="3200" dirty="0"/>
          </a:p>
          <a:p>
            <a:r>
              <a:rPr lang="en-GB" sz="3200" dirty="0"/>
              <a:t>‘Black bile’</a:t>
            </a:r>
          </a:p>
        </p:txBody>
      </p:sp>
      <p:cxnSp>
        <p:nvCxnSpPr>
          <p:cNvPr id="6" name="Straight Arrow Connector 5"/>
          <p:cNvCxnSpPr/>
          <p:nvPr/>
        </p:nvCxnSpPr>
        <p:spPr>
          <a:xfrm flipH="1">
            <a:off x="4156841" y="2475186"/>
            <a:ext cx="2890344" cy="989251"/>
          </a:xfrm>
          <a:prstGeom prst="straightConnector1">
            <a:avLst/>
          </a:prstGeom>
          <a:ln w="1079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4" idx="1"/>
          </p:cNvCxnSpPr>
          <p:nvPr/>
        </p:nvCxnSpPr>
        <p:spPr>
          <a:xfrm flipH="1">
            <a:off x="4156841" y="3850763"/>
            <a:ext cx="2890344" cy="281690"/>
          </a:xfrm>
          <a:prstGeom prst="straightConnector1">
            <a:avLst/>
          </a:prstGeom>
          <a:ln w="1079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4156841" y="4947634"/>
            <a:ext cx="2890344" cy="286518"/>
          </a:xfrm>
          <a:prstGeom prst="straightConnector1">
            <a:avLst/>
          </a:prstGeom>
          <a:ln w="1079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245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GB" dirty="0" err="1"/>
              <a:t>Dioscorides</a:t>
            </a:r>
            <a:r>
              <a:rPr lang="en-GB" dirty="0"/>
              <a:t>’ </a:t>
            </a:r>
            <a:r>
              <a:rPr lang="en-GB" i="1" dirty="0"/>
              <a:t>De </a:t>
            </a:r>
            <a:r>
              <a:rPr lang="en-GB" i="1" dirty="0" err="1"/>
              <a:t>materia</a:t>
            </a:r>
            <a:r>
              <a:rPr lang="en-GB" i="1" dirty="0"/>
              <a:t> </a:t>
            </a:r>
            <a:r>
              <a:rPr lang="en-GB" i="1" dirty="0" err="1"/>
              <a:t>medica</a:t>
            </a:r>
            <a:r>
              <a:rPr lang="en-GB" dirty="0"/>
              <a:t>, 1cad</a:t>
            </a:r>
          </a:p>
        </p:txBody>
      </p:sp>
      <p:sp>
        <p:nvSpPr>
          <p:cNvPr id="3" name="Content Placeholder 2"/>
          <p:cNvSpPr>
            <a:spLocks noGrp="1"/>
          </p:cNvSpPr>
          <p:nvPr>
            <p:ph idx="1"/>
          </p:nvPr>
        </p:nvSpPr>
        <p:spPr>
          <a:xfrm>
            <a:off x="332014" y="1238810"/>
            <a:ext cx="7213746" cy="5326746"/>
          </a:xfrm>
        </p:spPr>
        <p:txBody>
          <a:bodyPr>
            <a:normAutofit/>
          </a:bodyPr>
          <a:lstStyle/>
          <a:p>
            <a:pPr>
              <a:buFont typeface="Wingdings" panose="05000000000000000000" pitchFamily="2" charset="2"/>
              <a:buChar char="§"/>
            </a:pPr>
            <a:r>
              <a:rPr lang="en-GB" dirty="0"/>
              <a:t>army physician (?) in present-day Turkey (?)</a:t>
            </a:r>
          </a:p>
          <a:p>
            <a:pPr>
              <a:buFont typeface="Wingdings" panose="05000000000000000000" pitchFamily="2" charset="2"/>
              <a:buChar char="§"/>
            </a:pPr>
            <a:r>
              <a:rPr lang="en-GB" dirty="0"/>
              <a:t>‘by far the largest pharmaceutical guide in antiquity’ (DSB)</a:t>
            </a:r>
          </a:p>
          <a:p>
            <a:pPr>
              <a:buFont typeface="Wingdings" panose="05000000000000000000" pitchFamily="2" charset="2"/>
              <a:buChar char="§"/>
            </a:pPr>
            <a:r>
              <a:rPr lang="en-GB" dirty="0"/>
              <a:t>600 plants + a few animal and mineral substances</a:t>
            </a:r>
          </a:p>
          <a:p>
            <a:pPr>
              <a:buFont typeface="Wingdings" panose="05000000000000000000" pitchFamily="2" charset="2"/>
              <a:buChar char="§"/>
            </a:pPr>
            <a:r>
              <a:rPr lang="en-GB" dirty="0"/>
              <a:t>‘exercised the greatest precision in getting to know most of my subject through direct observation [</a:t>
            </a:r>
            <a:r>
              <a:rPr lang="en-GB" i="1" dirty="0" err="1">
                <a:solidFill>
                  <a:srgbClr val="FF0000"/>
                </a:solidFill>
              </a:rPr>
              <a:t>autopsia</a:t>
            </a:r>
            <a:r>
              <a:rPr lang="en-GB" dirty="0"/>
              <a:t>]’ (preface)</a:t>
            </a:r>
          </a:p>
          <a:p>
            <a:pPr marL="0" indent="0">
              <a:buNone/>
            </a:pPr>
            <a:endParaRPr lang="en-GB" dirty="0"/>
          </a:p>
          <a:p>
            <a:pPr>
              <a:buFont typeface="Wingdings" panose="05000000000000000000" pitchFamily="2" charset="2"/>
              <a:buChar char="§"/>
            </a:pPr>
            <a:r>
              <a:rPr lang="en-GB" dirty="0"/>
              <a:t>about 1 </a:t>
            </a:r>
            <a:r>
              <a:rPr lang="en-GB" dirty="0">
                <a:solidFill>
                  <a:srgbClr val="FF0000"/>
                </a:solidFill>
              </a:rPr>
              <a:t>mineral</a:t>
            </a:r>
            <a:r>
              <a:rPr lang="en-GB" dirty="0"/>
              <a:t> for every 10 plants</a:t>
            </a:r>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GB" i="1" dirty="0"/>
          </a:p>
          <a:p>
            <a:pPr>
              <a:buFont typeface="Wingdings" panose="05000000000000000000" pitchFamily="2" charset="2"/>
              <a:buChar char="§"/>
            </a:pPr>
            <a:endParaRPr lang="en-GB" dirty="0"/>
          </a:p>
        </p:txBody>
      </p:sp>
      <p:pic>
        <p:nvPicPr>
          <p:cNvPr id="3074" name="Picture 2" descr="https://upload.wikimedia.org/wikipedia/commons/5/5f/Cannabissativadi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014" y="1188352"/>
            <a:ext cx="4800986" cy="5669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4689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21183" y="2724694"/>
            <a:ext cx="10960539" cy="2183634"/>
          </a:xfrm>
        </p:spPr>
        <p:txBody>
          <a:bodyPr>
            <a:noAutofit/>
          </a:bodyPr>
          <a:lstStyle/>
          <a:p>
            <a:pPr marL="0" indent="0" algn="ctr">
              <a:lnSpc>
                <a:spcPct val="150000"/>
              </a:lnSpc>
              <a:buNone/>
            </a:pPr>
            <a:r>
              <a:rPr lang="en-GB" sz="4000" dirty="0">
                <a:solidFill>
                  <a:schemeClr val="bg1"/>
                </a:solidFill>
              </a:rPr>
              <a:t>2. The ‘new’ medicine – Vesalius, Harvey, Paracelsus</a:t>
            </a:r>
          </a:p>
        </p:txBody>
      </p:sp>
    </p:spTree>
    <p:extLst>
      <p:ext uri="{BB962C8B-B14F-4D97-AF65-F5344CB8AC3E}">
        <p14:creationId xmlns:p14="http://schemas.microsoft.com/office/powerpoint/2010/main" val="3400875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91022" y="5172906"/>
            <a:ext cx="4137209" cy="1020981"/>
          </a:xfrm>
        </p:spPr>
        <p:txBody>
          <a:bodyPr>
            <a:noAutofit/>
          </a:bodyPr>
          <a:lstStyle/>
          <a:p>
            <a:pPr marL="0" indent="0">
              <a:buNone/>
            </a:pPr>
            <a:r>
              <a:rPr lang="en-GB" sz="2400" dirty="0"/>
              <a:t>Desiderius Erasmus (1466-1536)</a:t>
            </a:r>
          </a:p>
          <a:p>
            <a:pPr marL="0" indent="0">
              <a:buNone/>
            </a:pPr>
            <a:r>
              <a:rPr lang="en-GB" sz="2400" dirty="0"/>
              <a:t>Published Latin translations of 3 of Galen’s works </a:t>
            </a:r>
          </a:p>
        </p:txBody>
      </p:sp>
      <p:pic>
        <p:nvPicPr>
          <p:cNvPr id="5" name="Picture 4"/>
          <p:cNvPicPr>
            <a:picLocks noChangeAspect="1"/>
          </p:cNvPicPr>
          <p:nvPr/>
        </p:nvPicPr>
        <p:blipFill>
          <a:blip r:embed="rId2"/>
          <a:stretch>
            <a:fillRect/>
          </a:stretch>
        </p:blipFill>
        <p:spPr>
          <a:xfrm>
            <a:off x="0" y="0"/>
            <a:ext cx="4854539" cy="6858000"/>
          </a:xfrm>
          <a:prstGeom prst="rect">
            <a:avLst/>
          </a:prstGeom>
        </p:spPr>
      </p:pic>
      <p:sp>
        <p:nvSpPr>
          <p:cNvPr id="7" name="Rectangle 6"/>
          <p:cNvSpPr/>
          <p:nvPr/>
        </p:nvSpPr>
        <p:spPr>
          <a:xfrm>
            <a:off x="5464327" y="732083"/>
            <a:ext cx="6551099" cy="3539430"/>
          </a:xfrm>
          <a:prstGeom prst="rect">
            <a:avLst/>
          </a:prstGeom>
        </p:spPr>
        <p:txBody>
          <a:bodyPr wrap="square">
            <a:spAutoFit/>
          </a:bodyPr>
          <a:lstStyle/>
          <a:p>
            <a:r>
              <a:rPr lang="en-GB" sz="3200" i="1" dirty="0">
                <a:sym typeface="Wingdings" panose="05000000000000000000" pitchFamily="2" charset="2"/>
              </a:rPr>
              <a:t>there is nothing here which is not redolent of Galen, whose doctrine I deliberately follow: there is nothing asserted which I have not seen him write</a:t>
            </a:r>
          </a:p>
          <a:p>
            <a:pPr algn="r"/>
            <a:r>
              <a:rPr lang="en-GB" sz="2800" dirty="0">
                <a:sym typeface="Wingdings" panose="05000000000000000000" pitchFamily="2" charset="2"/>
              </a:rPr>
              <a:t>-- Johann Guenther, </a:t>
            </a:r>
            <a:r>
              <a:rPr lang="en-GB" sz="2800" i="1" dirty="0">
                <a:sym typeface="Wingdings" panose="05000000000000000000" pitchFamily="2" charset="2"/>
              </a:rPr>
              <a:t>Four Books of Anatomical Institutions</a:t>
            </a:r>
            <a:r>
              <a:rPr lang="en-GB" sz="2800" dirty="0">
                <a:sym typeface="Wingdings" panose="05000000000000000000" pitchFamily="2" charset="2"/>
              </a:rPr>
              <a:t>, 1536</a:t>
            </a:r>
          </a:p>
        </p:txBody>
      </p:sp>
    </p:spTree>
    <p:extLst>
      <p:ext uri="{BB962C8B-B14F-4D97-AF65-F5344CB8AC3E}">
        <p14:creationId xmlns:p14="http://schemas.microsoft.com/office/powerpoint/2010/main" val="1983380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28743" y="378372"/>
            <a:ext cx="6605753" cy="6479628"/>
          </a:xfrm>
        </p:spPr>
        <p:txBody>
          <a:bodyPr>
            <a:normAutofit fontScale="85000" lnSpcReduction="10000"/>
          </a:bodyPr>
          <a:lstStyle/>
          <a:p>
            <a:pPr marL="0" indent="0">
              <a:buNone/>
            </a:pPr>
            <a:r>
              <a:rPr lang="en-GB" dirty="0"/>
              <a:t>Andreas Vesalius, b. Brussels 1514, d. Greece 1564 -&gt; studied in Paris, taught in Padua then Bologna</a:t>
            </a:r>
          </a:p>
          <a:p>
            <a:pPr marL="0" indent="0">
              <a:buNone/>
            </a:pPr>
            <a:endParaRPr lang="en-GB" dirty="0"/>
          </a:p>
          <a:p>
            <a:pPr marL="0" indent="0">
              <a:lnSpc>
                <a:spcPct val="100000"/>
              </a:lnSpc>
              <a:buNone/>
            </a:pPr>
            <a:r>
              <a:rPr lang="en-GB" sz="3900" dirty="0"/>
              <a:t>‘[ancient Arab and Greek wisdom was recommended by] the excellent Parisian physicians [such as Guenther] to their students, in the hope that soon the ancient art of medicine starting from Hippocrates will be, to the great advantage of mortals, recalled to the memory and will come to flourish…’</a:t>
            </a:r>
          </a:p>
          <a:p>
            <a:pPr marL="0" indent="0">
              <a:lnSpc>
                <a:spcPct val="100000"/>
              </a:lnSpc>
              <a:buNone/>
            </a:pPr>
            <a:endParaRPr lang="en-GB" sz="3200" dirty="0"/>
          </a:p>
          <a:p>
            <a:pPr marL="0" indent="0">
              <a:buNone/>
            </a:pPr>
            <a:r>
              <a:rPr lang="en-GB" dirty="0"/>
              <a:t>-- Vesalius</a:t>
            </a:r>
          </a:p>
          <a:p>
            <a:pPr>
              <a:buFont typeface="Wingdings" panose="05000000000000000000" pitchFamily="2" charset="2"/>
              <a:buChar char="§"/>
            </a:pPr>
            <a:endParaRPr lang="en-GB" dirty="0"/>
          </a:p>
          <a:p>
            <a:pPr>
              <a:buFont typeface="Wingdings" panose="05000000000000000000" pitchFamily="2" charset="2"/>
              <a:buChar char="§"/>
            </a:pPr>
            <a:endParaRPr lang="en-GB" dirty="0"/>
          </a:p>
          <a:p>
            <a:pPr marL="0" indent="0">
              <a:buNone/>
            </a:pPr>
            <a:endParaRPr lang="en-GB" dirty="0"/>
          </a:p>
        </p:txBody>
      </p:sp>
      <p:pic>
        <p:nvPicPr>
          <p:cNvPr id="3074" name="Picture 2" descr="Image result for andreas vesali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08483" cy="6871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511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4.ncsu.edu/~kimler/hi481/Vesalius-Venae_Cavae-Tabulae_Sex-15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999381" cy="111378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154955" y="185163"/>
            <a:ext cx="3862874" cy="3970318"/>
          </a:xfrm>
          <a:prstGeom prst="rect">
            <a:avLst/>
          </a:prstGeom>
          <a:noFill/>
        </p:spPr>
        <p:txBody>
          <a:bodyPr wrap="square" rtlCol="0">
            <a:spAutoFit/>
          </a:bodyPr>
          <a:lstStyle/>
          <a:p>
            <a:r>
              <a:rPr lang="en-GB" sz="2800" dirty="0"/>
              <a:t>Table two of </a:t>
            </a:r>
            <a:r>
              <a:rPr lang="en-GB" sz="2800" i="1" dirty="0" err="1"/>
              <a:t>Tabulae</a:t>
            </a:r>
            <a:r>
              <a:rPr lang="en-GB" sz="2800" i="1" dirty="0"/>
              <a:t> Sex</a:t>
            </a:r>
            <a:r>
              <a:rPr lang="en-GB" sz="2800" dirty="0"/>
              <a:t>. </a:t>
            </a:r>
          </a:p>
          <a:p>
            <a:endParaRPr lang="en-GB" sz="2800" dirty="0"/>
          </a:p>
          <a:p>
            <a:r>
              <a:rPr lang="en-GB" sz="2800" dirty="0"/>
              <a:t>‘Description of the </a:t>
            </a:r>
            <a:r>
              <a:rPr lang="en-GB" sz="2800" dirty="0">
                <a:solidFill>
                  <a:srgbClr val="FF0000"/>
                </a:solidFill>
              </a:rPr>
              <a:t>Vena Cava</a:t>
            </a:r>
            <a:r>
              <a:rPr lang="en-GB" sz="2800" dirty="0"/>
              <a:t>, by which the blood, the </a:t>
            </a:r>
            <a:r>
              <a:rPr lang="en-GB" sz="2800" dirty="0">
                <a:solidFill>
                  <a:srgbClr val="FF0000"/>
                </a:solidFill>
              </a:rPr>
              <a:t>nutriment</a:t>
            </a:r>
            <a:r>
              <a:rPr lang="en-GB" sz="2800" dirty="0"/>
              <a:t> of all the parts, is spread through the whole body’</a:t>
            </a:r>
          </a:p>
          <a:p>
            <a:endParaRPr lang="en-GB" sz="2800" dirty="0"/>
          </a:p>
          <a:p>
            <a:r>
              <a:rPr lang="en-GB" sz="2800" dirty="0"/>
              <a:t>Venice 1538</a:t>
            </a:r>
          </a:p>
        </p:txBody>
      </p:sp>
    </p:spTree>
    <p:extLst>
      <p:ext uri="{BB962C8B-B14F-4D97-AF65-F5344CB8AC3E}">
        <p14:creationId xmlns:p14="http://schemas.microsoft.com/office/powerpoint/2010/main" val="2602846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79157" y="391887"/>
            <a:ext cx="10097278" cy="6466113"/>
          </a:xfrm>
        </p:spPr>
        <p:txBody>
          <a:bodyPr>
            <a:normAutofit/>
          </a:bodyPr>
          <a:lstStyle/>
          <a:p>
            <a:pPr marL="0" indent="0">
              <a:buNone/>
            </a:pPr>
            <a:r>
              <a:rPr lang="en-GB" dirty="0">
                <a:solidFill>
                  <a:srgbClr val="FF0000"/>
                </a:solidFill>
              </a:rPr>
              <a:t>Medieval order of dissection:</a:t>
            </a:r>
          </a:p>
          <a:p>
            <a:pPr marL="0" indent="0">
              <a:buNone/>
            </a:pPr>
            <a:r>
              <a:rPr lang="en-GB" dirty="0"/>
              <a:t>Lower venter, middle venter, upper venter (belly, chest, head)</a:t>
            </a:r>
          </a:p>
          <a:p>
            <a:pPr marL="0" indent="0">
              <a:buNone/>
            </a:pPr>
            <a:endParaRPr lang="en-GB" dirty="0"/>
          </a:p>
          <a:p>
            <a:pPr marL="0" indent="0">
              <a:buNone/>
            </a:pPr>
            <a:r>
              <a:rPr lang="en-GB" dirty="0">
                <a:solidFill>
                  <a:srgbClr val="FF0000"/>
                </a:solidFill>
              </a:rPr>
              <a:t>Vesalius’ order in his demonstrations to students and Bologna, 1540:</a:t>
            </a:r>
            <a:endParaRPr lang="en-GB" i="1" dirty="0"/>
          </a:p>
          <a:p>
            <a:pPr marL="0" indent="0">
              <a:buNone/>
            </a:pPr>
            <a:r>
              <a:rPr lang="en-GB" dirty="0"/>
              <a:t>Bones</a:t>
            </a:r>
          </a:p>
          <a:p>
            <a:pPr marL="0" indent="0">
              <a:buNone/>
            </a:pPr>
            <a:r>
              <a:rPr lang="en-GB" dirty="0"/>
              <a:t>Muscles</a:t>
            </a:r>
          </a:p>
          <a:p>
            <a:pPr marL="0" indent="0">
              <a:buNone/>
            </a:pPr>
            <a:r>
              <a:rPr lang="en-GB" dirty="0"/>
              <a:t>Arteries</a:t>
            </a:r>
          </a:p>
          <a:p>
            <a:pPr marL="0" indent="0">
              <a:buNone/>
            </a:pPr>
            <a:r>
              <a:rPr lang="en-GB" dirty="0"/>
              <a:t>Veins</a:t>
            </a:r>
          </a:p>
          <a:p>
            <a:pPr marL="0" indent="0">
              <a:buNone/>
            </a:pPr>
            <a:r>
              <a:rPr lang="en-GB" dirty="0"/>
              <a:t>Nerves</a:t>
            </a:r>
          </a:p>
          <a:p>
            <a:pPr marL="0" indent="0">
              <a:buNone/>
            </a:pPr>
            <a:r>
              <a:rPr lang="en-GB" dirty="0"/>
              <a:t>Organs of lower venter</a:t>
            </a:r>
          </a:p>
          <a:p>
            <a:pPr marL="0" indent="0">
              <a:buNone/>
            </a:pPr>
            <a:r>
              <a:rPr lang="en-GB" dirty="0"/>
              <a:t>Organs of middle venter</a:t>
            </a:r>
          </a:p>
          <a:p>
            <a:pPr marL="0" indent="0">
              <a:buNone/>
            </a:pPr>
            <a:r>
              <a:rPr lang="en-GB" dirty="0"/>
              <a:t>Organs of higher venter</a:t>
            </a:r>
          </a:p>
          <a:p>
            <a:pPr>
              <a:buFont typeface="Wingdings" panose="05000000000000000000" pitchFamily="2" charset="2"/>
              <a:buChar char="§"/>
            </a:pPr>
            <a:endParaRPr lang="en-GB" dirty="0"/>
          </a:p>
          <a:p>
            <a:pPr marL="0" indent="0">
              <a:buNone/>
            </a:pPr>
            <a:endParaRPr lang="en-GB" dirty="0"/>
          </a:p>
        </p:txBody>
      </p:sp>
      <p:sp>
        <p:nvSpPr>
          <p:cNvPr id="5" name="TextBox 4"/>
          <p:cNvSpPr txBox="1"/>
          <p:nvPr/>
        </p:nvSpPr>
        <p:spPr>
          <a:xfrm>
            <a:off x="6680719" y="3624943"/>
            <a:ext cx="4795934" cy="1846659"/>
          </a:xfrm>
          <a:prstGeom prst="rect">
            <a:avLst/>
          </a:prstGeom>
          <a:noFill/>
        </p:spPr>
        <p:txBody>
          <a:bodyPr wrap="square" rtlCol="0">
            <a:spAutoFit/>
          </a:bodyPr>
          <a:lstStyle/>
          <a:p>
            <a:r>
              <a:rPr lang="en-GB" sz="2400" dirty="0"/>
              <a:t>Cf. Galen’s order in his </a:t>
            </a:r>
            <a:r>
              <a:rPr lang="en-GB" sz="2400" i="1" dirty="0"/>
              <a:t>On anatomical procedures – </a:t>
            </a:r>
          </a:p>
          <a:p>
            <a:r>
              <a:rPr lang="en-GB" sz="2400" dirty="0"/>
              <a:t>edited by Vesalius 1539-40 for new edition of Galen’s Complete Works</a:t>
            </a:r>
          </a:p>
          <a:p>
            <a:endParaRPr lang="en-GB" dirty="0"/>
          </a:p>
        </p:txBody>
      </p:sp>
      <p:sp>
        <p:nvSpPr>
          <p:cNvPr id="6" name="Right Brace 5"/>
          <p:cNvSpPr/>
          <p:nvPr/>
        </p:nvSpPr>
        <p:spPr>
          <a:xfrm>
            <a:off x="6027577" y="2463282"/>
            <a:ext cx="400438" cy="388153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chemeClr val="accent1"/>
              </a:solidFill>
            </a:endParaRPr>
          </a:p>
        </p:txBody>
      </p:sp>
    </p:spTree>
    <p:extLst>
      <p:ext uri="{BB962C8B-B14F-4D97-AF65-F5344CB8AC3E}">
        <p14:creationId xmlns:p14="http://schemas.microsoft.com/office/powerpoint/2010/main" val="3490011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metmuseum.org/toah/images/h2/h2_38.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740"/>
            <a:ext cx="4568825" cy="695984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755931" y="5689190"/>
            <a:ext cx="6751320" cy="830997"/>
          </a:xfrm>
          <a:prstGeom prst="rect">
            <a:avLst/>
          </a:prstGeom>
          <a:noFill/>
        </p:spPr>
        <p:txBody>
          <a:bodyPr wrap="square" rtlCol="0">
            <a:spAutoFit/>
          </a:bodyPr>
          <a:lstStyle/>
          <a:p>
            <a:r>
              <a:rPr lang="en-GB" sz="2400" dirty="0"/>
              <a:t>Anatomical demonstration, from Johannes de </a:t>
            </a:r>
            <a:r>
              <a:rPr lang="en-GB" sz="2400" dirty="0" err="1"/>
              <a:t>Ketham</a:t>
            </a:r>
            <a:r>
              <a:rPr lang="en-GB" sz="2400" dirty="0"/>
              <a:t>, </a:t>
            </a:r>
            <a:r>
              <a:rPr lang="en-GB" sz="2400" i="1" dirty="0" err="1"/>
              <a:t>Fasciculo</a:t>
            </a:r>
            <a:r>
              <a:rPr lang="en-GB" sz="2400" i="1" dirty="0"/>
              <a:t> di </a:t>
            </a:r>
            <a:r>
              <a:rPr lang="en-GB" sz="2400" i="1" dirty="0" err="1"/>
              <a:t>Medicina</a:t>
            </a:r>
            <a:r>
              <a:rPr lang="en-GB" sz="2400" dirty="0"/>
              <a:t> (1493)</a:t>
            </a:r>
          </a:p>
        </p:txBody>
      </p:sp>
      <p:sp>
        <p:nvSpPr>
          <p:cNvPr id="6" name="Oval 5"/>
          <p:cNvSpPr/>
          <p:nvPr/>
        </p:nvSpPr>
        <p:spPr>
          <a:xfrm>
            <a:off x="1935480" y="746760"/>
            <a:ext cx="746760" cy="94392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560320" y="3110723"/>
            <a:ext cx="746760" cy="94392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3436245" y="2882218"/>
            <a:ext cx="746760" cy="94392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5012871" y="409826"/>
            <a:ext cx="6694715" cy="3416320"/>
          </a:xfrm>
          <a:prstGeom prst="rect">
            <a:avLst/>
          </a:prstGeom>
          <a:noFill/>
        </p:spPr>
        <p:txBody>
          <a:bodyPr wrap="square" rtlCol="0">
            <a:spAutoFit/>
          </a:bodyPr>
          <a:lstStyle/>
          <a:p>
            <a:r>
              <a:rPr lang="en-GB" sz="2400" dirty="0"/>
              <a:t>The [professor] is perched on a </a:t>
            </a:r>
            <a:r>
              <a:rPr lang="en-GB" sz="2400" dirty="0">
                <a:solidFill>
                  <a:srgbClr val="FF0000"/>
                </a:solidFill>
              </a:rPr>
              <a:t>high pulpit like a crow </a:t>
            </a:r>
            <a:r>
              <a:rPr lang="en-GB" sz="2400" dirty="0"/>
              <a:t>and with an air of great disdain, he repeats to the point of monotony accounts concerning </a:t>
            </a:r>
            <a:r>
              <a:rPr lang="en-GB" sz="2400" dirty="0">
                <a:solidFill>
                  <a:srgbClr val="FF0000"/>
                </a:solidFill>
              </a:rPr>
              <a:t>facts that he has not observed…</a:t>
            </a:r>
            <a:r>
              <a:rPr lang="en-GB" sz="2400" dirty="0"/>
              <a:t>Thus the students are confusedly taught </a:t>
            </a:r>
            <a:r>
              <a:rPr lang="en-GB" sz="2400" dirty="0">
                <a:solidFill>
                  <a:srgbClr val="FF0000"/>
                </a:solidFill>
              </a:rPr>
              <a:t>less than what a butcher, from his meat-block, could teach the doctor</a:t>
            </a:r>
          </a:p>
          <a:p>
            <a:endParaRPr lang="en-GB" sz="2400" dirty="0"/>
          </a:p>
          <a:p>
            <a:r>
              <a:rPr lang="en-GB" sz="2400" dirty="0"/>
              <a:t>-- Andreas Vesalius, preface to </a:t>
            </a:r>
            <a:r>
              <a:rPr lang="en-GB" sz="2400" i="1" dirty="0"/>
              <a:t>On the Fabric of the Human Body </a:t>
            </a:r>
            <a:r>
              <a:rPr lang="en-GB" sz="2400" dirty="0"/>
              <a:t>(1543)</a:t>
            </a:r>
          </a:p>
        </p:txBody>
      </p:sp>
    </p:spTree>
    <p:extLst>
      <p:ext uri="{BB962C8B-B14F-4D97-AF65-F5344CB8AC3E}">
        <p14:creationId xmlns:p14="http://schemas.microsoft.com/office/powerpoint/2010/main" val="308822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0469880" cy="7090712"/>
          </a:xfrm>
          <a:prstGeom prst="rect">
            <a:avLst/>
          </a:prstGeom>
        </p:spPr>
      </p:pic>
      <p:sp>
        <p:nvSpPr>
          <p:cNvPr id="5" name="TextBox 4"/>
          <p:cNvSpPr txBox="1"/>
          <p:nvPr/>
        </p:nvSpPr>
        <p:spPr>
          <a:xfrm>
            <a:off x="6696075" y="5536232"/>
            <a:ext cx="3977640" cy="1384995"/>
          </a:xfrm>
          <a:prstGeom prst="rect">
            <a:avLst/>
          </a:prstGeom>
          <a:solidFill>
            <a:schemeClr val="bg1"/>
          </a:solidFill>
        </p:spPr>
        <p:txBody>
          <a:bodyPr wrap="square" rtlCol="0">
            <a:spAutoFit/>
          </a:bodyPr>
          <a:lstStyle/>
          <a:p>
            <a:r>
              <a:rPr lang="en-GB" sz="2800" dirty="0"/>
              <a:t>‘Fifth table of muscles’, Vesalius, </a:t>
            </a:r>
            <a:r>
              <a:rPr lang="en-GB" sz="2800" i="1" dirty="0"/>
              <a:t>On the Fabric of the Human Body </a:t>
            </a:r>
            <a:r>
              <a:rPr lang="en-GB" sz="2800" dirty="0"/>
              <a:t>(1543)</a:t>
            </a:r>
          </a:p>
        </p:txBody>
      </p:sp>
      <p:sp>
        <p:nvSpPr>
          <p:cNvPr id="6" name="Oval 5"/>
          <p:cNvSpPr/>
          <p:nvPr/>
        </p:nvSpPr>
        <p:spPr>
          <a:xfrm>
            <a:off x="3520440" y="3652036"/>
            <a:ext cx="640080" cy="691364"/>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7254240" y="1834813"/>
            <a:ext cx="3215640" cy="954107"/>
          </a:xfrm>
          <a:prstGeom prst="rect">
            <a:avLst/>
          </a:prstGeom>
          <a:solidFill>
            <a:schemeClr val="bg1"/>
          </a:solidFill>
        </p:spPr>
        <p:txBody>
          <a:bodyPr wrap="square" rtlCol="0">
            <a:spAutoFit/>
          </a:bodyPr>
          <a:lstStyle/>
          <a:p>
            <a:r>
              <a:rPr lang="en-GB" sz="2800" dirty="0">
                <a:solidFill>
                  <a:srgbClr val="FF0000"/>
                </a:solidFill>
              </a:rPr>
              <a:t>Muscle X is in dogs but not humans</a:t>
            </a:r>
          </a:p>
        </p:txBody>
      </p:sp>
    </p:spTree>
    <p:extLst>
      <p:ext uri="{BB962C8B-B14F-4D97-AF65-F5344CB8AC3E}">
        <p14:creationId xmlns:p14="http://schemas.microsoft.com/office/powerpoint/2010/main" val="6471921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http://www.levinegabriella.com/exploringbiomimicry/ciid/wp-content/uploads/2013/07/pattern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2938429" y="-439610"/>
            <a:ext cx="2240746" cy="2224025"/>
          </a:xfrm>
          <a:prstGeom prst="rect">
            <a:avLst/>
          </a:prstGeom>
          <a:noFill/>
          <a:extLst>
            <a:ext uri="{909E8E84-426E-40DD-AFC4-6F175D3DCCD1}">
              <a14:hiddenFill xmlns:a14="http://schemas.microsoft.com/office/drawing/2010/main">
                <a:solidFill>
                  <a:srgbClr val="FFFFFF"/>
                </a:solidFill>
              </a14:hiddenFill>
            </a:ext>
          </a:extLst>
        </p:spPr>
      </p:pic>
      <p:sp>
        <p:nvSpPr>
          <p:cNvPr id="112" name="Rectangle 111"/>
          <p:cNvSpPr/>
          <p:nvPr/>
        </p:nvSpPr>
        <p:spPr>
          <a:xfrm>
            <a:off x="2136523" y="6440541"/>
            <a:ext cx="148647"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9" name="Group 78"/>
          <p:cNvGrpSpPr/>
          <p:nvPr/>
        </p:nvGrpSpPr>
        <p:grpSpPr>
          <a:xfrm rot="20692874">
            <a:off x="3333123" y="2196233"/>
            <a:ext cx="2625715" cy="2240746"/>
            <a:chOff x="7408278" y="2581914"/>
            <a:chExt cx="2625715" cy="2240746"/>
          </a:xfrm>
        </p:grpSpPr>
        <p:pic>
          <p:nvPicPr>
            <p:cNvPr id="77" name="Picture 2" descr="http://www.levinegabriella.com/exploringbiomimicry/ciid/wp-content/uploads/2013/07/pattern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flipH="1">
              <a:off x="7801608" y="2590274"/>
              <a:ext cx="2240746" cy="2224025"/>
            </a:xfrm>
            <a:prstGeom prst="rect">
              <a:avLst/>
            </a:prstGeom>
            <a:noFill/>
            <a:extLst>
              <a:ext uri="{909E8E84-426E-40DD-AFC4-6F175D3DCCD1}">
                <a14:hiddenFill xmlns:a14="http://schemas.microsoft.com/office/drawing/2010/main">
                  <a:solidFill>
                    <a:srgbClr val="FFFFFF"/>
                  </a:solidFill>
                </a14:hiddenFill>
              </a:ext>
            </a:extLst>
          </p:spPr>
        </p:pic>
        <p:cxnSp>
          <p:nvCxnSpPr>
            <p:cNvPr id="78" name="Straight Connector 77"/>
            <p:cNvCxnSpPr/>
            <p:nvPr/>
          </p:nvCxnSpPr>
          <p:spPr>
            <a:xfrm flipH="1" flipV="1">
              <a:off x="7408278" y="3643014"/>
              <a:ext cx="429972" cy="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Rectangle 29"/>
          <p:cNvSpPr/>
          <p:nvPr/>
        </p:nvSpPr>
        <p:spPr>
          <a:xfrm>
            <a:off x="1638961" y="3899287"/>
            <a:ext cx="148647"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rot="2034719">
            <a:off x="2705776" y="5219862"/>
            <a:ext cx="126206"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rot="17367394">
            <a:off x="2287843" y="4621183"/>
            <a:ext cx="148647"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1090384" y="4659564"/>
            <a:ext cx="1214300" cy="608263"/>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245906" y="5629087"/>
            <a:ext cx="1877107" cy="1014397"/>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2467779" y="4879472"/>
            <a:ext cx="1310467" cy="708182"/>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Connector 36"/>
          <p:cNvCxnSpPr/>
          <p:nvPr/>
        </p:nvCxnSpPr>
        <p:spPr>
          <a:xfrm>
            <a:off x="809706" y="4485793"/>
            <a:ext cx="0" cy="109332"/>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rot="3797234">
            <a:off x="2103445" y="2265956"/>
            <a:ext cx="1567529" cy="1093129"/>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rot="7113709">
            <a:off x="880243" y="2234767"/>
            <a:ext cx="1567529" cy="1093129"/>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1897479" y="1192023"/>
            <a:ext cx="703095" cy="428520"/>
          </a:xfrm>
          <a:prstGeom prst="ellipse">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1482045" y="94539"/>
            <a:ext cx="1457604" cy="1282843"/>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1245906" y="3042655"/>
            <a:ext cx="2117556" cy="1144336"/>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p:nvPr/>
        </p:nvCxnSpPr>
        <p:spPr>
          <a:xfrm>
            <a:off x="1973148" y="3064045"/>
            <a:ext cx="0" cy="1112252"/>
          </a:xfrm>
          <a:prstGeom prst="line">
            <a:avLst/>
          </a:prstGeom>
          <a:solidFill>
            <a:schemeClr val="bg1"/>
          </a:solidFill>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600574" y="3057895"/>
            <a:ext cx="0" cy="1112252"/>
          </a:xfrm>
          <a:prstGeom prst="line">
            <a:avLst/>
          </a:prstGeom>
          <a:solidFill>
            <a:schemeClr val="bg1"/>
          </a:solidFill>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63" name="Oval 62"/>
          <p:cNvSpPr/>
          <p:nvPr/>
        </p:nvSpPr>
        <p:spPr>
          <a:xfrm>
            <a:off x="1650465" y="4030506"/>
            <a:ext cx="147849" cy="11600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p:cNvSpPr/>
          <p:nvPr/>
        </p:nvSpPr>
        <p:spPr>
          <a:xfrm>
            <a:off x="2862329" y="3091518"/>
            <a:ext cx="147849" cy="11600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http://www.levinegabriella.com/exploringbiomimicry/ciid/wp-content/uploads/2013/07/pattern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7203761">
            <a:off x="4002831" y="4356543"/>
            <a:ext cx="2240746" cy="2224025"/>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Connector 72"/>
          <p:cNvCxnSpPr/>
          <p:nvPr/>
        </p:nvCxnSpPr>
        <p:spPr>
          <a:xfrm flipH="1" flipV="1">
            <a:off x="1789220" y="4506559"/>
            <a:ext cx="2391776" cy="45236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605336" y="5814941"/>
            <a:ext cx="1287379" cy="584775"/>
          </a:xfrm>
          <a:prstGeom prst="rect">
            <a:avLst/>
          </a:prstGeom>
          <a:noFill/>
        </p:spPr>
        <p:txBody>
          <a:bodyPr wrap="square" rtlCol="0">
            <a:spAutoFit/>
          </a:bodyPr>
          <a:lstStyle/>
          <a:p>
            <a:r>
              <a:rPr lang="en-GB" sz="1600" dirty="0"/>
              <a:t>INTESTINES</a:t>
            </a:r>
          </a:p>
          <a:p>
            <a:r>
              <a:rPr lang="en-GB" sz="1600" dirty="0"/>
              <a:t>KIDNEYS</a:t>
            </a:r>
          </a:p>
        </p:txBody>
      </p:sp>
      <p:sp>
        <p:nvSpPr>
          <p:cNvPr id="91" name="TextBox 90"/>
          <p:cNvSpPr txBox="1"/>
          <p:nvPr/>
        </p:nvSpPr>
        <p:spPr>
          <a:xfrm>
            <a:off x="2758383" y="5050648"/>
            <a:ext cx="1287379" cy="338554"/>
          </a:xfrm>
          <a:prstGeom prst="rect">
            <a:avLst/>
          </a:prstGeom>
          <a:noFill/>
        </p:spPr>
        <p:txBody>
          <a:bodyPr wrap="square" rtlCol="0">
            <a:spAutoFit/>
          </a:bodyPr>
          <a:lstStyle/>
          <a:p>
            <a:r>
              <a:rPr lang="en-GB" sz="1600" dirty="0"/>
              <a:t>STOMACH</a:t>
            </a:r>
          </a:p>
        </p:txBody>
      </p:sp>
      <p:sp>
        <p:nvSpPr>
          <p:cNvPr id="92" name="TextBox 91"/>
          <p:cNvSpPr txBox="1"/>
          <p:nvPr/>
        </p:nvSpPr>
        <p:spPr>
          <a:xfrm>
            <a:off x="1395417" y="4763391"/>
            <a:ext cx="651245" cy="338554"/>
          </a:xfrm>
          <a:prstGeom prst="rect">
            <a:avLst/>
          </a:prstGeom>
          <a:noFill/>
        </p:spPr>
        <p:txBody>
          <a:bodyPr wrap="square" rtlCol="0">
            <a:spAutoFit/>
          </a:bodyPr>
          <a:lstStyle/>
          <a:p>
            <a:r>
              <a:rPr lang="en-GB" sz="1600" dirty="0"/>
              <a:t>LIVER</a:t>
            </a:r>
          </a:p>
        </p:txBody>
      </p:sp>
      <p:sp>
        <p:nvSpPr>
          <p:cNvPr id="95" name="TextBox 94"/>
          <p:cNvSpPr txBox="1"/>
          <p:nvPr/>
        </p:nvSpPr>
        <p:spPr>
          <a:xfrm>
            <a:off x="812464" y="469202"/>
            <a:ext cx="732277" cy="338554"/>
          </a:xfrm>
          <a:prstGeom prst="rect">
            <a:avLst/>
          </a:prstGeom>
          <a:noFill/>
        </p:spPr>
        <p:txBody>
          <a:bodyPr wrap="square" rtlCol="0">
            <a:spAutoFit/>
          </a:bodyPr>
          <a:lstStyle/>
          <a:p>
            <a:r>
              <a:rPr lang="en-GB" sz="1600" dirty="0"/>
              <a:t>BRAIN</a:t>
            </a:r>
          </a:p>
        </p:txBody>
      </p:sp>
      <p:sp>
        <p:nvSpPr>
          <p:cNvPr id="96" name="TextBox 95"/>
          <p:cNvSpPr txBox="1"/>
          <p:nvPr/>
        </p:nvSpPr>
        <p:spPr>
          <a:xfrm>
            <a:off x="202176" y="1161574"/>
            <a:ext cx="1522906" cy="584775"/>
          </a:xfrm>
          <a:prstGeom prst="rect">
            <a:avLst/>
          </a:prstGeom>
          <a:noFill/>
        </p:spPr>
        <p:txBody>
          <a:bodyPr wrap="square" rtlCol="0">
            <a:spAutoFit/>
          </a:bodyPr>
          <a:lstStyle/>
          <a:p>
            <a:r>
              <a:rPr lang="en-GB" sz="1600" dirty="0">
                <a:solidFill>
                  <a:srgbClr val="FF0000"/>
                </a:solidFill>
              </a:rPr>
              <a:t>RETE MIRABILE = ‘amazing net’</a:t>
            </a:r>
          </a:p>
        </p:txBody>
      </p:sp>
      <p:sp>
        <p:nvSpPr>
          <p:cNvPr id="97" name="TextBox 96"/>
          <p:cNvSpPr txBox="1"/>
          <p:nvPr/>
        </p:nvSpPr>
        <p:spPr>
          <a:xfrm>
            <a:off x="2815304" y="3470240"/>
            <a:ext cx="466446" cy="338554"/>
          </a:xfrm>
          <a:prstGeom prst="rect">
            <a:avLst/>
          </a:prstGeom>
          <a:noFill/>
        </p:spPr>
        <p:txBody>
          <a:bodyPr wrap="square" rtlCol="0">
            <a:spAutoFit/>
          </a:bodyPr>
          <a:lstStyle/>
          <a:p>
            <a:r>
              <a:rPr lang="en-GB" sz="1600" dirty="0"/>
              <a:t>L</a:t>
            </a:r>
          </a:p>
        </p:txBody>
      </p:sp>
      <p:sp>
        <p:nvSpPr>
          <p:cNvPr id="98" name="TextBox 97"/>
          <p:cNvSpPr txBox="1"/>
          <p:nvPr/>
        </p:nvSpPr>
        <p:spPr>
          <a:xfrm>
            <a:off x="1283775" y="3424235"/>
            <a:ext cx="466446" cy="338554"/>
          </a:xfrm>
          <a:prstGeom prst="rect">
            <a:avLst/>
          </a:prstGeom>
          <a:noFill/>
        </p:spPr>
        <p:txBody>
          <a:bodyPr wrap="square" rtlCol="0">
            <a:spAutoFit/>
          </a:bodyPr>
          <a:lstStyle/>
          <a:p>
            <a:r>
              <a:rPr lang="en-GB" sz="1600" dirty="0"/>
              <a:t>R</a:t>
            </a:r>
          </a:p>
        </p:txBody>
      </p:sp>
      <p:sp>
        <p:nvSpPr>
          <p:cNvPr id="99" name="TextBox 98"/>
          <p:cNvSpPr txBox="1"/>
          <p:nvPr/>
        </p:nvSpPr>
        <p:spPr>
          <a:xfrm>
            <a:off x="2149297" y="3406124"/>
            <a:ext cx="466446" cy="338554"/>
          </a:xfrm>
          <a:prstGeom prst="rect">
            <a:avLst/>
          </a:prstGeom>
          <a:noFill/>
        </p:spPr>
        <p:txBody>
          <a:bodyPr wrap="square" rtlCol="0">
            <a:spAutoFit/>
          </a:bodyPr>
          <a:lstStyle/>
          <a:p>
            <a:r>
              <a:rPr lang="en-GB" sz="1600" dirty="0"/>
              <a:t>C</a:t>
            </a:r>
          </a:p>
        </p:txBody>
      </p:sp>
      <p:grpSp>
        <p:nvGrpSpPr>
          <p:cNvPr id="101" name="Group 100"/>
          <p:cNvGrpSpPr/>
          <p:nvPr/>
        </p:nvGrpSpPr>
        <p:grpSpPr>
          <a:xfrm>
            <a:off x="1628318" y="2784525"/>
            <a:ext cx="164432" cy="621599"/>
            <a:chOff x="5662887" y="2762388"/>
            <a:chExt cx="164432" cy="621599"/>
          </a:xfrm>
        </p:grpSpPr>
        <p:cxnSp>
          <p:nvCxnSpPr>
            <p:cNvPr id="100" name="Straight Connector 99"/>
            <p:cNvCxnSpPr/>
            <p:nvPr/>
          </p:nvCxnSpPr>
          <p:spPr>
            <a:xfrm>
              <a:off x="5662887" y="276238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5827319" y="277040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2862173" y="2806501"/>
            <a:ext cx="164432" cy="621599"/>
            <a:chOff x="5662887" y="2762388"/>
            <a:chExt cx="164432" cy="621599"/>
          </a:xfrm>
        </p:grpSpPr>
        <p:cxnSp>
          <p:nvCxnSpPr>
            <p:cNvPr id="105" name="Straight Connector 104"/>
            <p:cNvCxnSpPr/>
            <p:nvPr/>
          </p:nvCxnSpPr>
          <p:spPr>
            <a:xfrm>
              <a:off x="5662887" y="276238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827319" y="277040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5719370" y="6205350"/>
            <a:ext cx="1268035" cy="338554"/>
          </a:xfrm>
          <a:prstGeom prst="rect">
            <a:avLst/>
          </a:prstGeom>
          <a:noFill/>
        </p:spPr>
        <p:txBody>
          <a:bodyPr wrap="square" rtlCol="0">
            <a:spAutoFit/>
          </a:bodyPr>
          <a:lstStyle/>
          <a:p>
            <a:r>
              <a:rPr lang="en-GB" sz="1600" dirty="0"/>
              <a:t>VEINS</a:t>
            </a:r>
          </a:p>
        </p:txBody>
      </p:sp>
      <p:sp>
        <p:nvSpPr>
          <p:cNvPr id="108" name="TextBox 107"/>
          <p:cNvSpPr txBox="1"/>
          <p:nvPr/>
        </p:nvSpPr>
        <p:spPr>
          <a:xfrm>
            <a:off x="5623067" y="2558975"/>
            <a:ext cx="1268035" cy="338554"/>
          </a:xfrm>
          <a:prstGeom prst="rect">
            <a:avLst/>
          </a:prstGeom>
          <a:noFill/>
        </p:spPr>
        <p:txBody>
          <a:bodyPr wrap="square" rtlCol="0">
            <a:spAutoFit/>
          </a:bodyPr>
          <a:lstStyle/>
          <a:p>
            <a:r>
              <a:rPr lang="en-GB" sz="1600" dirty="0"/>
              <a:t>ARTERIES</a:t>
            </a:r>
          </a:p>
        </p:txBody>
      </p:sp>
      <p:sp>
        <p:nvSpPr>
          <p:cNvPr id="109" name="TextBox 108"/>
          <p:cNvSpPr txBox="1"/>
          <p:nvPr/>
        </p:nvSpPr>
        <p:spPr>
          <a:xfrm>
            <a:off x="4994050" y="1013149"/>
            <a:ext cx="873634" cy="338554"/>
          </a:xfrm>
          <a:prstGeom prst="rect">
            <a:avLst/>
          </a:prstGeom>
          <a:noFill/>
        </p:spPr>
        <p:txBody>
          <a:bodyPr wrap="square" rtlCol="0">
            <a:spAutoFit/>
          </a:bodyPr>
          <a:lstStyle/>
          <a:p>
            <a:r>
              <a:rPr lang="en-GB" sz="1600" dirty="0"/>
              <a:t>NERVES</a:t>
            </a:r>
          </a:p>
        </p:txBody>
      </p:sp>
      <p:sp>
        <p:nvSpPr>
          <p:cNvPr id="113" name="TextBox 112"/>
          <p:cNvSpPr txBox="1"/>
          <p:nvPr/>
        </p:nvSpPr>
        <p:spPr>
          <a:xfrm>
            <a:off x="1271204" y="2513664"/>
            <a:ext cx="845853" cy="338554"/>
          </a:xfrm>
          <a:prstGeom prst="rect">
            <a:avLst/>
          </a:prstGeom>
          <a:noFill/>
        </p:spPr>
        <p:txBody>
          <a:bodyPr wrap="square" rtlCol="0">
            <a:spAutoFit/>
          </a:bodyPr>
          <a:lstStyle/>
          <a:p>
            <a:r>
              <a:rPr lang="en-GB" sz="1600" dirty="0"/>
              <a:t>P. VEIN</a:t>
            </a:r>
          </a:p>
        </p:txBody>
      </p:sp>
      <p:sp>
        <p:nvSpPr>
          <p:cNvPr id="114" name="TextBox 113"/>
          <p:cNvSpPr txBox="1"/>
          <p:nvPr/>
        </p:nvSpPr>
        <p:spPr>
          <a:xfrm>
            <a:off x="2704012" y="2561049"/>
            <a:ext cx="1092717" cy="338554"/>
          </a:xfrm>
          <a:prstGeom prst="rect">
            <a:avLst/>
          </a:prstGeom>
          <a:noFill/>
        </p:spPr>
        <p:txBody>
          <a:bodyPr wrap="square" rtlCol="0">
            <a:spAutoFit/>
          </a:bodyPr>
          <a:lstStyle/>
          <a:p>
            <a:r>
              <a:rPr lang="en-GB" sz="1600" dirty="0"/>
              <a:t>P. ARTERY</a:t>
            </a:r>
          </a:p>
        </p:txBody>
      </p:sp>
      <p:sp>
        <p:nvSpPr>
          <p:cNvPr id="115" name="TextBox 114"/>
          <p:cNvSpPr txBox="1"/>
          <p:nvPr/>
        </p:nvSpPr>
        <p:spPr>
          <a:xfrm>
            <a:off x="2848790" y="1787222"/>
            <a:ext cx="3404951" cy="338554"/>
          </a:xfrm>
          <a:prstGeom prst="rect">
            <a:avLst/>
          </a:prstGeom>
          <a:noFill/>
        </p:spPr>
        <p:txBody>
          <a:bodyPr wrap="square" rtlCol="0">
            <a:spAutoFit/>
          </a:bodyPr>
          <a:lstStyle/>
          <a:p>
            <a:r>
              <a:rPr lang="en-GB" sz="1600" dirty="0"/>
              <a:t>TRACHEA = ‘rough artery’, ‘windpipe’</a:t>
            </a:r>
          </a:p>
        </p:txBody>
      </p:sp>
      <p:grpSp>
        <p:nvGrpSpPr>
          <p:cNvPr id="139" name="Group 138"/>
          <p:cNvGrpSpPr/>
          <p:nvPr/>
        </p:nvGrpSpPr>
        <p:grpSpPr>
          <a:xfrm>
            <a:off x="2653998" y="936751"/>
            <a:ext cx="208175" cy="1381836"/>
            <a:chOff x="5662887" y="2762388"/>
            <a:chExt cx="164432" cy="621599"/>
          </a:xfrm>
        </p:grpSpPr>
        <p:cxnSp>
          <p:nvCxnSpPr>
            <p:cNvPr id="140" name="Straight Connector 139"/>
            <p:cNvCxnSpPr/>
            <p:nvPr/>
          </p:nvCxnSpPr>
          <p:spPr>
            <a:xfrm>
              <a:off x="5662887" y="276238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5827319" y="277040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34" name="Curved Connector 1033"/>
          <p:cNvCxnSpPr>
            <a:stCxn id="23" idx="4"/>
          </p:cNvCxnSpPr>
          <p:nvPr/>
        </p:nvCxnSpPr>
        <p:spPr>
          <a:xfrm rot="16200000" flipH="1">
            <a:off x="1687115" y="2182455"/>
            <a:ext cx="1643677" cy="519852"/>
          </a:xfrm>
          <a:prstGeom prst="curvedConnector3">
            <a:avLst/>
          </a:prstGeom>
          <a:ln w="76200" cap="rnd">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804462" y="1762447"/>
            <a:ext cx="1783910" cy="338554"/>
          </a:xfrm>
          <a:prstGeom prst="rect">
            <a:avLst/>
          </a:prstGeom>
          <a:noFill/>
        </p:spPr>
        <p:txBody>
          <a:bodyPr wrap="square" rtlCol="0">
            <a:spAutoFit/>
          </a:bodyPr>
          <a:lstStyle/>
          <a:p>
            <a:r>
              <a:rPr lang="en-GB" sz="1600" dirty="0"/>
              <a:t>NECK ARTERIES</a:t>
            </a:r>
          </a:p>
        </p:txBody>
      </p:sp>
      <p:sp>
        <p:nvSpPr>
          <p:cNvPr id="54" name="TextBox 53"/>
          <p:cNvSpPr txBox="1"/>
          <p:nvPr/>
        </p:nvSpPr>
        <p:spPr>
          <a:xfrm>
            <a:off x="-72660" y="3357062"/>
            <a:ext cx="1056444" cy="584775"/>
          </a:xfrm>
          <a:prstGeom prst="rect">
            <a:avLst/>
          </a:prstGeom>
          <a:noFill/>
        </p:spPr>
        <p:txBody>
          <a:bodyPr wrap="square" rtlCol="0">
            <a:spAutoFit/>
          </a:bodyPr>
          <a:lstStyle/>
          <a:p>
            <a:r>
              <a:rPr lang="en-GB" sz="1600" dirty="0">
                <a:solidFill>
                  <a:srgbClr val="FF0000"/>
                </a:solidFill>
              </a:rPr>
              <a:t>PORES IN SEPTUM</a:t>
            </a:r>
          </a:p>
        </p:txBody>
      </p:sp>
    </p:spTree>
    <p:extLst>
      <p:ext uri="{BB962C8B-B14F-4D97-AF65-F5344CB8AC3E}">
        <p14:creationId xmlns:p14="http://schemas.microsoft.com/office/powerpoint/2010/main" val="797292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76045" y="1779208"/>
            <a:ext cx="11645661" cy="2183634"/>
          </a:xfrm>
        </p:spPr>
        <p:txBody>
          <a:bodyPr>
            <a:noAutofit/>
          </a:bodyPr>
          <a:lstStyle/>
          <a:p>
            <a:pPr marL="514350" indent="-514350" algn="ctr">
              <a:lnSpc>
                <a:spcPct val="150000"/>
              </a:lnSpc>
              <a:buAutoNum type="arabicPeriod"/>
            </a:pPr>
            <a:r>
              <a:rPr lang="en-GB" sz="4000" dirty="0">
                <a:solidFill>
                  <a:schemeClr val="bg1"/>
                </a:solidFill>
              </a:rPr>
              <a:t>The old medicine – </a:t>
            </a:r>
            <a:r>
              <a:rPr lang="en-GB" sz="4000" dirty="0" smtClean="0">
                <a:solidFill>
                  <a:schemeClr val="bg1"/>
                </a:solidFill>
              </a:rPr>
              <a:t>500bc-200ad</a:t>
            </a:r>
            <a:r>
              <a:rPr lang="en-GB" sz="4000" dirty="0">
                <a:solidFill>
                  <a:schemeClr val="bg1"/>
                </a:solidFill>
              </a:rPr>
              <a:t>, Athens and Rome</a:t>
            </a:r>
          </a:p>
          <a:p>
            <a:pPr marL="514350" indent="-514350" algn="ctr">
              <a:lnSpc>
                <a:spcPct val="150000"/>
              </a:lnSpc>
              <a:buAutoNum type="arabicPeriod"/>
            </a:pPr>
            <a:r>
              <a:rPr lang="en-GB" sz="4000" dirty="0">
                <a:solidFill>
                  <a:schemeClr val="bg1"/>
                </a:solidFill>
              </a:rPr>
              <a:t>The ‘new’ medicine – 1500-1600, Europe</a:t>
            </a:r>
          </a:p>
          <a:p>
            <a:pPr marL="514350" indent="-514350" algn="ctr">
              <a:lnSpc>
                <a:spcPct val="150000"/>
              </a:lnSpc>
              <a:buAutoNum type="arabicPeriod"/>
            </a:pPr>
            <a:r>
              <a:rPr lang="en-GB" sz="4000" dirty="0">
                <a:solidFill>
                  <a:schemeClr val="bg1"/>
                </a:solidFill>
              </a:rPr>
              <a:t>Limits of the ‘new’ medicine – 1600-1700, Europe</a:t>
            </a:r>
          </a:p>
        </p:txBody>
      </p:sp>
    </p:spTree>
    <p:extLst>
      <p:ext uri="{BB962C8B-B14F-4D97-AF65-F5344CB8AC3E}">
        <p14:creationId xmlns:p14="http://schemas.microsoft.com/office/powerpoint/2010/main" val="25621552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http://www.levinegabriella.com/exploringbiomimicry/ciid/wp-content/uploads/2013/07/pattern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3006165" y="-439610"/>
            <a:ext cx="2240746" cy="2224025"/>
          </a:xfrm>
          <a:prstGeom prst="rect">
            <a:avLst/>
          </a:prstGeom>
          <a:noFill/>
          <a:extLst>
            <a:ext uri="{909E8E84-426E-40DD-AFC4-6F175D3DCCD1}">
              <a14:hiddenFill xmlns:a14="http://schemas.microsoft.com/office/drawing/2010/main">
                <a:solidFill>
                  <a:srgbClr val="FFFFFF"/>
                </a:solidFill>
              </a14:hiddenFill>
            </a:ext>
          </a:extLst>
        </p:spPr>
      </p:pic>
      <p:sp>
        <p:nvSpPr>
          <p:cNvPr id="112" name="Rectangle 111"/>
          <p:cNvSpPr/>
          <p:nvPr/>
        </p:nvSpPr>
        <p:spPr>
          <a:xfrm>
            <a:off x="2204259" y="6440541"/>
            <a:ext cx="148647"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9" name="Group 78"/>
          <p:cNvGrpSpPr/>
          <p:nvPr/>
        </p:nvGrpSpPr>
        <p:grpSpPr>
          <a:xfrm rot="20692874">
            <a:off x="3400859" y="2196233"/>
            <a:ext cx="2625715" cy="2240746"/>
            <a:chOff x="7408278" y="2581914"/>
            <a:chExt cx="2625715" cy="2240746"/>
          </a:xfrm>
        </p:grpSpPr>
        <p:pic>
          <p:nvPicPr>
            <p:cNvPr id="77" name="Picture 2" descr="http://www.levinegabriella.com/exploringbiomimicry/ciid/wp-content/uploads/2013/07/pattern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flipH="1">
              <a:off x="7801608" y="2590274"/>
              <a:ext cx="2240746" cy="2224025"/>
            </a:xfrm>
            <a:prstGeom prst="rect">
              <a:avLst/>
            </a:prstGeom>
            <a:noFill/>
            <a:extLst>
              <a:ext uri="{909E8E84-426E-40DD-AFC4-6F175D3DCCD1}">
                <a14:hiddenFill xmlns:a14="http://schemas.microsoft.com/office/drawing/2010/main">
                  <a:solidFill>
                    <a:srgbClr val="FFFFFF"/>
                  </a:solidFill>
                </a14:hiddenFill>
              </a:ext>
            </a:extLst>
          </p:spPr>
        </p:pic>
        <p:cxnSp>
          <p:nvCxnSpPr>
            <p:cNvPr id="78" name="Straight Connector 77"/>
            <p:cNvCxnSpPr/>
            <p:nvPr/>
          </p:nvCxnSpPr>
          <p:spPr>
            <a:xfrm flipH="1" flipV="1">
              <a:off x="7408278" y="3643014"/>
              <a:ext cx="429972" cy="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Rectangle 29"/>
          <p:cNvSpPr/>
          <p:nvPr/>
        </p:nvSpPr>
        <p:spPr>
          <a:xfrm>
            <a:off x="1706697" y="3899287"/>
            <a:ext cx="148647"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rot="2034719">
            <a:off x="2773512" y="5219862"/>
            <a:ext cx="126206"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rot="17367394">
            <a:off x="2355579" y="4621183"/>
            <a:ext cx="148647"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1158120" y="4659564"/>
            <a:ext cx="1214300" cy="608263"/>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313642" y="5629087"/>
            <a:ext cx="1877107" cy="1014397"/>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2535515" y="4879472"/>
            <a:ext cx="1310467" cy="708182"/>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Connector 36"/>
          <p:cNvCxnSpPr/>
          <p:nvPr/>
        </p:nvCxnSpPr>
        <p:spPr>
          <a:xfrm>
            <a:off x="877442" y="4485793"/>
            <a:ext cx="0" cy="109332"/>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rot="3797234">
            <a:off x="2171181" y="2265956"/>
            <a:ext cx="1567529" cy="1093129"/>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rot="7113709">
            <a:off x="947979" y="2234767"/>
            <a:ext cx="1567529" cy="1093129"/>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1965215" y="1192023"/>
            <a:ext cx="703095" cy="42852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1549781" y="94539"/>
            <a:ext cx="1457604" cy="1282843"/>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1313642" y="3042655"/>
            <a:ext cx="2117556" cy="1144336"/>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p:cNvSpPr/>
          <p:nvPr/>
        </p:nvSpPr>
        <p:spPr>
          <a:xfrm>
            <a:off x="1718201" y="4030506"/>
            <a:ext cx="147849" cy="11600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p:cNvSpPr/>
          <p:nvPr/>
        </p:nvSpPr>
        <p:spPr>
          <a:xfrm>
            <a:off x="2930065" y="3091518"/>
            <a:ext cx="147849" cy="11600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http://www.levinegabriella.com/exploringbiomimicry/ciid/wp-content/uploads/2013/07/pattern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7203761">
            <a:off x="4070567" y="4356543"/>
            <a:ext cx="2240746" cy="2224025"/>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Connector 72"/>
          <p:cNvCxnSpPr/>
          <p:nvPr/>
        </p:nvCxnSpPr>
        <p:spPr>
          <a:xfrm flipH="1" flipV="1">
            <a:off x="1856956" y="4506559"/>
            <a:ext cx="2391776" cy="45236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673072" y="5814941"/>
            <a:ext cx="1287379" cy="584775"/>
          </a:xfrm>
          <a:prstGeom prst="rect">
            <a:avLst/>
          </a:prstGeom>
          <a:noFill/>
        </p:spPr>
        <p:txBody>
          <a:bodyPr wrap="square" rtlCol="0">
            <a:spAutoFit/>
          </a:bodyPr>
          <a:lstStyle/>
          <a:p>
            <a:r>
              <a:rPr lang="en-GB" sz="1600" dirty="0"/>
              <a:t>INTESTINES</a:t>
            </a:r>
          </a:p>
          <a:p>
            <a:r>
              <a:rPr lang="en-GB" sz="1600" dirty="0"/>
              <a:t>KIDNEYS</a:t>
            </a:r>
          </a:p>
        </p:txBody>
      </p:sp>
      <p:sp>
        <p:nvSpPr>
          <p:cNvPr id="91" name="TextBox 90"/>
          <p:cNvSpPr txBox="1"/>
          <p:nvPr/>
        </p:nvSpPr>
        <p:spPr>
          <a:xfrm>
            <a:off x="2826119" y="5050648"/>
            <a:ext cx="1287379" cy="338554"/>
          </a:xfrm>
          <a:prstGeom prst="rect">
            <a:avLst/>
          </a:prstGeom>
          <a:noFill/>
        </p:spPr>
        <p:txBody>
          <a:bodyPr wrap="square" rtlCol="0">
            <a:spAutoFit/>
          </a:bodyPr>
          <a:lstStyle/>
          <a:p>
            <a:r>
              <a:rPr lang="en-GB" sz="1600" dirty="0"/>
              <a:t>STOMACH</a:t>
            </a:r>
          </a:p>
        </p:txBody>
      </p:sp>
      <p:sp>
        <p:nvSpPr>
          <p:cNvPr id="92" name="TextBox 91"/>
          <p:cNvSpPr txBox="1"/>
          <p:nvPr/>
        </p:nvSpPr>
        <p:spPr>
          <a:xfrm>
            <a:off x="1463153" y="4763391"/>
            <a:ext cx="651245" cy="338554"/>
          </a:xfrm>
          <a:prstGeom prst="rect">
            <a:avLst/>
          </a:prstGeom>
          <a:noFill/>
        </p:spPr>
        <p:txBody>
          <a:bodyPr wrap="square" rtlCol="0">
            <a:spAutoFit/>
          </a:bodyPr>
          <a:lstStyle/>
          <a:p>
            <a:r>
              <a:rPr lang="en-GB" sz="1600" dirty="0"/>
              <a:t>LIVER</a:t>
            </a:r>
          </a:p>
        </p:txBody>
      </p:sp>
      <p:sp>
        <p:nvSpPr>
          <p:cNvPr id="95" name="TextBox 94"/>
          <p:cNvSpPr txBox="1"/>
          <p:nvPr/>
        </p:nvSpPr>
        <p:spPr>
          <a:xfrm>
            <a:off x="880200" y="469202"/>
            <a:ext cx="732277" cy="338554"/>
          </a:xfrm>
          <a:prstGeom prst="rect">
            <a:avLst/>
          </a:prstGeom>
          <a:noFill/>
        </p:spPr>
        <p:txBody>
          <a:bodyPr wrap="square" rtlCol="0">
            <a:spAutoFit/>
          </a:bodyPr>
          <a:lstStyle/>
          <a:p>
            <a:r>
              <a:rPr lang="en-GB" sz="1600" dirty="0"/>
              <a:t>BRAIN</a:t>
            </a:r>
          </a:p>
        </p:txBody>
      </p:sp>
      <p:sp>
        <p:nvSpPr>
          <p:cNvPr id="96" name="TextBox 95"/>
          <p:cNvSpPr txBox="1"/>
          <p:nvPr/>
        </p:nvSpPr>
        <p:spPr>
          <a:xfrm>
            <a:off x="269912" y="1161574"/>
            <a:ext cx="1522906" cy="584775"/>
          </a:xfrm>
          <a:prstGeom prst="rect">
            <a:avLst/>
          </a:prstGeom>
          <a:noFill/>
        </p:spPr>
        <p:txBody>
          <a:bodyPr wrap="square" rtlCol="0">
            <a:spAutoFit/>
          </a:bodyPr>
          <a:lstStyle/>
          <a:p>
            <a:r>
              <a:rPr lang="en-GB" sz="1600" dirty="0"/>
              <a:t>RETE MIRABILE = ‘amazing net’</a:t>
            </a:r>
          </a:p>
        </p:txBody>
      </p:sp>
      <p:sp>
        <p:nvSpPr>
          <p:cNvPr id="97" name="TextBox 96"/>
          <p:cNvSpPr txBox="1"/>
          <p:nvPr/>
        </p:nvSpPr>
        <p:spPr>
          <a:xfrm>
            <a:off x="2883040" y="3470240"/>
            <a:ext cx="466446" cy="338554"/>
          </a:xfrm>
          <a:prstGeom prst="rect">
            <a:avLst/>
          </a:prstGeom>
          <a:noFill/>
        </p:spPr>
        <p:txBody>
          <a:bodyPr wrap="square" rtlCol="0">
            <a:spAutoFit/>
          </a:bodyPr>
          <a:lstStyle/>
          <a:p>
            <a:r>
              <a:rPr lang="en-GB" sz="1600" dirty="0"/>
              <a:t>L</a:t>
            </a:r>
          </a:p>
        </p:txBody>
      </p:sp>
      <p:sp>
        <p:nvSpPr>
          <p:cNvPr id="98" name="TextBox 97"/>
          <p:cNvSpPr txBox="1"/>
          <p:nvPr/>
        </p:nvSpPr>
        <p:spPr>
          <a:xfrm>
            <a:off x="1351511" y="3424235"/>
            <a:ext cx="466446" cy="338554"/>
          </a:xfrm>
          <a:prstGeom prst="rect">
            <a:avLst/>
          </a:prstGeom>
          <a:noFill/>
        </p:spPr>
        <p:txBody>
          <a:bodyPr wrap="square" rtlCol="0">
            <a:spAutoFit/>
          </a:bodyPr>
          <a:lstStyle/>
          <a:p>
            <a:r>
              <a:rPr lang="en-GB" sz="1600" dirty="0"/>
              <a:t>R</a:t>
            </a:r>
          </a:p>
        </p:txBody>
      </p:sp>
      <p:grpSp>
        <p:nvGrpSpPr>
          <p:cNvPr id="101" name="Group 100"/>
          <p:cNvGrpSpPr/>
          <p:nvPr/>
        </p:nvGrpSpPr>
        <p:grpSpPr>
          <a:xfrm>
            <a:off x="1696054" y="2784525"/>
            <a:ext cx="164432" cy="621599"/>
            <a:chOff x="5662887" y="2762388"/>
            <a:chExt cx="164432" cy="621599"/>
          </a:xfrm>
        </p:grpSpPr>
        <p:cxnSp>
          <p:nvCxnSpPr>
            <p:cNvPr id="100" name="Straight Connector 99"/>
            <p:cNvCxnSpPr/>
            <p:nvPr/>
          </p:nvCxnSpPr>
          <p:spPr>
            <a:xfrm>
              <a:off x="5662887" y="276238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5827319" y="277040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2929909" y="2806501"/>
            <a:ext cx="164432" cy="621599"/>
            <a:chOff x="5662887" y="2762388"/>
            <a:chExt cx="164432" cy="621599"/>
          </a:xfrm>
        </p:grpSpPr>
        <p:cxnSp>
          <p:nvCxnSpPr>
            <p:cNvPr id="105" name="Straight Connector 104"/>
            <p:cNvCxnSpPr/>
            <p:nvPr/>
          </p:nvCxnSpPr>
          <p:spPr>
            <a:xfrm>
              <a:off x="5662887" y="276238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827319" y="277040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5787106" y="6205350"/>
            <a:ext cx="1268035" cy="338554"/>
          </a:xfrm>
          <a:prstGeom prst="rect">
            <a:avLst/>
          </a:prstGeom>
          <a:noFill/>
        </p:spPr>
        <p:txBody>
          <a:bodyPr wrap="square" rtlCol="0">
            <a:spAutoFit/>
          </a:bodyPr>
          <a:lstStyle/>
          <a:p>
            <a:r>
              <a:rPr lang="en-GB" sz="1600" dirty="0"/>
              <a:t>VEINS</a:t>
            </a:r>
          </a:p>
        </p:txBody>
      </p:sp>
      <p:sp>
        <p:nvSpPr>
          <p:cNvPr id="108" name="TextBox 107"/>
          <p:cNvSpPr txBox="1"/>
          <p:nvPr/>
        </p:nvSpPr>
        <p:spPr>
          <a:xfrm>
            <a:off x="5690803" y="2558975"/>
            <a:ext cx="1268035" cy="338554"/>
          </a:xfrm>
          <a:prstGeom prst="rect">
            <a:avLst/>
          </a:prstGeom>
          <a:noFill/>
        </p:spPr>
        <p:txBody>
          <a:bodyPr wrap="square" rtlCol="0">
            <a:spAutoFit/>
          </a:bodyPr>
          <a:lstStyle/>
          <a:p>
            <a:r>
              <a:rPr lang="en-GB" sz="1600" dirty="0"/>
              <a:t>ARTERIES</a:t>
            </a:r>
          </a:p>
        </p:txBody>
      </p:sp>
      <p:sp>
        <p:nvSpPr>
          <p:cNvPr id="109" name="TextBox 108"/>
          <p:cNvSpPr txBox="1"/>
          <p:nvPr/>
        </p:nvSpPr>
        <p:spPr>
          <a:xfrm>
            <a:off x="5061786" y="1013149"/>
            <a:ext cx="873634" cy="338554"/>
          </a:xfrm>
          <a:prstGeom prst="rect">
            <a:avLst/>
          </a:prstGeom>
          <a:noFill/>
        </p:spPr>
        <p:txBody>
          <a:bodyPr wrap="square" rtlCol="0">
            <a:spAutoFit/>
          </a:bodyPr>
          <a:lstStyle/>
          <a:p>
            <a:r>
              <a:rPr lang="en-GB" sz="1600" dirty="0"/>
              <a:t>NERVES</a:t>
            </a:r>
          </a:p>
        </p:txBody>
      </p:sp>
      <p:sp>
        <p:nvSpPr>
          <p:cNvPr id="113" name="TextBox 112"/>
          <p:cNvSpPr txBox="1"/>
          <p:nvPr/>
        </p:nvSpPr>
        <p:spPr>
          <a:xfrm>
            <a:off x="1338940" y="2513664"/>
            <a:ext cx="845853" cy="338554"/>
          </a:xfrm>
          <a:prstGeom prst="rect">
            <a:avLst/>
          </a:prstGeom>
          <a:noFill/>
        </p:spPr>
        <p:txBody>
          <a:bodyPr wrap="square" rtlCol="0">
            <a:spAutoFit/>
          </a:bodyPr>
          <a:lstStyle/>
          <a:p>
            <a:r>
              <a:rPr lang="en-GB" sz="1600" dirty="0"/>
              <a:t>P. VEIN</a:t>
            </a:r>
          </a:p>
        </p:txBody>
      </p:sp>
      <p:sp>
        <p:nvSpPr>
          <p:cNvPr id="114" name="TextBox 113"/>
          <p:cNvSpPr txBox="1"/>
          <p:nvPr/>
        </p:nvSpPr>
        <p:spPr>
          <a:xfrm>
            <a:off x="2771748" y="2561049"/>
            <a:ext cx="1092717" cy="338554"/>
          </a:xfrm>
          <a:prstGeom prst="rect">
            <a:avLst/>
          </a:prstGeom>
          <a:noFill/>
        </p:spPr>
        <p:txBody>
          <a:bodyPr wrap="square" rtlCol="0">
            <a:spAutoFit/>
          </a:bodyPr>
          <a:lstStyle/>
          <a:p>
            <a:r>
              <a:rPr lang="en-GB" sz="1600" dirty="0"/>
              <a:t>P. ARTERY</a:t>
            </a:r>
          </a:p>
        </p:txBody>
      </p:sp>
      <p:sp>
        <p:nvSpPr>
          <p:cNvPr id="115" name="TextBox 114"/>
          <p:cNvSpPr txBox="1"/>
          <p:nvPr/>
        </p:nvSpPr>
        <p:spPr>
          <a:xfrm>
            <a:off x="2916526" y="1787222"/>
            <a:ext cx="3404951" cy="338554"/>
          </a:xfrm>
          <a:prstGeom prst="rect">
            <a:avLst/>
          </a:prstGeom>
          <a:noFill/>
        </p:spPr>
        <p:txBody>
          <a:bodyPr wrap="square" rtlCol="0">
            <a:spAutoFit/>
          </a:bodyPr>
          <a:lstStyle/>
          <a:p>
            <a:r>
              <a:rPr lang="en-GB" sz="1600" dirty="0"/>
              <a:t>TRACHEA = ‘rough artery’, ‘windpipe’</a:t>
            </a:r>
          </a:p>
        </p:txBody>
      </p:sp>
      <p:grpSp>
        <p:nvGrpSpPr>
          <p:cNvPr id="139" name="Group 138"/>
          <p:cNvGrpSpPr/>
          <p:nvPr/>
        </p:nvGrpSpPr>
        <p:grpSpPr>
          <a:xfrm>
            <a:off x="2721734" y="936751"/>
            <a:ext cx="208175" cy="1381836"/>
            <a:chOff x="5662887" y="2762388"/>
            <a:chExt cx="164432" cy="621599"/>
          </a:xfrm>
        </p:grpSpPr>
        <p:cxnSp>
          <p:nvCxnSpPr>
            <p:cNvPr id="140" name="Straight Connector 139"/>
            <p:cNvCxnSpPr/>
            <p:nvPr/>
          </p:nvCxnSpPr>
          <p:spPr>
            <a:xfrm>
              <a:off x="5662887" y="276238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5827319" y="277040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34" name="Curved Connector 1033"/>
          <p:cNvCxnSpPr>
            <a:stCxn id="23" idx="4"/>
          </p:cNvCxnSpPr>
          <p:nvPr/>
        </p:nvCxnSpPr>
        <p:spPr>
          <a:xfrm rot="16200000" flipH="1">
            <a:off x="1754851" y="2182455"/>
            <a:ext cx="1643677" cy="519852"/>
          </a:xfrm>
          <a:prstGeom prst="curvedConnector3">
            <a:avLst/>
          </a:prstGeom>
          <a:ln w="76200" cap="rnd">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872198" y="1762447"/>
            <a:ext cx="1783910" cy="338554"/>
          </a:xfrm>
          <a:prstGeom prst="rect">
            <a:avLst/>
          </a:prstGeom>
          <a:noFill/>
        </p:spPr>
        <p:txBody>
          <a:bodyPr wrap="square" rtlCol="0">
            <a:spAutoFit/>
          </a:bodyPr>
          <a:lstStyle/>
          <a:p>
            <a:r>
              <a:rPr lang="en-GB" sz="1600" dirty="0"/>
              <a:t>NECK ARTERIES</a:t>
            </a:r>
          </a:p>
        </p:txBody>
      </p:sp>
      <p:cxnSp>
        <p:nvCxnSpPr>
          <p:cNvPr id="21" name="Curved Connector 20"/>
          <p:cNvCxnSpPr/>
          <p:nvPr/>
        </p:nvCxnSpPr>
        <p:spPr>
          <a:xfrm rot="16200000" flipH="1">
            <a:off x="2015109" y="1692157"/>
            <a:ext cx="1632516" cy="10497"/>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2822150" y="2481943"/>
            <a:ext cx="3064912" cy="1472540"/>
          </a:xfrm>
          <a:custGeom>
            <a:avLst/>
            <a:gdLst>
              <a:gd name="connsiteX0" fmla="*/ 0 w 3064912"/>
              <a:gd name="connsiteY0" fmla="*/ 0 h 1472540"/>
              <a:gd name="connsiteX1" fmla="*/ 118753 w 3064912"/>
              <a:gd name="connsiteY1" fmla="*/ 35626 h 1472540"/>
              <a:gd name="connsiteX2" fmla="*/ 154379 w 3064912"/>
              <a:gd name="connsiteY2" fmla="*/ 83127 h 1472540"/>
              <a:gd name="connsiteX3" fmla="*/ 178129 w 3064912"/>
              <a:gd name="connsiteY3" fmla="*/ 273132 h 1472540"/>
              <a:gd name="connsiteX4" fmla="*/ 190005 w 3064912"/>
              <a:gd name="connsiteY4" fmla="*/ 320634 h 1472540"/>
              <a:gd name="connsiteX5" fmla="*/ 213755 w 3064912"/>
              <a:gd name="connsiteY5" fmla="*/ 415636 h 1472540"/>
              <a:gd name="connsiteX6" fmla="*/ 201880 w 3064912"/>
              <a:gd name="connsiteY6" fmla="*/ 712519 h 1472540"/>
              <a:gd name="connsiteX7" fmla="*/ 201880 w 3064912"/>
              <a:gd name="connsiteY7" fmla="*/ 985652 h 1472540"/>
              <a:gd name="connsiteX8" fmla="*/ 249381 w 3064912"/>
              <a:gd name="connsiteY8" fmla="*/ 1092530 h 1472540"/>
              <a:gd name="connsiteX9" fmla="*/ 344384 w 3064912"/>
              <a:gd name="connsiteY9" fmla="*/ 1116280 h 1472540"/>
              <a:gd name="connsiteX10" fmla="*/ 498763 w 3064912"/>
              <a:gd name="connsiteY10" fmla="*/ 1140031 h 1472540"/>
              <a:gd name="connsiteX11" fmla="*/ 795646 w 3064912"/>
              <a:gd name="connsiteY11" fmla="*/ 1163782 h 1472540"/>
              <a:gd name="connsiteX12" fmla="*/ 855023 w 3064912"/>
              <a:gd name="connsiteY12" fmla="*/ 1175657 h 1472540"/>
              <a:gd name="connsiteX13" fmla="*/ 1009402 w 3064912"/>
              <a:gd name="connsiteY13" fmla="*/ 1151906 h 1472540"/>
              <a:gd name="connsiteX14" fmla="*/ 1080654 w 3064912"/>
              <a:gd name="connsiteY14" fmla="*/ 1128156 h 1472540"/>
              <a:gd name="connsiteX15" fmla="*/ 1116280 w 3064912"/>
              <a:gd name="connsiteY15" fmla="*/ 1116280 h 1472540"/>
              <a:gd name="connsiteX16" fmla="*/ 1330036 w 3064912"/>
              <a:gd name="connsiteY16" fmla="*/ 1092530 h 1472540"/>
              <a:gd name="connsiteX17" fmla="*/ 1436914 w 3064912"/>
              <a:gd name="connsiteY17" fmla="*/ 1068779 h 1472540"/>
              <a:gd name="connsiteX18" fmla="*/ 1520041 w 3064912"/>
              <a:gd name="connsiteY18" fmla="*/ 1033153 h 1472540"/>
              <a:gd name="connsiteX19" fmla="*/ 1555667 w 3064912"/>
              <a:gd name="connsiteY19" fmla="*/ 1009402 h 1472540"/>
              <a:gd name="connsiteX20" fmla="*/ 2018805 w 3064912"/>
              <a:gd name="connsiteY20" fmla="*/ 973776 h 1472540"/>
              <a:gd name="connsiteX21" fmla="*/ 2066306 w 3064912"/>
              <a:gd name="connsiteY21" fmla="*/ 950026 h 1472540"/>
              <a:gd name="connsiteX22" fmla="*/ 2161309 w 3064912"/>
              <a:gd name="connsiteY22" fmla="*/ 926275 h 1472540"/>
              <a:gd name="connsiteX23" fmla="*/ 2517568 w 3064912"/>
              <a:gd name="connsiteY23" fmla="*/ 938151 h 1472540"/>
              <a:gd name="connsiteX24" fmla="*/ 2553194 w 3064912"/>
              <a:gd name="connsiteY24" fmla="*/ 950026 h 1472540"/>
              <a:gd name="connsiteX25" fmla="*/ 2600696 w 3064912"/>
              <a:gd name="connsiteY25" fmla="*/ 961901 h 1472540"/>
              <a:gd name="connsiteX26" fmla="*/ 2636322 w 3064912"/>
              <a:gd name="connsiteY26" fmla="*/ 973776 h 1472540"/>
              <a:gd name="connsiteX27" fmla="*/ 2683823 w 3064912"/>
              <a:gd name="connsiteY27" fmla="*/ 985652 h 1472540"/>
              <a:gd name="connsiteX28" fmla="*/ 2755075 w 3064912"/>
              <a:gd name="connsiteY28" fmla="*/ 1009402 h 1472540"/>
              <a:gd name="connsiteX29" fmla="*/ 2790701 w 3064912"/>
              <a:gd name="connsiteY29" fmla="*/ 1033153 h 1472540"/>
              <a:gd name="connsiteX30" fmla="*/ 2826327 w 3064912"/>
              <a:gd name="connsiteY30" fmla="*/ 1045028 h 1472540"/>
              <a:gd name="connsiteX31" fmla="*/ 2873828 w 3064912"/>
              <a:gd name="connsiteY31" fmla="*/ 1068779 h 1472540"/>
              <a:gd name="connsiteX32" fmla="*/ 2885703 w 3064912"/>
              <a:gd name="connsiteY32" fmla="*/ 1104405 h 1472540"/>
              <a:gd name="connsiteX33" fmla="*/ 2921329 w 3064912"/>
              <a:gd name="connsiteY33" fmla="*/ 1128156 h 1472540"/>
              <a:gd name="connsiteX34" fmla="*/ 2945080 w 3064912"/>
              <a:gd name="connsiteY34" fmla="*/ 1163782 h 1472540"/>
              <a:gd name="connsiteX35" fmla="*/ 2956955 w 3064912"/>
              <a:gd name="connsiteY35" fmla="*/ 1199408 h 1472540"/>
              <a:gd name="connsiteX36" fmla="*/ 3004457 w 3064912"/>
              <a:gd name="connsiteY36" fmla="*/ 1270660 h 1472540"/>
              <a:gd name="connsiteX37" fmla="*/ 3028207 w 3064912"/>
              <a:gd name="connsiteY37" fmla="*/ 1341912 h 1472540"/>
              <a:gd name="connsiteX38" fmla="*/ 3040083 w 3064912"/>
              <a:gd name="connsiteY38" fmla="*/ 1389413 h 1472540"/>
              <a:gd name="connsiteX39" fmla="*/ 3063833 w 3064912"/>
              <a:gd name="connsiteY39" fmla="*/ 1472540 h 1472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64912" h="1472540">
                <a:moveTo>
                  <a:pt x="0" y="0"/>
                </a:moveTo>
                <a:cubicBezTo>
                  <a:pt x="52325" y="7475"/>
                  <a:pt x="82749" y="-378"/>
                  <a:pt x="118753" y="35626"/>
                </a:cubicBezTo>
                <a:cubicBezTo>
                  <a:pt x="132748" y="49621"/>
                  <a:pt x="142504" y="67293"/>
                  <a:pt x="154379" y="83127"/>
                </a:cubicBezTo>
                <a:cubicBezTo>
                  <a:pt x="183686" y="229668"/>
                  <a:pt x="145239" y="26463"/>
                  <a:pt x="178129" y="273132"/>
                </a:cubicBezTo>
                <a:cubicBezTo>
                  <a:pt x="180286" y="289310"/>
                  <a:pt x="186464" y="304701"/>
                  <a:pt x="190005" y="320634"/>
                </a:cubicBezTo>
                <a:cubicBezTo>
                  <a:pt x="209113" y="406620"/>
                  <a:pt x="192534" y="351971"/>
                  <a:pt x="213755" y="415636"/>
                </a:cubicBezTo>
                <a:cubicBezTo>
                  <a:pt x="209797" y="514597"/>
                  <a:pt x="207696" y="613650"/>
                  <a:pt x="201880" y="712519"/>
                </a:cubicBezTo>
                <a:cubicBezTo>
                  <a:pt x="190585" y="904537"/>
                  <a:pt x="177042" y="737268"/>
                  <a:pt x="201880" y="985652"/>
                </a:cubicBezTo>
                <a:cubicBezTo>
                  <a:pt x="206069" y="1027546"/>
                  <a:pt x="204015" y="1071910"/>
                  <a:pt x="249381" y="1092530"/>
                </a:cubicBezTo>
                <a:cubicBezTo>
                  <a:pt x="279097" y="1106037"/>
                  <a:pt x="313417" y="1105957"/>
                  <a:pt x="344384" y="1116280"/>
                </a:cubicBezTo>
                <a:cubicBezTo>
                  <a:pt x="417750" y="1140737"/>
                  <a:pt x="367554" y="1126910"/>
                  <a:pt x="498763" y="1140031"/>
                </a:cubicBezTo>
                <a:cubicBezTo>
                  <a:pt x="635824" y="1174295"/>
                  <a:pt x="484978" y="1139884"/>
                  <a:pt x="795646" y="1163782"/>
                </a:cubicBezTo>
                <a:cubicBezTo>
                  <a:pt x="815771" y="1165330"/>
                  <a:pt x="835231" y="1171699"/>
                  <a:pt x="855023" y="1175657"/>
                </a:cubicBezTo>
                <a:cubicBezTo>
                  <a:pt x="930305" y="1167293"/>
                  <a:pt x="948898" y="1170057"/>
                  <a:pt x="1009402" y="1151906"/>
                </a:cubicBezTo>
                <a:cubicBezTo>
                  <a:pt x="1033381" y="1144712"/>
                  <a:pt x="1056903" y="1136073"/>
                  <a:pt x="1080654" y="1128156"/>
                </a:cubicBezTo>
                <a:cubicBezTo>
                  <a:pt x="1092529" y="1124198"/>
                  <a:pt x="1103824" y="1117526"/>
                  <a:pt x="1116280" y="1116280"/>
                </a:cubicBezTo>
                <a:cubicBezTo>
                  <a:pt x="1176977" y="1110210"/>
                  <a:pt x="1267608" y="1102134"/>
                  <a:pt x="1330036" y="1092530"/>
                </a:cubicBezTo>
                <a:cubicBezTo>
                  <a:pt x="1369225" y="1086501"/>
                  <a:pt x="1399096" y="1078233"/>
                  <a:pt x="1436914" y="1068779"/>
                </a:cubicBezTo>
                <a:cubicBezTo>
                  <a:pt x="1526356" y="1009150"/>
                  <a:pt x="1412683" y="1079164"/>
                  <a:pt x="1520041" y="1033153"/>
                </a:cubicBezTo>
                <a:cubicBezTo>
                  <a:pt x="1533159" y="1027531"/>
                  <a:pt x="1543275" y="1016483"/>
                  <a:pt x="1555667" y="1009402"/>
                </a:cubicBezTo>
                <a:cubicBezTo>
                  <a:pt x="1704573" y="924313"/>
                  <a:pt x="1762145" y="981110"/>
                  <a:pt x="2018805" y="973776"/>
                </a:cubicBezTo>
                <a:cubicBezTo>
                  <a:pt x="2034639" y="965859"/>
                  <a:pt x="2050035" y="956999"/>
                  <a:pt x="2066306" y="950026"/>
                </a:cubicBezTo>
                <a:cubicBezTo>
                  <a:pt x="2098256" y="936333"/>
                  <a:pt x="2126461" y="933245"/>
                  <a:pt x="2161309" y="926275"/>
                </a:cubicBezTo>
                <a:cubicBezTo>
                  <a:pt x="2280062" y="930234"/>
                  <a:pt x="2398967" y="930963"/>
                  <a:pt x="2517568" y="938151"/>
                </a:cubicBezTo>
                <a:cubicBezTo>
                  <a:pt x="2530063" y="938908"/>
                  <a:pt x="2541158" y="946587"/>
                  <a:pt x="2553194" y="950026"/>
                </a:cubicBezTo>
                <a:cubicBezTo>
                  <a:pt x="2568887" y="954510"/>
                  <a:pt x="2585003" y="957417"/>
                  <a:pt x="2600696" y="961901"/>
                </a:cubicBezTo>
                <a:cubicBezTo>
                  <a:pt x="2612732" y="965340"/>
                  <a:pt x="2624286" y="970337"/>
                  <a:pt x="2636322" y="973776"/>
                </a:cubicBezTo>
                <a:cubicBezTo>
                  <a:pt x="2652015" y="978260"/>
                  <a:pt x="2668190" y="980962"/>
                  <a:pt x="2683823" y="985652"/>
                </a:cubicBezTo>
                <a:cubicBezTo>
                  <a:pt x="2707802" y="992846"/>
                  <a:pt x="2755075" y="1009402"/>
                  <a:pt x="2755075" y="1009402"/>
                </a:cubicBezTo>
                <a:cubicBezTo>
                  <a:pt x="2766950" y="1017319"/>
                  <a:pt x="2777935" y="1026770"/>
                  <a:pt x="2790701" y="1033153"/>
                </a:cubicBezTo>
                <a:cubicBezTo>
                  <a:pt x="2801897" y="1038751"/>
                  <a:pt x="2814821" y="1040097"/>
                  <a:pt x="2826327" y="1045028"/>
                </a:cubicBezTo>
                <a:cubicBezTo>
                  <a:pt x="2842598" y="1052001"/>
                  <a:pt x="2857994" y="1060862"/>
                  <a:pt x="2873828" y="1068779"/>
                </a:cubicBezTo>
                <a:cubicBezTo>
                  <a:pt x="2877786" y="1080654"/>
                  <a:pt x="2877883" y="1094630"/>
                  <a:pt x="2885703" y="1104405"/>
                </a:cubicBezTo>
                <a:cubicBezTo>
                  <a:pt x="2894619" y="1115550"/>
                  <a:pt x="2911237" y="1118064"/>
                  <a:pt x="2921329" y="1128156"/>
                </a:cubicBezTo>
                <a:cubicBezTo>
                  <a:pt x="2931421" y="1138248"/>
                  <a:pt x="2937163" y="1151907"/>
                  <a:pt x="2945080" y="1163782"/>
                </a:cubicBezTo>
                <a:cubicBezTo>
                  <a:pt x="2949038" y="1175657"/>
                  <a:pt x="2950876" y="1188466"/>
                  <a:pt x="2956955" y="1199408"/>
                </a:cubicBezTo>
                <a:cubicBezTo>
                  <a:pt x="2970818" y="1224361"/>
                  <a:pt x="3004457" y="1270660"/>
                  <a:pt x="3004457" y="1270660"/>
                </a:cubicBezTo>
                <a:cubicBezTo>
                  <a:pt x="3012374" y="1294411"/>
                  <a:pt x="3022135" y="1317624"/>
                  <a:pt x="3028207" y="1341912"/>
                </a:cubicBezTo>
                <a:cubicBezTo>
                  <a:pt x="3032166" y="1357746"/>
                  <a:pt x="3033654" y="1374412"/>
                  <a:pt x="3040083" y="1389413"/>
                </a:cubicBezTo>
                <a:cubicBezTo>
                  <a:pt x="3072616" y="1465322"/>
                  <a:pt x="3063833" y="1380692"/>
                  <a:pt x="3063833" y="1472540"/>
                </a:cubicBezTo>
              </a:path>
            </a:pathLst>
          </a:cu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p:cNvSpPr/>
          <p:nvPr/>
        </p:nvSpPr>
        <p:spPr>
          <a:xfrm>
            <a:off x="1729620" y="2463331"/>
            <a:ext cx="4196159" cy="2868690"/>
          </a:xfrm>
          <a:custGeom>
            <a:avLst/>
            <a:gdLst>
              <a:gd name="connsiteX0" fmla="*/ 4144488 w 4196159"/>
              <a:gd name="connsiteY0" fmla="*/ 1503027 h 2868690"/>
              <a:gd name="connsiteX1" fmla="*/ 4191989 w 4196159"/>
              <a:gd name="connsiteY1" fmla="*/ 1562404 h 2868690"/>
              <a:gd name="connsiteX2" fmla="*/ 4180114 w 4196159"/>
              <a:gd name="connsiteY2" fmla="*/ 2168046 h 2868690"/>
              <a:gd name="connsiteX3" fmla="*/ 4156363 w 4196159"/>
              <a:gd name="connsiteY3" fmla="*/ 2263048 h 2868690"/>
              <a:gd name="connsiteX4" fmla="*/ 4144488 w 4196159"/>
              <a:gd name="connsiteY4" fmla="*/ 2310550 h 2868690"/>
              <a:gd name="connsiteX5" fmla="*/ 4132613 w 4196159"/>
              <a:gd name="connsiteY5" fmla="*/ 2346175 h 2868690"/>
              <a:gd name="connsiteX6" fmla="*/ 4108862 w 4196159"/>
              <a:gd name="connsiteY6" fmla="*/ 2441178 h 2868690"/>
              <a:gd name="connsiteX7" fmla="*/ 4061361 w 4196159"/>
              <a:gd name="connsiteY7" fmla="*/ 2524305 h 2868690"/>
              <a:gd name="connsiteX8" fmla="*/ 4049485 w 4196159"/>
              <a:gd name="connsiteY8" fmla="*/ 2559931 h 2868690"/>
              <a:gd name="connsiteX9" fmla="*/ 4025735 w 4196159"/>
              <a:gd name="connsiteY9" fmla="*/ 2595557 h 2868690"/>
              <a:gd name="connsiteX10" fmla="*/ 4001984 w 4196159"/>
              <a:gd name="connsiteY10" fmla="*/ 2678685 h 2868690"/>
              <a:gd name="connsiteX11" fmla="*/ 3978233 w 4196159"/>
              <a:gd name="connsiteY11" fmla="*/ 2714311 h 2868690"/>
              <a:gd name="connsiteX12" fmla="*/ 3942608 w 4196159"/>
              <a:gd name="connsiteY12" fmla="*/ 2738061 h 2868690"/>
              <a:gd name="connsiteX13" fmla="*/ 3918857 w 4196159"/>
              <a:gd name="connsiteY13" fmla="*/ 2773687 h 2868690"/>
              <a:gd name="connsiteX14" fmla="*/ 3811979 w 4196159"/>
              <a:gd name="connsiteY14" fmla="*/ 2797438 h 2868690"/>
              <a:gd name="connsiteX15" fmla="*/ 3776353 w 4196159"/>
              <a:gd name="connsiteY15" fmla="*/ 2821188 h 2868690"/>
              <a:gd name="connsiteX16" fmla="*/ 3693226 w 4196159"/>
              <a:gd name="connsiteY16" fmla="*/ 2833064 h 2868690"/>
              <a:gd name="connsiteX17" fmla="*/ 3633849 w 4196159"/>
              <a:gd name="connsiteY17" fmla="*/ 2844939 h 2868690"/>
              <a:gd name="connsiteX18" fmla="*/ 3538846 w 4196159"/>
              <a:gd name="connsiteY18" fmla="*/ 2868690 h 2868690"/>
              <a:gd name="connsiteX19" fmla="*/ 3194462 w 4196159"/>
              <a:gd name="connsiteY19" fmla="*/ 2856814 h 2868690"/>
              <a:gd name="connsiteX20" fmla="*/ 3123210 w 4196159"/>
              <a:gd name="connsiteY20" fmla="*/ 2809313 h 2868690"/>
              <a:gd name="connsiteX21" fmla="*/ 3051958 w 4196159"/>
              <a:gd name="connsiteY21" fmla="*/ 2785563 h 2868690"/>
              <a:gd name="connsiteX22" fmla="*/ 3004457 w 4196159"/>
              <a:gd name="connsiteY22" fmla="*/ 2749937 h 2868690"/>
              <a:gd name="connsiteX23" fmla="*/ 2956956 w 4196159"/>
              <a:gd name="connsiteY23" fmla="*/ 2643059 h 2868690"/>
              <a:gd name="connsiteX24" fmla="*/ 2861953 w 4196159"/>
              <a:gd name="connsiteY24" fmla="*/ 2619308 h 2868690"/>
              <a:gd name="connsiteX25" fmla="*/ 2719449 w 4196159"/>
              <a:gd name="connsiteY25" fmla="*/ 2595557 h 2868690"/>
              <a:gd name="connsiteX26" fmla="*/ 2671948 w 4196159"/>
              <a:gd name="connsiteY26" fmla="*/ 2583682 h 2868690"/>
              <a:gd name="connsiteX27" fmla="*/ 2648197 w 4196159"/>
              <a:gd name="connsiteY27" fmla="*/ 2548056 h 2868690"/>
              <a:gd name="connsiteX28" fmla="*/ 2576945 w 4196159"/>
              <a:gd name="connsiteY28" fmla="*/ 2536181 h 2868690"/>
              <a:gd name="connsiteX29" fmla="*/ 2505693 w 4196159"/>
              <a:gd name="connsiteY29" fmla="*/ 2500555 h 2868690"/>
              <a:gd name="connsiteX30" fmla="*/ 2386940 w 4196159"/>
              <a:gd name="connsiteY30" fmla="*/ 2429303 h 2868690"/>
              <a:gd name="connsiteX31" fmla="*/ 2315688 w 4196159"/>
              <a:gd name="connsiteY31" fmla="*/ 2405552 h 2868690"/>
              <a:gd name="connsiteX32" fmla="*/ 2244436 w 4196159"/>
              <a:gd name="connsiteY32" fmla="*/ 2369926 h 2868690"/>
              <a:gd name="connsiteX33" fmla="*/ 2125683 w 4196159"/>
              <a:gd name="connsiteY33" fmla="*/ 2334300 h 2868690"/>
              <a:gd name="connsiteX34" fmla="*/ 2090057 w 4196159"/>
              <a:gd name="connsiteY34" fmla="*/ 2310550 h 2868690"/>
              <a:gd name="connsiteX35" fmla="*/ 2042556 w 4196159"/>
              <a:gd name="connsiteY35" fmla="*/ 2298674 h 2868690"/>
              <a:gd name="connsiteX36" fmla="*/ 2006930 w 4196159"/>
              <a:gd name="connsiteY36" fmla="*/ 2286799 h 2868690"/>
              <a:gd name="connsiteX37" fmla="*/ 1971304 w 4196159"/>
              <a:gd name="connsiteY37" fmla="*/ 2263048 h 2868690"/>
              <a:gd name="connsiteX38" fmla="*/ 1935678 w 4196159"/>
              <a:gd name="connsiteY38" fmla="*/ 2251173 h 2868690"/>
              <a:gd name="connsiteX39" fmla="*/ 1852550 w 4196159"/>
              <a:gd name="connsiteY39" fmla="*/ 2227422 h 2868690"/>
              <a:gd name="connsiteX40" fmla="*/ 1733797 w 4196159"/>
              <a:gd name="connsiteY40" fmla="*/ 2179921 h 2868690"/>
              <a:gd name="connsiteX41" fmla="*/ 1591293 w 4196159"/>
              <a:gd name="connsiteY41" fmla="*/ 2156170 h 2868690"/>
              <a:gd name="connsiteX42" fmla="*/ 1330036 w 4196159"/>
              <a:gd name="connsiteY42" fmla="*/ 2144295 h 2868690"/>
              <a:gd name="connsiteX43" fmla="*/ 1270659 w 4196159"/>
              <a:gd name="connsiteY43" fmla="*/ 2132420 h 2868690"/>
              <a:gd name="connsiteX44" fmla="*/ 914400 w 4196159"/>
              <a:gd name="connsiteY44" fmla="*/ 2096794 h 2868690"/>
              <a:gd name="connsiteX45" fmla="*/ 688769 w 4196159"/>
              <a:gd name="connsiteY45" fmla="*/ 2073043 h 2868690"/>
              <a:gd name="connsiteX46" fmla="*/ 510639 w 4196159"/>
              <a:gd name="connsiteY46" fmla="*/ 2049292 h 2868690"/>
              <a:gd name="connsiteX47" fmla="*/ 475013 w 4196159"/>
              <a:gd name="connsiteY47" fmla="*/ 2025542 h 2868690"/>
              <a:gd name="connsiteX48" fmla="*/ 427511 w 4196159"/>
              <a:gd name="connsiteY48" fmla="*/ 2001791 h 2868690"/>
              <a:gd name="connsiteX49" fmla="*/ 391885 w 4196159"/>
              <a:gd name="connsiteY49" fmla="*/ 1978040 h 2868690"/>
              <a:gd name="connsiteX50" fmla="*/ 190005 w 4196159"/>
              <a:gd name="connsiteY50" fmla="*/ 1954290 h 2868690"/>
              <a:gd name="connsiteX51" fmla="*/ 142504 w 4196159"/>
              <a:gd name="connsiteY51" fmla="*/ 1942414 h 2868690"/>
              <a:gd name="connsiteX52" fmla="*/ 106878 w 4196159"/>
              <a:gd name="connsiteY52" fmla="*/ 1930539 h 2868690"/>
              <a:gd name="connsiteX53" fmla="*/ 95002 w 4196159"/>
              <a:gd name="connsiteY53" fmla="*/ 1883038 h 2868690"/>
              <a:gd name="connsiteX54" fmla="*/ 71252 w 4196159"/>
              <a:gd name="connsiteY54" fmla="*/ 1788035 h 2868690"/>
              <a:gd name="connsiteX55" fmla="*/ 59376 w 4196159"/>
              <a:gd name="connsiteY55" fmla="*/ 1681157 h 2868690"/>
              <a:gd name="connsiteX56" fmla="*/ 47501 w 4196159"/>
              <a:gd name="connsiteY56" fmla="*/ 1598030 h 2868690"/>
              <a:gd name="connsiteX57" fmla="*/ 35626 w 4196159"/>
              <a:gd name="connsiteY57" fmla="*/ 1443651 h 2868690"/>
              <a:gd name="connsiteX58" fmla="*/ 0 w 4196159"/>
              <a:gd name="connsiteY58" fmla="*/ 1289272 h 2868690"/>
              <a:gd name="connsiteX59" fmla="*/ 23750 w 4196159"/>
              <a:gd name="connsiteY59" fmla="*/ 933012 h 2868690"/>
              <a:gd name="connsiteX60" fmla="*/ 35626 w 4196159"/>
              <a:gd name="connsiteY60" fmla="*/ 885511 h 2868690"/>
              <a:gd name="connsiteX61" fmla="*/ 47501 w 4196159"/>
              <a:gd name="connsiteY61" fmla="*/ 778633 h 2868690"/>
              <a:gd name="connsiteX62" fmla="*/ 59376 w 4196159"/>
              <a:gd name="connsiteY62" fmla="*/ 743007 h 2868690"/>
              <a:gd name="connsiteX63" fmla="*/ 47501 w 4196159"/>
              <a:gd name="connsiteY63" fmla="*/ 469874 h 2868690"/>
              <a:gd name="connsiteX64" fmla="*/ 71252 w 4196159"/>
              <a:gd name="connsiteY64" fmla="*/ 220492 h 2868690"/>
              <a:gd name="connsiteX65" fmla="*/ 95002 w 4196159"/>
              <a:gd name="connsiteY65" fmla="*/ 184866 h 2868690"/>
              <a:gd name="connsiteX66" fmla="*/ 142504 w 4196159"/>
              <a:gd name="connsiteY66" fmla="*/ 137365 h 2868690"/>
              <a:gd name="connsiteX67" fmla="*/ 225631 w 4196159"/>
              <a:gd name="connsiteY67" fmla="*/ 125490 h 2868690"/>
              <a:gd name="connsiteX68" fmla="*/ 261257 w 4196159"/>
              <a:gd name="connsiteY68" fmla="*/ 113614 h 2868690"/>
              <a:gd name="connsiteX69" fmla="*/ 332509 w 4196159"/>
              <a:gd name="connsiteY69" fmla="*/ 101739 h 2868690"/>
              <a:gd name="connsiteX70" fmla="*/ 391885 w 4196159"/>
              <a:gd name="connsiteY70" fmla="*/ 66113 h 2868690"/>
              <a:gd name="connsiteX71" fmla="*/ 427511 w 4196159"/>
              <a:gd name="connsiteY71" fmla="*/ 54238 h 2868690"/>
              <a:gd name="connsiteX72" fmla="*/ 510639 w 4196159"/>
              <a:gd name="connsiteY72" fmla="*/ 30487 h 2868690"/>
              <a:gd name="connsiteX73" fmla="*/ 688769 w 4196159"/>
              <a:gd name="connsiteY73" fmla="*/ 18612 h 2868690"/>
              <a:gd name="connsiteX74" fmla="*/ 973776 w 4196159"/>
              <a:gd name="connsiteY74" fmla="*/ 30487 h 2868690"/>
              <a:gd name="connsiteX75" fmla="*/ 1068779 w 4196159"/>
              <a:gd name="connsiteY75" fmla="*/ 30487 h 286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96159" h="2868690">
                <a:moveTo>
                  <a:pt x="4144488" y="1503027"/>
                </a:moveTo>
                <a:cubicBezTo>
                  <a:pt x="4160322" y="1522819"/>
                  <a:pt x="4190633" y="1537094"/>
                  <a:pt x="4191989" y="1562404"/>
                </a:cubicBezTo>
                <a:cubicBezTo>
                  <a:pt x="4202791" y="1764034"/>
                  <a:pt x="4190368" y="1966387"/>
                  <a:pt x="4180114" y="2168046"/>
                </a:cubicBezTo>
                <a:cubicBezTo>
                  <a:pt x="4178456" y="2200646"/>
                  <a:pt x="4164280" y="2231381"/>
                  <a:pt x="4156363" y="2263048"/>
                </a:cubicBezTo>
                <a:cubicBezTo>
                  <a:pt x="4152405" y="2278882"/>
                  <a:pt x="4149649" y="2295066"/>
                  <a:pt x="4144488" y="2310550"/>
                </a:cubicBezTo>
                <a:cubicBezTo>
                  <a:pt x="4140530" y="2322425"/>
                  <a:pt x="4135649" y="2334031"/>
                  <a:pt x="4132613" y="2346175"/>
                </a:cubicBezTo>
                <a:cubicBezTo>
                  <a:pt x="4121463" y="2390776"/>
                  <a:pt x="4125147" y="2403179"/>
                  <a:pt x="4108862" y="2441178"/>
                </a:cubicBezTo>
                <a:cubicBezTo>
                  <a:pt x="4046412" y="2586894"/>
                  <a:pt x="4120984" y="2405059"/>
                  <a:pt x="4061361" y="2524305"/>
                </a:cubicBezTo>
                <a:cubicBezTo>
                  <a:pt x="4055763" y="2535501"/>
                  <a:pt x="4055083" y="2548735"/>
                  <a:pt x="4049485" y="2559931"/>
                </a:cubicBezTo>
                <a:cubicBezTo>
                  <a:pt x="4043102" y="2572696"/>
                  <a:pt x="4032118" y="2582792"/>
                  <a:pt x="4025735" y="2595557"/>
                </a:cubicBezTo>
                <a:cubicBezTo>
                  <a:pt x="4002616" y="2641794"/>
                  <a:pt x="4024824" y="2625392"/>
                  <a:pt x="4001984" y="2678685"/>
                </a:cubicBezTo>
                <a:cubicBezTo>
                  <a:pt x="3996362" y="2691803"/>
                  <a:pt x="3988325" y="2704219"/>
                  <a:pt x="3978233" y="2714311"/>
                </a:cubicBezTo>
                <a:cubicBezTo>
                  <a:pt x="3968141" y="2724403"/>
                  <a:pt x="3954483" y="2730144"/>
                  <a:pt x="3942608" y="2738061"/>
                </a:cubicBezTo>
                <a:cubicBezTo>
                  <a:pt x="3934691" y="2749936"/>
                  <a:pt x="3930002" y="2764771"/>
                  <a:pt x="3918857" y="2773687"/>
                </a:cubicBezTo>
                <a:cubicBezTo>
                  <a:pt x="3903469" y="2785998"/>
                  <a:pt x="3812713" y="2797316"/>
                  <a:pt x="3811979" y="2797438"/>
                </a:cubicBezTo>
                <a:cubicBezTo>
                  <a:pt x="3800104" y="2805355"/>
                  <a:pt x="3790023" y="2817087"/>
                  <a:pt x="3776353" y="2821188"/>
                </a:cubicBezTo>
                <a:cubicBezTo>
                  <a:pt x="3749543" y="2829231"/>
                  <a:pt x="3720836" y="2828462"/>
                  <a:pt x="3693226" y="2833064"/>
                </a:cubicBezTo>
                <a:cubicBezTo>
                  <a:pt x="3673316" y="2836382"/>
                  <a:pt x="3653516" y="2840400"/>
                  <a:pt x="3633849" y="2844939"/>
                </a:cubicBezTo>
                <a:cubicBezTo>
                  <a:pt x="3602043" y="2852279"/>
                  <a:pt x="3538846" y="2868690"/>
                  <a:pt x="3538846" y="2868690"/>
                </a:cubicBezTo>
                <a:cubicBezTo>
                  <a:pt x="3424051" y="2864731"/>
                  <a:pt x="3308170" y="2873058"/>
                  <a:pt x="3194462" y="2856814"/>
                </a:cubicBezTo>
                <a:cubicBezTo>
                  <a:pt x="3166204" y="2852777"/>
                  <a:pt x="3150290" y="2818339"/>
                  <a:pt x="3123210" y="2809313"/>
                </a:cubicBezTo>
                <a:lnTo>
                  <a:pt x="3051958" y="2785563"/>
                </a:lnTo>
                <a:cubicBezTo>
                  <a:pt x="3036124" y="2773688"/>
                  <a:pt x="3016332" y="2765771"/>
                  <a:pt x="3004457" y="2749937"/>
                </a:cubicBezTo>
                <a:cubicBezTo>
                  <a:pt x="3002404" y="2747199"/>
                  <a:pt x="2966761" y="2648942"/>
                  <a:pt x="2956956" y="2643059"/>
                </a:cubicBezTo>
                <a:cubicBezTo>
                  <a:pt x="2928965" y="2626265"/>
                  <a:pt x="2892920" y="2629630"/>
                  <a:pt x="2861953" y="2619308"/>
                </a:cubicBezTo>
                <a:cubicBezTo>
                  <a:pt x="2792321" y="2596098"/>
                  <a:pt x="2838768" y="2608815"/>
                  <a:pt x="2719449" y="2595557"/>
                </a:cubicBezTo>
                <a:cubicBezTo>
                  <a:pt x="2703615" y="2591599"/>
                  <a:pt x="2685528" y="2592735"/>
                  <a:pt x="2671948" y="2583682"/>
                </a:cubicBezTo>
                <a:cubicBezTo>
                  <a:pt x="2660073" y="2575765"/>
                  <a:pt x="2660963" y="2554439"/>
                  <a:pt x="2648197" y="2548056"/>
                </a:cubicBezTo>
                <a:cubicBezTo>
                  <a:pt x="2626661" y="2537288"/>
                  <a:pt x="2600696" y="2540139"/>
                  <a:pt x="2576945" y="2536181"/>
                </a:cubicBezTo>
                <a:cubicBezTo>
                  <a:pt x="2441214" y="2445692"/>
                  <a:pt x="2633522" y="2569386"/>
                  <a:pt x="2505693" y="2500555"/>
                </a:cubicBezTo>
                <a:cubicBezTo>
                  <a:pt x="2465048" y="2478669"/>
                  <a:pt x="2430734" y="2443901"/>
                  <a:pt x="2386940" y="2429303"/>
                </a:cubicBezTo>
                <a:lnTo>
                  <a:pt x="2315688" y="2405552"/>
                </a:lnTo>
                <a:cubicBezTo>
                  <a:pt x="2276653" y="2379529"/>
                  <a:pt x="2287457" y="2382217"/>
                  <a:pt x="2244436" y="2369926"/>
                </a:cubicBezTo>
                <a:cubicBezTo>
                  <a:pt x="2215391" y="2361628"/>
                  <a:pt x="2146852" y="2348412"/>
                  <a:pt x="2125683" y="2334300"/>
                </a:cubicBezTo>
                <a:cubicBezTo>
                  <a:pt x="2113808" y="2326383"/>
                  <a:pt x="2103175" y="2316172"/>
                  <a:pt x="2090057" y="2310550"/>
                </a:cubicBezTo>
                <a:cubicBezTo>
                  <a:pt x="2075056" y="2304121"/>
                  <a:pt x="2058249" y="2303158"/>
                  <a:pt x="2042556" y="2298674"/>
                </a:cubicBezTo>
                <a:cubicBezTo>
                  <a:pt x="2030520" y="2295235"/>
                  <a:pt x="2018805" y="2290757"/>
                  <a:pt x="2006930" y="2286799"/>
                </a:cubicBezTo>
                <a:cubicBezTo>
                  <a:pt x="1995055" y="2278882"/>
                  <a:pt x="1984070" y="2269431"/>
                  <a:pt x="1971304" y="2263048"/>
                </a:cubicBezTo>
                <a:cubicBezTo>
                  <a:pt x="1960108" y="2257450"/>
                  <a:pt x="1947714" y="2254612"/>
                  <a:pt x="1935678" y="2251173"/>
                </a:cubicBezTo>
                <a:cubicBezTo>
                  <a:pt x="1905536" y="2242561"/>
                  <a:pt x="1881031" y="2239628"/>
                  <a:pt x="1852550" y="2227422"/>
                </a:cubicBezTo>
                <a:cubicBezTo>
                  <a:pt x="1797138" y="2203674"/>
                  <a:pt x="1801363" y="2193434"/>
                  <a:pt x="1733797" y="2179921"/>
                </a:cubicBezTo>
                <a:cubicBezTo>
                  <a:pt x="1688908" y="2170944"/>
                  <a:pt x="1636248" y="2159270"/>
                  <a:pt x="1591293" y="2156170"/>
                </a:cubicBezTo>
                <a:cubicBezTo>
                  <a:pt x="1504324" y="2150172"/>
                  <a:pt x="1417122" y="2148253"/>
                  <a:pt x="1330036" y="2144295"/>
                </a:cubicBezTo>
                <a:cubicBezTo>
                  <a:pt x="1310244" y="2140337"/>
                  <a:pt x="1290674" y="2135031"/>
                  <a:pt x="1270659" y="2132420"/>
                </a:cubicBezTo>
                <a:cubicBezTo>
                  <a:pt x="1075481" y="2106962"/>
                  <a:pt x="1084496" y="2112257"/>
                  <a:pt x="914400" y="2096794"/>
                </a:cubicBezTo>
                <a:cubicBezTo>
                  <a:pt x="829510" y="2089077"/>
                  <a:pt x="772535" y="2082350"/>
                  <a:pt x="688769" y="2073043"/>
                </a:cubicBezTo>
                <a:cubicBezTo>
                  <a:pt x="572310" y="2034224"/>
                  <a:pt x="801228" y="2107410"/>
                  <a:pt x="510639" y="2049292"/>
                </a:cubicBezTo>
                <a:cubicBezTo>
                  <a:pt x="496644" y="2046493"/>
                  <a:pt x="487405" y="2032623"/>
                  <a:pt x="475013" y="2025542"/>
                </a:cubicBezTo>
                <a:cubicBezTo>
                  <a:pt x="459642" y="2016759"/>
                  <a:pt x="442881" y="2010574"/>
                  <a:pt x="427511" y="2001791"/>
                </a:cubicBezTo>
                <a:cubicBezTo>
                  <a:pt x="415119" y="1994710"/>
                  <a:pt x="404651" y="1984423"/>
                  <a:pt x="391885" y="1978040"/>
                </a:cubicBezTo>
                <a:cubicBezTo>
                  <a:pt x="337905" y="1951050"/>
                  <a:pt x="216266" y="1956166"/>
                  <a:pt x="190005" y="1954290"/>
                </a:cubicBezTo>
                <a:cubicBezTo>
                  <a:pt x="174171" y="1950331"/>
                  <a:pt x="158197" y="1946898"/>
                  <a:pt x="142504" y="1942414"/>
                </a:cubicBezTo>
                <a:cubicBezTo>
                  <a:pt x="130468" y="1938975"/>
                  <a:pt x="114698" y="1940314"/>
                  <a:pt x="106878" y="1930539"/>
                </a:cubicBezTo>
                <a:cubicBezTo>
                  <a:pt x="96682" y="1917795"/>
                  <a:pt x="99486" y="1898731"/>
                  <a:pt x="95002" y="1883038"/>
                </a:cubicBezTo>
                <a:cubicBezTo>
                  <a:pt x="79214" y="1827783"/>
                  <a:pt x="81599" y="1860462"/>
                  <a:pt x="71252" y="1788035"/>
                </a:cubicBezTo>
                <a:cubicBezTo>
                  <a:pt x="66183" y="1752550"/>
                  <a:pt x="63822" y="1716725"/>
                  <a:pt x="59376" y="1681157"/>
                </a:cubicBezTo>
                <a:cubicBezTo>
                  <a:pt x="55904" y="1653383"/>
                  <a:pt x="50286" y="1625881"/>
                  <a:pt x="47501" y="1598030"/>
                </a:cubicBezTo>
                <a:cubicBezTo>
                  <a:pt x="42366" y="1546674"/>
                  <a:pt x="42301" y="1494829"/>
                  <a:pt x="35626" y="1443651"/>
                </a:cubicBezTo>
                <a:cubicBezTo>
                  <a:pt x="24396" y="1357551"/>
                  <a:pt x="19997" y="1349263"/>
                  <a:pt x="0" y="1289272"/>
                </a:cubicBezTo>
                <a:cubicBezTo>
                  <a:pt x="5577" y="1166583"/>
                  <a:pt x="3899" y="1052118"/>
                  <a:pt x="23750" y="933012"/>
                </a:cubicBezTo>
                <a:cubicBezTo>
                  <a:pt x="26433" y="916913"/>
                  <a:pt x="31667" y="901345"/>
                  <a:pt x="35626" y="885511"/>
                </a:cubicBezTo>
                <a:cubicBezTo>
                  <a:pt x="39584" y="849885"/>
                  <a:pt x="41608" y="813991"/>
                  <a:pt x="47501" y="778633"/>
                </a:cubicBezTo>
                <a:cubicBezTo>
                  <a:pt x="49559" y="766286"/>
                  <a:pt x="59376" y="755525"/>
                  <a:pt x="59376" y="743007"/>
                </a:cubicBezTo>
                <a:cubicBezTo>
                  <a:pt x="59376" y="651877"/>
                  <a:pt x="51459" y="560918"/>
                  <a:pt x="47501" y="469874"/>
                </a:cubicBezTo>
                <a:cubicBezTo>
                  <a:pt x="47800" y="464485"/>
                  <a:pt x="38961" y="285075"/>
                  <a:pt x="71252" y="220492"/>
                </a:cubicBezTo>
                <a:cubicBezTo>
                  <a:pt x="77635" y="207727"/>
                  <a:pt x="85714" y="195702"/>
                  <a:pt x="95002" y="184866"/>
                </a:cubicBezTo>
                <a:cubicBezTo>
                  <a:pt x="109575" y="167864"/>
                  <a:pt x="122119" y="146631"/>
                  <a:pt x="142504" y="137365"/>
                </a:cubicBezTo>
                <a:cubicBezTo>
                  <a:pt x="167985" y="125783"/>
                  <a:pt x="197922" y="129448"/>
                  <a:pt x="225631" y="125490"/>
                </a:cubicBezTo>
                <a:cubicBezTo>
                  <a:pt x="237506" y="121531"/>
                  <a:pt x="249037" y="116330"/>
                  <a:pt x="261257" y="113614"/>
                </a:cubicBezTo>
                <a:cubicBezTo>
                  <a:pt x="284762" y="108391"/>
                  <a:pt x="309880" y="109968"/>
                  <a:pt x="332509" y="101739"/>
                </a:cubicBezTo>
                <a:cubicBezTo>
                  <a:pt x="354201" y="93851"/>
                  <a:pt x="371240" y="76435"/>
                  <a:pt x="391885" y="66113"/>
                </a:cubicBezTo>
                <a:cubicBezTo>
                  <a:pt x="403081" y="60515"/>
                  <a:pt x="415521" y="57835"/>
                  <a:pt x="427511" y="54238"/>
                </a:cubicBezTo>
                <a:cubicBezTo>
                  <a:pt x="455114" y="45957"/>
                  <a:pt x="482085" y="34381"/>
                  <a:pt x="510639" y="30487"/>
                </a:cubicBezTo>
                <a:cubicBezTo>
                  <a:pt x="569602" y="22447"/>
                  <a:pt x="629392" y="22570"/>
                  <a:pt x="688769" y="18612"/>
                </a:cubicBezTo>
                <a:cubicBezTo>
                  <a:pt x="806177" y="-20523"/>
                  <a:pt x="694834" y="11250"/>
                  <a:pt x="973776" y="30487"/>
                </a:cubicBezTo>
                <a:cubicBezTo>
                  <a:pt x="1005369" y="32666"/>
                  <a:pt x="1037111" y="30487"/>
                  <a:pt x="1068779" y="30487"/>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a:stCxn id="5" idx="0"/>
            <a:endCxn id="5" idx="4"/>
          </p:cNvCxnSpPr>
          <p:nvPr/>
        </p:nvCxnSpPr>
        <p:spPr>
          <a:xfrm>
            <a:off x="2372420" y="3042655"/>
            <a:ext cx="0" cy="1144336"/>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V="1">
            <a:off x="3635164" y="3470163"/>
            <a:ext cx="865583" cy="183732"/>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5902759" y="3980358"/>
            <a:ext cx="5494" cy="59531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flipV="1">
            <a:off x="2944126" y="4577927"/>
            <a:ext cx="484884" cy="6780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14" idx="58"/>
            <a:endCxn id="14" idx="60"/>
          </p:cNvCxnSpPr>
          <p:nvPr/>
        </p:nvCxnSpPr>
        <p:spPr>
          <a:xfrm flipV="1">
            <a:off x="1729620" y="3348842"/>
            <a:ext cx="35626" cy="40376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6" name="Picture 2" descr="https://media1.britannica.com/eb-media/86/115986-004-A773ADE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4300" y="-3215"/>
            <a:ext cx="5113716" cy="602400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054300" y="6149798"/>
            <a:ext cx="5137700" cy="584775"/>
          </a:xfrm>
          <a:prstGeom prst="rect">
            <a:avLst/>
          </a:prstGeom>
          <a:noFill/>
        </p:spPr>
        <p:txBody>
          <a:bodyPr wrap="square" rtlCol="0">
            <a:spAutoFit/>
          </a:bodyPr>
          <a:lstStyle/>
          <a:p>
            <a:r>
              <a:rPr lang="en-GB" sz="3200" dirty="0"/>
              <a:t>William Harvey, 1578-1657</a:t>
            </a:r>
          </a:p>
        </p:txBody>
      </p:sp>
    </p:spTree>
    <p:extLst>
      <p:ext uri="{BB962C8B-B14F-4D97-AF65-F5344CB8AC3E}">
        <p14:creationId xmlns:p14="http://schemas.microsoft.com/office/powerpoint/2010/main" val="1209834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3218" y="5150881"/>
            <a:ext cx="10515600" cy="1325563"/>
          </a:xfrm>
        </p:spPr>
        <p:txBody>
          <a:bodyPr>
            <a:normAutofit/>
          </a:bodyPr>
          <a:lstStyle/>
          <a:p>
            <a:r>
              <a:rPr lang="en-GB" sz="2800" dirty="0"/>
              <a:t>Ligature diagram, from William Harvey, </a:t>
            </a:r>
            <a:r>
              <a:rPr lang="en-GB" sz="2800" i="1" dirty="0"/>
              <a:t>Anatomical exercises on the motion of the heart and blood in animals </a:t>
            </a:r>
            <a:r>
              <a:rPr lang="en-GB" sz="2800" dirty="0"/>
              <a:t>(1628)</a:t>
            </a:r>
          </a:p>
        </p:txBody>
      </p:sp>
      <p:pic>
        <p:nvPicPr>
          <p:cNvPr id="5" name="Picture 4"/>
          <p:cNvPicPr>
            <a:picLocks noChangeAspect="1"/>
          </p:cNvPicPr>
          <p:nvPr/>
        </p:nvPicPr>
        <p:blipFill>
          <a:blip r:embed="rId2"/>
          <a:stretch>
            <a:fillRect/>
          </a:stretch>
        </p:blipFill>
        <p:spPr>
          <a:xfrm>
            <a:off x="1722345" y="1413165"/>
            <a:ext cx="8747309" cy="2984108"/>
          </a:xfrm>
          <a:prstGeom prst="rect">
            <a:avLst/>
          </a:prstGeom>
        </p:spPr>
      </p:pic>
    </p:spTree>
    <p:extLst>
      <p:ext uri="{BB962C8B-B14F-4D97-AF65-F5344CB8AC3E}">
        <p14:creationId xmlns:p14="http://schemas.microsoft.com/office/powerpoint/2010/main" val="3531310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pPr algn="ctr"/>
            <a:r>
              <a:rPr lang="en-GB" dirty="0"/>
              <a:t>Aristotle on the soul</a:t>
            </a:r>
          </a:p>
        </p:txBody>
      </p:sp>
      <p:sp>
        <p:nvSpPr>
          <p:cNvPr id="3" name="Content Placeholder 2"/>
          <p:cNvSpPr>
            <a:spLocks noGrp="1"/>
          </p:cNvSpPr>
          <p:nvPr>
            <p:ph idx="1"/>
          </p:nvPr>
        </p:nvSpPr>
        <p:spPr>
          <a:xfrm>
            <a:off x="838200" y="1518068"/>
            <a:ext cx="10515600" cy="4851400"/>
          </a:xfrm>
        </p:spPr>
        <p:txBody>
          <a:bodyPr>
            <a:normAutofit lnSpcReduction="10000"/>
          </a:bodyPr>
          <a:lstStyle/>
          <a:p>
            <a:pPr>
              <a:buFont typeface="Wingdings" panose="05000000000000000000" pitchFamily="2" charset="2"/>
              <a:buChar char="§"/>
            </a:pPr>
            <a:r>
              <a:rPr lang="en-GB" sz="3200" dirty="0"/>
              <a:t>‘that which has soul (</a:t>
            </a:r>
            <a:r>
              <a:rPr lang="en-GB" sz="3200" i="1" dirty="0"/>
              <a:t>anima</a:t>
            </a:r>
            <a:r>
              <a:rPr lang="en-GB" sz="3200" dirty="0"/>
              <a:t>) is distinguished from that which has not by </a:t>
            </a:r>
            <a:r>
              <a:rPr lang="en-GB" sz="3200" dirty="0">
                <a:solidFill>
                  <a:srgbClr val="FF0000"/>
                </a:solidFill>
              </a:rPr>
              <a:t>living</a:t>
            </a:r>
            <a:r>
              <a:rPr lang="en-GB" sz="3200" dirty="0"/>
              <a:t>’</a:t>
            </a:r>
          </a:p>
          <a:p>
            <a:pPr>
              <a:buFont typeface="Wingdings" panose="05000000000000000000" pitchFamily="2" charset="2"/>
              <a:buChar char="§"/>
            </a:pPr>
            <a:r>
              <a:rPr lang="en-GB" sz="3200" dirty="0"/>
              <a:t>study of soul = study of </a:t>
            </a:r>
            <a:r>
              <a:rPr lang="en-GB" sz="3200" dirty="0">
                <a:solidFill>
                  <a:srgbClr val="FF0000"/>
                </a:solidFill>
              </a:rPr>
              <a:t>all aspects </a:t>
            </a:r>
            <a:r>
              <a:rPr lang="en-GB" sz="3200" dirty="0"/>
              <a:t>of soul in </a:t>
            </a:r>
            <a:r>
              <a:rPr lang="en-GB" sz="3200" dirty="0">
                <a:solidFill>
                  <a:srgbClr val="FF0000"/>
                </a:solidFill>
              </a:rPr>
              <a:t>all</a:t>
            </a:r>
            <a:r>
              <a:rPr lang="en-GB" sz="3200" dirty="0"/>
              <a:t> living beings</a:t>
            </a:r>
          </a:p>
          <a:p>
            <a:pPr lvl="1">
              <a:buFont typeface="Wingdings" panose="05000000000000000000" pitchFamily="2" charset="2"/>
              <a:buChar char="§"/>
            </a:pPr>
            <a:r>
              <a:rPr lang="en-GB" dirty="0"/>
              <a:t>vegetative soul = growth and reproduction</a:t>
            </a:r>
          </a:p>
          <a:p>
            <a:pPr lvl="1">
              <a:buFont typeface="Wingdings" panose="05000000000000000000" pitchFamily="2" charset="2"/>
              <a:buChar char="§"/>
            </a:pPr>
            <a:r>
              <a:rPr lang="en-GB" dirty="0"/>
              <a:t>motile soul = movement</a:t>
            </a:r>
          </a:p>
          <a:p>
            <a:pPr lvl="1">
              <a:buFont typeface="Wingdings" panose="05000000000000000000" pitchFamily="2" charset="2"/>
              <a:buChar char="§"/>
            </a:pPr>
            <a:r>
              <a:rPr lang="en-GB" dirty="0"/>
              <a:t>sensible soul = five senses</a:t>
            </a:r>
          </a:p>
          <a:p>
            <a:pPr lvl="1">
              <a:buFont typeface="Wingdings" panose="05000000000000000000" pitchFamily="2" charset="2"/>
              <a:buChar char="§"/>
            </a:pPr>
            <a:r>
              <a:rPr lang="en-GB" dirty="0"/>
              <a:t>rational soul</a:t>
            </a:r>
          </a:p>
          <a:p>
            <a:pPr>
              <a:buFont typeface="Wingdings" panose="05000000000000000000" pitchFamily="2" charset="2"/>
              <a:buChar char="§"/>
            </a:pPr>
            <a:r>
              <a:rPr lang="en-GB" sz="3200" dirty="0"/>
              <a:t>key question: what is the </a:t>
            </a:r>
            <a:r>
              <a:rPr lang="en-GB" sz="3200" i="1" dirty="0">
                <a:solidFill>
                  <a:srgbClr val="FF0000"/>
                </a:solidFill>
              </a:rPr>
              <a:t>telos</a:t>
            </a:r>
            <a:r>
              <a:rPr lang="en-GB" sz="3200" dirty="0"/>
              <a:t> of the </a:t>
            </a:r>
            <a:r>
              <a:rPr lang="en-GB" sz="3200" dirty="0">
                <a:solidFill>
                  <a:srgbClr val="FF0000"/>
                </a:solidFill>
              </a:rPr>
              <a:t>parts</a:t>
            </a:r>
            <a:r>
              <a:rPr lang="en-GB" sz="3200" dirty="0"/>
              <a:t> of living beings?</a:t>
            </a:r>
          </a:p>
          <a:p>
            <a:pPr>
              <a:buFont typeface="Wingdings" panose="05000000000000000000" pitchFamily="2" charset="2"/>
              <a:buChar char="§"/>
            </a:pPr>
            <a:endParaRPr lang="en-GB" sz="3200" dirty="0"/>
          </a:p>
          <a:p>
            <a:pPr>
              <a:buFont typeface="Wingdings" panose="05000000000000000000" pitchFamily="2" charset="2"/>
              <a:buChar char="§"/>
            </a:pPr>
            <a:r>
              <a:rPr lang="en-GB" sz="3200" dirty="0"/>
              <a:t>method: observation, dissection, vivisection of as many animals as possible</a:t>
            </a:r>
          </a:p>
          <a:p>
            <a:pPr>
              <a:buFont typeface="Wingdings" panose="05000000000000000000" pitchFamily="2" charset="2"/>
              <a:buChar char="§"/>
            </a:pPr>
            <a:endParaRPr lang="en-GB" dirty="0"/>
          </a:p>
        </p:txBody>
      </p:sp>
    </p:spTree>
    <p:extLst>
      <p:ext uri="{BB962C8B-B14F-4D97-AF65-F5344CB8AC3E}">
        <p14:creationId xmlns:p14="http://schemas.microsoft.com/office/powerpoint/2010/main" val="3499435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paracels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350000" cy="526139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0934" y="5509852"/>
            <a:ext cx="6350000" cy="954107"/>
          </a:xfrm>
          <a:prstGeom prst="rect">
            <a:avLst/>
          </a:prstGeom>
          <a:noFill/>
        </p:spPr>
        <p:txBody>
          <a:bodyPr wrap="square" rtlCol="0">
            <a:spAutoFit/>
          </a:bodyPr>
          <a:lstStyle/>
          <a:p>
            <a:r>
              <a:rPr lang="en-GB" sz="2800" dirty="0"/>
              <a:t>Theophrastus </a:t>
            </a:r>
            <a:r>
              <a:rPr lang="en-GB" sz="2800" dirty="0" err="1"/>
              <a:t>Bombastus</a:t>
            </a:r>
            <a:r>
              <a:rPr lang="en-GB" sz="2800" dirty="0"/>
              <a:t> von </a:t>
            </a:r>
            <a:r>
              <a:rPr lang="en-GB" sz="2800" dirty="0" err="1"/>
              <a:t>Hohenheim</a:t>
            </a:r>
            <a:r>
              <a:rPr lang="en-GB" sz="2800" dirty="0"/>
              <a:t>, </a:t>
            </a:r>
          </a:p>
          <a:p>
            <a:r>
              <a:rPr lang="en-GB" sz="2800" dirty="0"/>
              <a:t>aka Paracelsus 1493-1541</a:t>
            </a:r>
          </a:p>
        </p:txBody>
      </p:sp>
      <p:sp>
        <p:nvSpPr>
          <p:cNvPr id="8" name="TextBox 7"/>
          <p:cNvSpPr txBox="1"/>
          <p:nvPr/>
        </p:nvSpPr>
        <p:spPr>
          <a:xfrm>
            <a:off x="6790267" y="711200"/>
            <a:ext cx="4978400" cy="2554545"/>
          </a:xfrm>
          <a:prstGeom prst="rect">
            <a:avLst/>
          </a:prstGeom>
          <a:noFill/>
        </p:spPr>
        <p:txBody>
          <a:bodyPr wrap="square" rtlCol="0">
            <a:spAutoFit/>
          </a:bodyPr>
          <a:lstStyle/>
          <a:p>
            <a:r>
              <a:rPr lang="en-GB" sz="4000" dirty="0"/>
              <a:t>‘I have not been ashamed to learn from tramps, butchers, and barbers’</a:t>
            </a:r>
          </a:p>
        </p:txBody>
      </p:sp>
    </p:spTree>
    <p:extLst>
      <p:ext uri="{BB962C8B-B14F-4D97-AF65-F5344CB8AC3E}">
        <p14:creationId xmlns:p14="http://schemas.microsoft.com/office/powerpoint/2010/main" val="4048855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933" y="212725"/>
            <a:ext cx="10515600" cy="1325563"/>
          </a:xfrm>
        </p:spPr>
        <p:txBody>
          <a:bodyPr/>
          <a:lstStyle/>
          <a:p>
            <a:pPr algn="ctr"/>
            <a:r>
              <a:rPr lang="en-GB" dirty="0" smtClean="0"/>
              <a:t>Chemical </a:t>
            </a:r>
            <a:r>
              <a:rPr lang="en-GB" dirty="0"/>
              <a:t>medicine</a:t>
            </a:r>
          </a:p>
        </p:txBody>
      </p:sp>
      <p:sp>
        <p:nvSpPr>
          <p:cNvPr id="3" name="Content Placeholder 2"/>
          <p:cNvSpPr>
            <a:spLocks noGrp="1"/>
          </p:cNvSpPr>
          <p:nvPr>
            <p:ph idx="1"/>
          </p:nvPr>
        </p:nvSpPr>
        <p:spPr>
          <a:xfrm>
            <a:off x="1295400" y="1714414"/>
            <a:ext cx="10998200" cy="4351338"/>
          </a:xfrm>
        </p:spPr>
        <p:txBody>
          <a:bodyPr>
            <a:normAutofit lnSpcReduction="10000"/>
          </a:bodyPr>
          <a:lstStyle/>
          <a:p>
            <a:pPr marL="0" indent="0">
              <a:buNone/>
            </a:pPr>
            <a:r>
              <a:rPr lang="en-GB" sz="3200" dirty="0"/>
              <a:t>the body is like a mine</a:t>
            </a:r>
          </a:p>
          <a:p>
            <a:pPr marL="457200" indent="-457200">
              <a:buFont typeface="Wingdings" panose="05000000000000000000" pitchFamily="2" charset="2"/>
              <a:buChar char="à"/>
            </a:pPr>
            <a:r>
              <a:rPr lang="en-GB" sz="3200" dirty="0">
                <a:solidFill>
                  <a:srgbClr val="FF0000"/>
                </a:solidFill>
                <a:sym typeface="Wingdings" panose="05000000000000000000" pitchFamily="2" charset="2"/>
              </a:rPr>
              <a:t>diseases are substances </a:t>
            </a:r>
            <a:r>
              <a:rPr lang="en-GB" sz="3200" dirty="0">
                <a:sym typeface="Wingdings" panose="05000000000000000000" pitchFamily="2" charset="2"/>
              </a:rPr>
              <a:t>not imbalances</a:t>
            </a:r>
          </a:p>
          <a:p>
            <a:endParaRPr lang="en-GB" sz="3200" dirty="0">
              <a:sym typeface="Wingdings" panose="05000000000000000000" pitchFamily="2" charset="2"/>
            </a:endParaRPr>
          </a:p>
          <a:p>
            <a:pPr marL="0" indent="0">
              <a:buNone/>
            </a:pPr>
            <a:r>
              <a:rPr lang="en-GB" sz="3200" dirty="0">
                <a:sym typeface="Wingdings" panose="05000000000000000000" pitchFamily="2" charset="2"/>
              </a:rPr>
              <a:t>metals are the fundamental substances</a:t>
            </a:r>
          </a:p>
          <a:p>
            <a:pPr marL="457200" indent="-457200">
              <a:buFont typeface="Wingdings" panose="05000000000000000000" pitchFamily="2" charset="2"/>
              <a:buChar char="à"/>
            </a:pPr>
            <a:r>
              <a:rPr lang="en-GB" sz="3200" dirty="0">
                <a:solidFill>
                  <a:srgbClr val="FF0000"/>
                </a:solidFill>
                <a:sym typeface="Wingdings" panose="05000000000000000000" pitchFamily="2" charset="2"/>
              </a:rPr>
              <a:t>minerals</a:t>
            </a:r>
            <a:r>
              <a:rPr lang="en-GB" sz="3200" dirty="0">
                <a:sym typeface="Wingdings" panose="05000000000000000000" pitchFamily="2" charset="2"/>
              </a:rPr>
              <a:t> are more effective than plants</a:t>
            </a:r>
          </a:p>
          <a:p>
            <a:endParaRPr lang="en-GB" sz="3200" dirty="0">
              <a:sym typeface="Wingdings" panose="05000000000000000000" pitchFamily="2" charset="2"/>
            </a:endParaRPr>
          </a:p>
          <a:p>
            <a:pPr marL="0" indent="0">
              <a:buNone/>
            </a:pPr>
            <a:r>
              <a:rPr lang="en-GB" sz="3200" dirty="0">
                <a:sym typeface="Wingdings" panose="05000000000000000000" pitchFamily="2" charset="2"/>
              </a:rPr>
              <a:t>art perfects nature </a:t>
            </a:r>
          </a:p>
          <a:p>
            <a:pPr marL="0" indent="0">
              <a:buNone/>
            </a:pPr>
            <a:r>
              <a:rPr lang="en-GB" sz="3200" dirty="0">
                <a:sym typeface="Wingdings" panose="05000000000000000000" pitchFamily="2" charset="2"/>
              </a:rPr>
              <a:t> </a:t>
            </a:r>
            <a:r>
              <a:rPr lang="en-GB" sz="3200" dirty="0">
                <a:solidFill>
                  <a:srgbClr val="FF0000"/>
                </a:solidFill>
                <a:sym typeface="Wingdings" panose="05000000000000000000" pitchFamily="2" charset="2"/>
              </a:rPr>
              <a:t>artificial remedies </a:t>
            </a:r>
            <a:r>
              <a:rPr lang="en-GB" sz="3200" dirty="0">
                <a:sym typeface="Wingdings" panose="05000000000000000000" pitchFamily="2" charset="2"/>
              </a:rPr>
              <a:t>are more effective than natural ones</a:t>
            </a:r>
          </a:p>
          <a:p>
            <a:pPr marL="0" indent="0">
              <a:buNone/>
            </a:pPr>
            <a:endParaRPr lang="en-GB" dirty="0"/>
          </a:p>
        </p:txBody>
      </p:sp>
    </p:spTree>
    <p:extLst>
      <p:ext uri="{BB962C8B-B14F-4D97-AF65-F5344CB8AC3E}">
        <p14:creationId xmlns:p14="http://schemas.microsoft.com/office/powerpoint/2010/main" val="1351211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05943" y="1962694"/>
            <a:ext cx="10960539" cy="2183634"/>
          </a:xfrm>
        </p:spPr>
        <p:txBody>
          <a:bodyPr>
            <a:noAutofit/>
          </a:bodyPr>
          <a:lstStyle/>
          <a:p>
            <a:pPr marL="0" indent="0" algn="ctr">
              <a:lnSpc>
                <a:spcPct val="150000"/>
              </a:lnSpc>
              <a:buNone/>
            </a:pPr>
            <a:r>
              <a:rPr lang="en-GB" sz="4000" dirty="0">
                <a:solidFill>
                  <a:schemeClr val="bg1"/>
                </a:solidFill>
              </a:rPr>
              <a:t>3. The limits of the new medicine</a:t>
            </a:r>
          </a:p>
        </p:txBody>
      </p:sp>
    </p:spTree>
    <p:extLst>
      <p:ext uri="{BB962C8B-B14F-4D97-AF65-F5344CB8AC3E}">
        <p14:creationId xmlns:p14="http://schemas.microsoft.com/office/powerpoint/2010/main" val="34224532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8685" y="4596123"/>
            <a:ext cx="3236197" cy="2062103"/>
          </a:xfrm>
          <a:prstGeom prst="rect">
            <a:avLst/>
          </a:prstGeom>
          <a:noFill/>
        </p:spPr>
        <p:txBody>
          <a:bodyPr wrap="square" rtlCol="0">
            <a:spAutoFit/>
          </a:bodyPr>
          <a:lstStyle/>
          <a:p>
            <a:r>
              <a:rPr lang="en-GB" sz="3200" dirty="0"/>
              <a:t>Descartes’ ‘tennis ball’ theory of light</a:t>
            </a:r>
            <a:endParaRPr lang="en-GB" sz="3200" i="1" dirty="0"/>
          </a:p>
          <a:p>
            <a:r>
              <a:rPr lang="en-GB" sz="3200" i="1" dirty="0" err="1"/>
              <a:t>Dioptrics</a:t>
            </a:r>
            <a:r>
              <a:rPr lang="en-GB" sz="3200" i="1" dirty="0"/>
              <a:t> </a:t>
            </a:r>
            <a:r>
              <a:rPr lang="en-GB" sz="3200" dirty="0"/>
              <a:t>(1637)</a:t>
            </a:r>
          </a:p>
        </p:txBody>
      </p:sp>
      <p:pic>
        <p:nvPicPr>
          <p:cNvPr id="5124" name="Picture 4" descr="Image result for descartes le mon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472" y="0"/>
            <a:ext cx="8628528" cy="640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594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age result for cartesian phys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5040" y="205740"/>
            <a:ext cx="5981065" cy="633773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31565" y="4400409"/>
            <a:ext cx="5909215" cy="1938992"/>
          </a:xfrm>
          <a:prstGeom prst="rect">
            <a:avLst/>
          </a:prstGeom>
          <a:noFill/>
        </p:spPr>
        <p:txBody>
          <a:bodyPr wrap="square" rtlCol="0">
            <a:spAutoFit/>
          </a:bodyPr>
          <a:lstStyle/>
          <a:p>
            <a:r>
              <a:rPr lang="en-GB" sz="4000" dirty="0"/>
              <a:t>A mechanical explanation of pain</a:t>
            </a:r>
            <a:endParaRPr lang="en-GB" sz="4000" i="1" dirty="0"/>
          </a:p>
          <a:p>
            <a:r>
              <a:rPr lang="en-GB" sz="4000" dirty="0"/>
              <a:t>Descartes, </a:t>
            </a:r>
            <a:r>
              <a:rPr lang="en-GB" sz="4000" i="1" dirty="0" err="1"/>
              <a:t>L’homme</a:t>
            </a:r>
            <a:r>
              <a:rPr lang="en-GB" sz="4000" dirty="0"/>
              <a:t> (1662)</a:t>
            </a:r>
          </a:p>
        </p:txBody>
      </p:sp>
    </p:spTree>
    <p:extLst>
      <p:ext uri="{BB962C8B-B14F-4D97-AF65-F5344CB8AC3E}">
        <p14:creationId xmlns:p14="http://schemas.microsoft.com/office/powerpoint/2010/main" val="22038830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0"/>
            <a:ext cx="10515600" cy="1325563"/>
          </a:xfrm>
        </p:spPr>
        <p:txBody>
          <a:bodyPr/>
          <a:lstStyle/>
          <a:p>
            <a:pPr algn="ctr"/>
            <a:r>
              <a:rPr lang="en-GB" dirty="0"/>
              <a:t>Embattled, delayed and partial acceptance</a:t>
            </a:r>
          </a:p>
        </p:txBody>
      </p:sp>
      <p:sp>
        <p:nvSpPr>
          <p:cNvPr id="3" name="Content Placeholder 2"/>
          <p:cNvSpPr>
            <a:spLocks noGrp="1"/>
          </p:cNvSpPr>
          <p:nvPr>
            <p:ph idx="1"/>
          </p:nvPr>
        </p:nvSpPr>
        <p:spPr>
          <a:xfrm>
            <a:off x="948380" y="1325563"/>
            <a:ext cx="10748320" cy="5189537"/>
          </a:xfrm>
        </p:spPr>
        <p:txBody>
          <a:bodyPr>
            <a:normAutofit/>
          </a:bodyPr>
          <a:lstStyle/>
          <a:p>
            <a:pPr>
              <a:buFont typeface="Wingdings" panose="05000000000000000000" pitchFamily="2" charset="2"/>
              <a:buChar char="§"/>
            </a:pPr>
            <a:r>
              <a:rPr lang="en-GB" sz="3000" dirty="0"/>
              <a:t>1567 – first French </a:t>
            </a:r>
            <a:r>
              <a:rPr lang="en-GB" sz="3000" dirty="0">
                <a:solidFill>
                  <a:srgbClr val="FF0000"/>
                </a:solidFill>
              </a:rPr>
              <a:t>translation</a:t>
            </a:r>
            <a:r>
              <a:rPr lang="en-GB" sz="3000" dirty="0"/>
              <a:t> of a work by Paracelsus</a:t>
            </a:r>
          </a:p>
          <a:p>
            <a:pPr>
              <a:buFont typeface="Wingdings" panose="05000000000000000000" pitchFamily="2" charset="2"/>
              <a:buChar char="§"/>
            </a:pPr>
            <a:r>
              <a:rPr lang="en-NZ" sz="3000" dirty="0"/>
              <a:t>1589-1610 – Henry IV engages </a:t>
            </a:r>
            <a:r>
              <a:rPr lang="en-NZ" sz="3000" dirty="0" err="1"/>
              <a:t>Paracelsians</a:t>
            </a:r>
            <a:r>
              <a:rPr lang="en-NZ" sz="3000" dirty="0"/>
              <a:t> as </a:t>
            </a:r>
            <a:r>
              <a:rPr lang="en-NZ" sz="3000" dirty="0">
                <a:solidFill>
                  <a:srgbClr val="FF0000"/>
                </a:solidFill>
              </a:rPr>
              <a:t>court physicians</a:t>
            </a:r>
            <a:r>
              <a:rPr lang="en-NZ" sz="3000" dirty="0"/>
              <a:t>, makes </a:t>
            </a:r>
            <a:r>
              <a:rPr lang="en-NZ" sz="3000" dirty="0">
                <a:solidFill>
                  <a:srgbClr val="FF0000"/>
                </a:solidFill>
              </a:rPr>
              <a:t>spa-going</a:t>
            </a:r>
            <a:r>
              <a:rPr lang="en-NZ" sz="3000" dirty="0"/>
              <a:t> respectable among French elite</a:t>
            </a:r>
          </a:p>
          <a:p>
            <a:pPr>
              <a:buFont typeface="Wingdings" panose="05000000000000000000" pitchFamily="2" charset="2"/>
              <a:buChar char="§"/>
            </a:pPr>
            <a:r>
              <a:rPr lang="en-NZ" sz="3000" dirty="0"/>
              <a:t>1628 – first </a:t>
            </a:r>
            <a:r>
              <a:rPr lang="en-NZ" sz="3000" dirty="0">
                <a:solidFill>
                  <a:srgbClr val="FF0000"/>
                </a:solidFill>
              </a:rPr>
              <a:t>chemical professor </a:t>
            </a:r>
            <a:r>
              <a:rPr lang="en-NZ" sz="3000" dirty="0"/>
              <a:t>at the </a:t>
            </a:r>
            <a:r>
              <a:rPr lang="en-NZ" sz="3000" dirty="0" err="1"/>
              <a:t>Jardin</a:t>
            </a:r>
            <a:r>
              <a:rPr lang="en-NZ" sz="3000" dirty="0"/>
              <a:t> du </a:t>
            </a:r>
            <a:r>
              <a:rPr lang="en-NZ" sz="3000" dirty="0" err="1"/>
              <a:t>Roi</a:t>
            </a:r>
            <a:r>
              <a:rPr lang="en-NZ" sz="3000" dirty="0"/>
              <a:t> in Paris</a:t>
            </a:r>
          </a:p>
          <a:p>
            <a:pPr>
              <a:buFont typeface="Wingdings" panose="05000000000000000000" pitchFamily="2" charset="2"/>
              <a:buChar char="§"/>
            </a:pPr>
            <a:r>
              <a:rPr lang="en-NZ" sz="3000" dirty="0"/>
              <a:t>1603 – Paris Faculty of Medicine issues decree ordering physicians to ‘remain faithful to the doctrine of Hippocrates and Galen’</a:t>
            </a:r>
          </a:p>
          <a:p>
            <a:pPr>
              <a:buFont typeface="Wingdings" panose="05000000000000000000" pitchFamily="2" charset="2"/>
              <a:buChar char="§"/>
            </a:pPr>
            <a:r>
              <a:rPr lang="en-NZ" sz="3000" dirty="0"/>
              <a:t>1666 – Faculty physicians officially accept </a:t>
            </a:r>
            <a:r>
              <a:rPr lang="en-NZ" sz="3000" dirty="0">
                <a:solidFill>
                  <a:srgbClr val="FF0000"/>
                </a:solidFill>
              </a:rPr>
              <a:t>antimony</a:t>
            </a:r>
            <a:r>
              <a:rPr lang="en-NZ" sz="3000" dirty="0"/>
              <a:t> as a purgative</a:t>
            </a:r>
          </a:p>
          <a:p>
            <a:pPr>
              <a:buFont typeface="Wingdings" panose="05000000000000000000" pitchFamily="2" charset="2"/>
              <a:buChar char="§"/>
            </a:pPr>
            <a:r>
              <a:rPr lang="en-NZ" sz="3000" dirty="0"/>
              <a:t>1670 – </a:t>
            </a:r>
            <a:r>
              <a:rPr lang="en-NZ" sz="3000" dirty="0">
                <a:solidFill>
                  <a:srgbClr val="FF0000"/>
                </a:solidFill>
              </a:rPr>
              <a:t>blood circulation </a:t>
            </a:r>
            <a:r>
              <a:rPr lang="en-NZ" sz="3000" dirty="0"/>
              <a:t>accepted in student theses of Paris physicians</a:t>
            </a:r>
          </a:p>
          <a:p>
            <a:pPr>
              <a:buFont typeface="Wingdings" panose="05000000000000000000" pitchFamily="2" charset="2"/>
              <a:buChar char="§"/>
            </a:pPr>
            <a:r>
              <a:rPr lang="en-NZ" sz="3000" dirty="0"/>
              <a:t>c. 1670-1720 – </a:t>
            </a:r>
            <a:r>
              <a:rPr lang="en-NZ" sz="3000" dirty="0">
                <a:solidFill>
                  <a:srgbClr val="FF0000"/>
                </a:solidFill>
              </a:rPr>
              <a:t>eclecticism</a:t>
            </a:r>
            <a:r>
              <a:rPr lang="en-NZ" sz="3000" dirty="0"/>
              <a:t> in student theses</a:t>
            </a:r>
            <a:endParaRPr lang="en-GB" sz="3000" dirty="0"/>
          </a:p>
          <a:p>
            <a:pPr>
              <a:buFont typeface="Wingdings" panose="05000000000000000000" pitchFamily="2" charset="2"/>
              <a:buChar char="§"/>
            </a:pPr>
            <a:endParaRPr lang="en-GB" dirty="0"/>
          </a:p>
        </p:txBody>
      </p:sp>
    </p:spTree>
    <p:extLst>
      <p:ext uri="{BB962C8B-B14F-4D97-AF65-F5344CB8AC3E}">
        <p14:creationId xmlns:p14="http://schemas.microsoft.com/office/powerpoint/2010/main" val="39944555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NZ" dirty="0"/>
              <a:t>Limited effect on medical practice</a:t>
            </a:r>
            <a:endParaRPr lang="en-GB" dirty="0"/>
          </a:p>
        </p:txBody>
      </p:sp>
      <p:sp>
        <p:nvSpPr>
          <p:cNvPr id="3" name="Content Placeholder 2"/>
          <p:cNvSpPr>
            <a:spLocks noGrp="1"/>
          </p:cNvSpPr>
          <p:nvPr>
            <p:ph idx="1"/>
          </p:nvPr>
        </p:nvSpPr>
        <p:spPr>
          <a:xfrm>
            <a:off x="972312" y="1325563"/>
            <a:ext cx="10515600" cy="5294693"/>
          </a:xfrm>
        </p:spPr>
        <p:txBody>
          <a:bodyPr>
            <a:normAutofit/>
          </a:bodyPr>
          <a:lstStyle/>
          <a:p>
            <a:pPr>
              <a:buFont typeface="Wingdings" panose="05000000000000000000" pitchFamily="2" charset="2"/>
              <a:buChar char="§"/>
            </a:pPr>
            <a:r>
              <a:rPr lang="en-NZ" dirty="0">
                <a:solidFill>
                  <a:srgbClr val="FF0000"/>
                </a:solidFill>
              </a:rPr>
              <a:t>mineral spas </a:t>
            </a:r>
            <a:r>
              <a:rPr lang="en-NZ" dirty="0"/>
              <a:t>– Spa (Germany), Vichy (France), Tunbridge Wells, Epsom…</a:t>
            </a:r>
          </a:p>
          <a:p>
            <a:pPr>
              <a:buFont typeface="Wingdings" panose="05000000000000000000" pitchFamily="2" charset="2"/>
              <a:buChar char="§"/>
            </a:pPr>
            <a:r>
              <a:rPr lang="en-NZ" dirty="0">
                <a:solidFill>
                  <a:srgbClr val="FF0000"/>
                </a:solidFill>
              </a:rPr>
              <a:t>bottled</a:t>
            </a:r>
            <a:r>
              <a:rPr lang="en-NZ" dirty="0"/>
              <a:t> waters – delivered to Paris from provinces from at least 1671</a:t>
            </a:r>
          </a:p>
          <a:p>
            <a:pPr>
              <a:buFont typeface="Wingdings" panose="05000000000000000000" pitchFamily="2" charset="2"/>
              <a:buChar char="§"/>
            </a:pPr>
            <a:r>
              <a:rPr lang="en-NZ" dirty="0">
                <a:solidFill>
                  <a:srgbClr val="FF0000"/>
                </a:solidFill>
              </a:rPr>
              <a:t>salts</a:t>
            </a:r>
            <a:r>
              <a:rPr lang="en-NZ" dirty="0"/>
              <a:t> extracted from mineral waters – patent for Epsom salts granted to Nehemiah Grew in 1690s</a:t>
            </a:r>
          </a:p>
          <a:p>
            <a:pPr>
              <a:buFont typeface="Wingdings" panose="05000000000000000000" pitchFamily="2" charset="2"/>
              <a:buChar char="§"/>
            </a:pPr>
            <a:endParaRPr lang="en-NZ" dirty="0"/>
          </a:p>
          <a:p>
            <a:pPr>
              <a:buFont typeface="Wingdings" panose="05000000000000000000" pitchFamily="2" charset="2"/>
              <a:buChar char="§"/>
            </a:pPr>
            <a:r>
              <a:rPr lang="en-NZ" dirty="0">
                <a:solidFill>
                  <a:srgbClr val="0070C0"/>
                </a:solidFill>
              </a:rPr>
              <a:t>bottled water </a:t>
            </a:r>
            <a:r>
              <a:rPr lang="en-NZ" dirty="0"/>
              <a:t>‘is like a corpse that no longer moves’ – L. D. </a:t>
            </a:r>
            <a:r>
              <a:rPr lang="en-NZ" dirty="0" err="1"/>
              <a:t>Linand</a:t>
            </a:r>
            <a:r>
              <a:rPr lang="en-NZ" dirty="0"/>
              <a:t>, in 1697 treatise on the chemical analysis of mineral waters</a:t>
            </a:r>
          </a:p>
          <a:p>
            <a:pPr>
              <a:buFont typeface="Wingdings" panose="05000000000000000000" pitchFamily="2" charset="2"/>
              <a:buChar char="§"/>
            </a:pPr>
            <a:r>
              <a:rPr lang="en-NZ" dirty="0">
                <a:solidFill>
                  <a:srgbClr val="0070C0"/>
                </a:solidFill>
              </a:rPr>
              <a:t>blood-letting</a:t>
            </a:r>
            <a:r>
              <a:rPr lang="en-NZ" dirty="0"/>
              <a:t> continues in spite of Harvey’s discovery</a:t>
            </a:r>
          </a:p>
          <a:p>
            <a:pPr>
              <a:buFont typeface="Wingdings" panose="05000000000000000000" pitchFamily="2" charset="2"/>
              <a:buChar char="§"/>
            </a:pPr>
            <a:r>
              <a:rPr lang="en-NZ" dirty="0"/>
              <a:t>books on </a:t>
            </a:r>
            <a:r>
              <a:rPr lang="en-NZ" i="1" dirty="0" err="1"/>
              <a:t>materia</a:t>
            </a:r>
            <a:r>
              <a:rPr lang="en-NZ" i="1" dirty="0"/>
              <a:t> </a:t>
            </a:r>
            <a:r>
              <a:rPr lang="en-NZ" i="1" dirty="0" err="1"/>
              <a:t>medica</a:t>
            </a:r>
            <a:r>
              <a:rPr lang="en-NZ" i="1" dirty="0"/>
              <a:t> </a:t>
            </a:r>
            <a:r>
              <a:rPr lang="en-NZ" dirty="0"/>
              <a:t>still </a:t>
            </a:r>
            <a:r>
              <a:rPr lang="en-NZ" dirty="0">
                <a:solidFill>
                  <a:srgbClr val="0070C0"/>
                </a:solidFill>
              </a:rPr>
              <a:t>dominated by plants</a:t>
            </a:r>
          </a:p>
          <a:p>
            <a:pPr marL="0" indent="0">
              <a:buNone/>
            </a:pPr>
            <a:endParaRPr lang="en-NZ" dirty="0"/>
          </a:p>
          <a:p>
            <a:pPr marL="0" indent="0">
              <a:buNone/>
            </a:pPr>
            <a:endParaRPr lang="en-NZ" dirty="0"/>
          </a:p>
          <a:p>
            <a:pPr>
              <a:buFont typeface="Wingdings" panose="05000000000000000000" pitchFamily="2" charset="2"/>
              <a:buChar char="§"/>
            </a:pPr>
            <a:endParaRPr lang="en-NZ" dirty="0"/>
          </a:p>
          <a:p>
            <a:pPr>
              <a:buFont typeface="Wingdings" panose="05000000000000000000" pitchFamily="2" charset="2"/>
              <a:buChar char="§"/>
            </a:pPr>
            <a:endParaRPr lang="en-GB" dirty="0"/>
          </a:p>
        </p:txBody>
      </p:sp>
    </p:spTree>
    <p:extLst>
      <p:ext uri="{BB962C8B-B14F-4D97-AF65-F5344CB8AC3E}">
        <p14:creationId xmlns:p14="http://schemas.microsoft.com/office/powerpoint/2010/main" val="2422809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www.kumc.edu/dc/rm/16_32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1734" y="2352"/>
            <a:ext cx="4843145" cy="703409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94109" y="5044757"/>
            <a:ext cx="2960571" cy="1325563"/>
          </a:xfrm>
        </p:spPr>
        <p:txBody>
          <a:bodyPr>
            <a:normAutofit fontScale="90000"/>
          </a:bodyPr>
          <a:lstStyle/>
          <a:p>
            <a:r>
              <a:rPr lang="en-GB" sz="2400" dirty="0"/>
              <a:t>Body diagram showing three venters, separated by neck and diaphragm</a:t>
            </a:r>
            <a:br>
              <a:rPr lang="en-GB" sz="2400" dirty="0"/>
            </a:br>
            <a:r>
              <a:rPr lang="en-GB" sz="2400" dirty="0"/>
              <a:t>G. </a:t>
            </a:r>
            <a:r>
              <a:rPr lang="en-GB" sz="2400" dirty="0" err="1"/>
              <a:t>Reisch</a:t>
            </a:r>
            <a:r>
              <a:rPr lang="en-GB" sz="2400" dirty="0"/>
              <a:t>,</a:t>
            </a:r>
            <a:r>
              <a:rPr lang="en-GB" sz="2400" i="1" dirty="0"/>
              <a:t> Margarita </a:t>
            </a:r>
            <a:r>
              <a:rPr lang="en-GB" sz="2400" i="1" dirty="0" err="1"/>
              <a:t>Philosophica</a:t>
            </a:r>
            <a:r>
              <a:rPr lang="en-GB" sz="2400" i="1" dirty="0"/>
              <a:t> </a:t>
            </a:r>
            <a:r>
              <a:rPr lang="en-GB" sz="2400" dirty="0"/>
              <a:t>(1512)</a:t>
            </a:r>
          </a:p>
        </p:txBody>
      </p:sp>
      <p:cxnSp>
        <p:nvCxnSpPr>
          <p:cNvPr id="4" name="Straight Connector 3"/>
          <p:cNvCxnSpPr/>
          <p:nvPr/>
        </p:nvCxnSpPr>
        <p:spPr>
          <a:xfrm>
            <a:off x="6740210" y="2226737"/>
            <a:ext cx="4019230" cy="23797"/>
          </a:xfrm>
          <a:prstGeom prst="line">
            <a:avLst/>
          </a:prstGeom>
          <a:ln w="3810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6753858" y="3519398"/>
            <a:ext cx="4005582" cy="881"/>
          </a:xfrm>
          <a:prstGeom prst="line">
            <a:avLst/>
          </a:prstGeom>
          <a:ln w="3810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564879" y="1589396"/>
            <a:ext cx="2788920" cy="2585323"/>
          </a:xfrm>
          <a:prstGeom prst="rect">
            <a:avLst/>
          </a:prstGeom>
          <a:noFill/>
        </p:spPr>
        <p:txBody>
          <a:bodyPr wrap="square" rtlCol="0">
            <a:spAutoFit/>
          </a:bodyPr>
          <a:lstStyle/>
          <a:p>
            <a:r>
              <a:rPr lang="en-GB" dirty="0">
                <a:solidFill>
                  <a:srgbClr val="FF0000"/>
                </a:solidFill>
              </a:rPr>
              <a:t>UPPER VENTER</a:t>
            </a:r>
          </a:p>
          <a:p>
            <a:endParaRPr lang="en-GB" dirty="0">
              <a:solidFill>
                <a:srgbClr val="FF0000"/>
              </a:solidFill>
            </a:endParaRPr>
          </a:p>
          <a:p>
            <a:endParaRPr lang="en-GB" dirty="0">
              <a:solidFill>
                <a:srgbClr val="FF0000"/>
              </a:solidFill>
            </a:endParaRPr>
          </a:p>
          <a:p>
            <a:endParaRPr lang="en-GB" dirty="0">
              <a:solidFill>
                <a:srgbClr val="FF0000"/>
              </a:solidFill>
            </a:endParaRPr>
          </a:p>
          <a:p>
            <a:r>
              <a:rPr lang="en-GB" dirty="0">
                <a:solidFill>
                  <a:srgbClr val="FF0000"/>
                </a:solidFill>
              </a:rPr>
              <a:t>MIDDLE VENTER</a:t>
            </a:r>
          </a:p>
          <a:p>
            <a:endParaRPr lang="en-GB" dirty="0">
              <a:solidFill>
                <a:srgbClr val="FF0000"/>
              </a:solidFill>
            </a:endParaRPr>
          </a:p>
          <a:p>
            <a:endParaRPr lang="en-GB" dirty="0">
              <a:solidFill>
                <a:srgbClr val="FF0000"/>
              </a:solidFill>
            </a:endParaRPr>
          </a:p>
          <a:p>
            <a:endParaRPr lang="en-GB" dirty="0">
              <a:solidFill>
                <a:srgbClr val="FF0000"/>
              </a:solidFill>
            </a:endParaRPr>
          </a:p>
          <a:p>
            <a:r>
              <a:rPr lang="en-GB" dirty="0">
                <a:solidFill>
                  <a:srgbClr val="FF0000"/>
                </a:solidFill>
              </a:rPr>
              <a:t>LOWER VENTER</a:t>
            </a:r>
          </a:p>
        </p:txBody>
      </p:sp>
      <p:sp>
        <p:nvSpPr>
          <p:cNvPr id="6" name="TextBox 5"/>
          <p:cNvSpPr txBox="1"/>
          <p:nvPr/>
        </p:nvSpPr>
        <p:spPr>
          <a:xfrm>
            <a:off x="209875" y="110358"/>
            <a:ext cx="3321601" cy="954107"/>
          </a:xfrm>
          <a:prstGeom prst="rect">
            <a:avLst/>
          </a:prstGeom>
          <a:noFill/>
        </p:spPr>
        <p:txBody>
          <a:bodyPr wrap="square" rtlCol="0">
            <a:spAutoFit/>
          </a:bodyPr>
          <a:lstStyle/>
          <a:p>
            <a:r>
              <a:rPr lang="en-GB" sz="2800" dirty="0"/>
              <a:t>The three-venter theory of the body</a:t>
            </a:r>
          </a:p>
        </p:txBody>
      </p:sp>
    </p:spTree>
    <p:extLst>
      <p:ext uri="{BB962C8B-B14F-4D97-AF65-F5344CB8AC3E}">
        <p14:creationId xmlns:p14="http://schemas.microsoft.com/office/powerpoint/2010/main" val="1871239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NZ" sz="4000" dirty="0"/>
              <a:t>‘The sixteenth and seventeenth centuries brought no revolution in medical services or treatments’</a:t>
            </a:r>
          </a:p>
          <a:p>
            <a:pPr marL="0" indent="0">
              <a:buNone/>
            </a:pPr>
            <a:endParaRPr lang="en-NZ" sz="4000" dirty="0"/>
          </a:p>
          <a:p>
            <a:pPr marL="0" indent="0" algn="r">
              <a:buNone/>
            </a:pPr>
            <a:r>
              <a:rPr lang="en-NZ" sz="3600" dirty="0"/>
              <a:t>- Roy Porter, </a:t>
            </a:r>
            <a:r>
              <a:rPr lang="en-NZ" sz="3600" i="1" dirty="0"/>
              <a:t>The Greatest Benefit to Mankind</a:t>
            </a:r>
            <a:endParaRPr lang="en-GB" sz="3600" i="1" dirty="0"/>
          </a:p>
        </p:txBody>
      </p:sp>
    </p:spTree>
    <p:extLst>
      <p:ext uri="{BB962C8B-B14F-4D97-AF65-F5344CB8AC3E}">
        <p14:creationId xmlns:p14="http://schemas.microsoft.com/office/powerpoint/2010/main" val="12695108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7/78/Thomas_Sydenham_by_Mary_Bea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08" y="0"/>
            <a:ext cx="4992624" cy="62169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64592" y="6237354"/>
            <a:ext cx="4864608" cy="523220"/>
          </a:xfrm>
          <a:prstGeom prst="rect">
            <a:avLst/>
          </a:prstGeom>
          <a:noFill/>
        </p:spPr>
        <p:txBody>
          <a:bodyPr wrap="square" rtlCol="0">
            <a:spAutoFit/>
          </a:bodyPr>
          <a:lstStyle/>
          <a:p>
            <a:r>
              <a:rPr lang="en-NZ" sz="2800" dirty="0"/>
              <a:t>Thomas Sydenham,  1624-1689</a:t>
            </a:r>
            <a:endParaRPr lang="en-GB" sz="2800" dirty="0"/>
          </a:p>
        </p:txBody>
      </p:sp>
      <p:sp>
        <p:nvSpPr>
          <p:cNvPr id="6" name="TextBox 5"/>
          <p:cNvSpPr txBox="1"/>
          <p:nvPr/>
        </p:nvSpPr>
        <p:spPr>
          <a:xfrm>
            <a:off x="5504688" y="308863"/>
            <a:ext cx="6089904" cy="6001643"/>
          </a:xfrm>
          <a:prstGeom prst="rect">
            <a:avLst/>
          </a:prstGeom>
          <a:noFill/>
        </p:spPr>
        <p:txBody>
          <a:bodyPr wrap="square" rtlCol="0">
            <a:spAutoFit/>
          </a:bodyPr>
          <a:lstStyle/>
          <a:p>
            <a:r>
              <a:rPr lang="en-NZ" sz="3200" dirty="0"/>
              <a:t>‘You must go to the bedside, it is there alone you can learn disease’</a:t>
            </a:r>
          </a:p>
          <a:p>
            <a:endParaRPr lang="en-NZ" sz="3200" dirty="0"/>
          </a:p>
          <a:p>
            <a:r>
              <a:rPr lang="en-NZ" sz="3200" dirty="0"/>
              <a:t>‘the self-same phenomena that you would observe in the sickness of a Socrates you would observe in the sickness of a simpleton’</a:t>
            </a:r>
          </a:p>
          <a:p>
            <a:endParaRPr lang="en-NZ" sz="3200" dirty="0"/>
          </a:p>
          <a:p>
            <a:r>
              <a:rPr lang="en-NZ" sz="3200" dirty="0">
                <a:solidFill>
                  <a:srgbClr val="FF0000"/>
                </a:solidFill>
              </a:rPr>
              <a:t>But</a:t>
            </a:r>
            <a:r>
              <a:rPr lang="en-NZ" sz="3200" dirty="0"/>
              <a:t> ‘the new Hippocrates’ attributed summer fevers to action of heat of sun on ‘humours’ in blood!</a:t>
            </a:r>
          </a:p>
        </p:txBody>
      </p:sp>
    </p:spTree>
    <p:extLst>
      <p:ext uri="{BB962C8B-B14F-4D97-AF65-F5344CB8AC3E}">
        <p14:creationId xmlns:p14="http://schemas.microsoft.com/office/powerpoint/2010/main" val="4022210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http://www.levinegabriella.com/exploringbiomimicry/ciid/wp-content/uploads/2013/07/pattern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3497231" y="-439610"/>
            <a:ext cx="2240746" cy="2224025"/>
          </a:xfrm>
          <a:prstGeom prst="rect">
            <a:avLst/>
          </a:prstGeom>
          <a:noFill/>
          <a:extLst>
            <a:ext uri="{909E8E84-426E-40DD-AFC4-6F175D3DCCD1}">
              <a14:hiddenFill xmlns:a14="http://schemas.microsoft.com/office/drawing/2010/main">
                <a:solidFill>
                  <a:srgbClr val="FFFFFF"/>
                </a:solidFill>
              </a14:hiddenFill>
            </a:ext>
          </a:extLst>
        </p:spPr>
      </p:pic>
      <p:sp>
        <p:nvSpPr>
          <p:cNvPr id="112" name="Rectangle 111"/>
          <p:cNvSpPr/>
          <p:nvPr/>
        </p:nvSpPr>
        <p:spPr>
          <a:xfrm>
            <a:off x="2695325" y="6440541"/>
            <a:ext cx="148647"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9" name="Group 78"/>
          <p:cNvGrpSpPr/>
          <p:nvPr/>
        </p:nvGrpSpPr>
        <p:grpSpPr>
          <a:xfrm rot="20692874">
            <a:off x="3891925" y="2196233"/>
            <a:ext cx="2625715" cy="2240746"/>
            <a:chOff x="7408278" y="2581914"/>
            <a:chExt cx="2625715" cy="2240746"/>
          </a:xfrm>
        </p:grpSpPr>
        <p:pic>
          <p:nvPicPr>
            <p:cNvPr id="77" name="Picture 2" descr="http://www.levinegabriella.com/exploringbiomimicry/ciid/wp-content/uploads/2013/07/pattern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flipH="1">
              <a:off x="7801608" y="2590274"/>
              <a:ext cx="2240746" cy="2224025"/>
            </a:xfrm>
            <a:prstGeom prst="rect">
              <a:avLst/>
            </a:prstGeom>
            <a:noFill/>
            <a:extLst>
              <a:ext uri="{909E8E84-426E-40DD-AFC4-6F175D3DCCD1}">
                <a14:hiddenFill xmlns:a14="http://schemas.microsoft.com/office/drawing/2010/main">
                  <a:solidFill>
                    <a:srgbClr val="FFFFFF"/>
                  </a:solidFill>
                </a14:hiddenFill>
              </a:ext>
            </a:extLst>
          </p:spPr>
        </p:pic>
        <p:cxnSp>
          <p:nvCxnSpPr>
            <p:cNvPr id="78" name="Straight Connector 77"/>
            <p:cNvCxnSpPr/>
            <p:nvPr/>
          </p:nvCxnSpPr>
          <p:spPr>
            <a:xfrm flipH="1" flipV="1">
              <a:off x="7408278" y="3643014"/>
              <a:ext cx="429972" cy="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Rectangle 29"/>
          <p:cNvSpPr/>
          <p:nvPr/>
        </p:nvSpPr>
        <p:spPr>
          <a:xfrm>
            <a:off x="2197763" y="3899287"/>
            <a:ext cx="148647"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rot="2034719">
            <a:off x="3264578" y="5219862"/>
            <a:ext cx="126206"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Connector 25"/>
          <p:cNvCxnSpPr/>
          <p:nvPr/>
        </p:nvCxnSpPr>
        <p:spPr>
          <a:xfrm>
            <a:off x="1354860" y="1779420"/>
            <a:ext cx="9654019" cy="8019"/>
          </a:xfrm>
          <a:prstGeom prst="line">
            <a:avLst/>
          </a:prstGeom>
          <a:ln w="3810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rot="17367394">
            <a:off x="2846645" y="4621183"/>
            <a:ext cx="148647" cy="9779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1649186" y="4659564"/>
            <a:ext cx="1214300" cy="608263"/>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804708" y="5629087"/>
            <a:ext cx="1877107" cy="1014397"/>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3026581" y="4879472"/>
            <a:ext cx="1310467" cy="708182"/>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Connector 36"/>
          <p:cNvCxnSpPr/>
          <p:nvPr/>
        </p:nvCxnSpPr>
        <p:spPr>
          <a:xfrm>
            <a:off x="1368508" y="4485793"/>
            <a:ext cx="0" cy="109332"/>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rot="3797234">
            <a:off x="2662247" y="2265956"/>
            <a:ext cx="1567529" cy="1093129"/>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rot="7113709">
            <a:off x="1439045" y="2234767"/>
            <a:ext cx="1567529" cy="1093129"/>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2456281" y="1192023"/>
            <a:ext cx="703095" cy="42852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2040847" y="94539"/>
            <a:ext cx="1457604" cy="1282843"/>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1804708" y="3042655"/>
            <a:ext cx="2117556" cy="1144336"/>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p:nvPr/>
        </p:nvCxnSpPr>
        <p:spPr>
          <a:xfrm>
            <a:off x="2531950" y="3064045"/>
            <a:ext cx="0" cy="1112252"/>
          </a:xfrm>
          <a:prstGeom prst="line">
            <a:avLst/>
          </a:prstGeom>
          <a:solidFill>
            <a:schemeClr val="bg1"/>
          </a:solidFill>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159376" y="3042655"/>
            <a:ext cx="0" cy="1112252"/>
          </a:xfrm>
          <a:prstGeom prst="line">
            <a:avLst/>
          </a:prstGeom>
          <a:solidFill>
            <a:schemeClr val="bg1"/>
          </a:solidFill>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1026" name="Picture 2" descr="http://www.levinegabriella.com/exploringbiomimicry/ciid/wp-content/uploads/2013/07/pattern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7203761">
            <a:off x="4561633" y="4356543"/>
            <a:ext cx="2240746" cy="2224025"/>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Connector 72"/>
          <p:cNvCxnSpPr/>
          <p:nvPr/>
        </p:nvCxnSpPr>
        <p:spPr>
          <a:xfrm flipH="1" flipV="1">
            <a:off x="2348022" y="4506559"/>
            <a:ext cx="2391776" cy="45236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164138" y="5814941"/>
            <a:ext cx="1287379" cy="584775"/>
          </a:xfrm>
          <a:prstGeom prst="rect">
            <a:avLst/>
          </a:prstGeom>
          <a:noFill/>
        </p:spPr>
        <p:txBody>
          <a:bodyPr wrap="square" rtlCol="0">
            <a:spAutoFit/>
          </a:bodyPr>
          <a:lstStyle/>
          <a:p>
            <a:r>
              <a:rPr lang="en-GB" sz="1600" dirty="0"/>
              <a:t>INTESTINES</a:t>
            </a:r>
          </a:p>
          <a:p>
            <a:r>
              <a:rPr lang="en-GB" sz="1600" dirty="0"/>
              <a:t>KIDNEYS</a:t>
            </a:r>
          </a:p>
        </p:txBody>
      </p:sp>
      <p:sp>
        <p:nvSpPr>
          <p:cNvPr id="91" name="TextBox 90"/>
          <p:cNvSpPr txBox="1"/>
          <p:nvPr/>
        </p:nvSpPr>
        <p:spPr>
          <a:xfrm>
            <a:off x="3196863" y="5068660"/>
            <a:ext cx="1287379" cy="338554"/>
          </a:xfrm>
          <a:prstGeom prst="rect">
            <a:avLst/>
          </a:prstGeom>
          <a:noFill/>
        </p:spPr>
        <p:txBody>
          <a:bodyPr wrap="square" rtlCol="0">
            <a:spAutoFit/>
          </a:bodyPr>
          <a:lstStyle/>
          <a:p>
            <a:r>
              <a:rPr lang="en-GB" sz="1600" dirty="0"/>
              <a:t>STOMACH</a:t>
            </a:r>
          </a:p>
        </p:txBody>
      </p:sp>
      <p:sp>
        <p:nvSpPr>
          <p:cNvPr id="92" name="TextBox 91"/>
          <p:cNvSpPr txBox="1"/>
          <p:nvPr/>
        </p:nvSpPr>
        <p:spPr>
          <a:xfrm>
            <a:off x="1954219" y="4763391"/>
            <a:ext cx="651245" cy="338554"/>
          </a:xfrm>
          <a:prstGeom prst="rect">
            <a:avLst/>
          </a:prstGeom>
          <a:noFill/>
        </p:spPr>
        <p:txBody>
          <a:bodyPr wrap="square" rtlCol="0">
            <a:spAutoFit/>
          </a:bodyPr>
          <a:lstStyle/>
          <a:p>
            <a:r>
              <a:rPr lang="en-GB" sz="1600" dirty="0"/>
              <a:t>LIVER</a:t>
            </a:r>
          </a:p>
        </p:txBody>
      </p:sp>
      <p:sp>
        <p:nvSpPr>
          <p:cNvPr id="95" name="TextBox 94"/>
          <p:cNvSpPr txBox="1"/>
          <p:nvPr/>
        </p:nvSpPr>
        <p:spPr>
          <a:xfrm>
            <a:off x="1371266" y="469202"/>
            <a:ext cx="732277" cy="338554"/>
          </a:xfrm>
          <a:prstGeom prst="rect">
            <a:avLst/>
          </a:prstGeom>
          <a:noFill/>
        </p:spPr>
        <p:txBody>
          <a:bodyPr wrap="square" rtlCol="0">
            <a:spAutoFit/>
          </a:bodyPr>
          <a:lstStyle/>
          <a:p>
            <a:r>
              <a:rPr lang="en-GB" sz="1600" dirty="0"/>
              <a:t>BRAIN</a:t>
            </a:r>
          </a:p>
        </p:txBody>
      </p:sp>
      <p:sp>
        <p:nvSpPr>
          <p:cNvPr id="96" name="TextBox 95"/>
          <p:cNvSpPr txBox="1"/>
          <p:nvPr/>
        </p:nvSpPr>
        <p:spPr>
          <a:xfrm>
            <a:off x="760978" y="1161574"/>
            <a:ext cx="1522906" cy="584775"/>
          </a:xfrm>
          <a:prstGeom prst="rect">
            <a:avLst/>
          </a:prstGeom>
          <a:noFill/>
        </p:spPr>
        <p:txBody>
          <a:bodyPr wrap="square" rtlCol="0">
            <a:spAutoFit/>
          </a:bodyPr>
          <a:lstStyle/>
          <a:p>
            <a:r>
              <a:rPr lang="en-GB" sz="1600" dirty="0"/>
              <a:t>RETE MIRABILE = ‘amazing net’</a:t>
            </a:r>
          </a:p>
        </p:txBody>
      </p:sp>
      <p:sp>
        <p:nvSpPr>
          <p:cNvPr id="97" name="TextBox 96"/>
          <p:cNvSpPr txBox="1"/>
          <p:nvPr/>
        </p:nvSpPr>
        <p:spPr>
          <a:xfrm>
            <a:off x="3374106" y="3470240"/>
            <a:ext cx="466446" cy="338554"/>
          </a:xfrm>
          <a:prstGeom prst="rect">
            <a:avLst/>
          </a:prstGeom>
          <a:noFill/>
        </p:spPr>
        <p:txBody>
          <a:bodyPr wrap="square" rtlCol="0">
            <a:spAutoFit/>
          </a:bodyPr>
          <a:lstStyle/>
          <a:p>
            <a:r>
              <a:rPr lang="en-GB" sz="1600" dirty="0"/>
              <a:t>L</a:t>
            </a:r>
          </a:p>
        </p:txBody>
      </p:sp>
      <p:sp>
        <p:nvSpPr>
          <p:cNvPr id="98" name="TextBox 97"/>
          <p:cNvSpPr txBox="1"/>
          <p:nvPr/>
        </p:nvSpPr>
        <p:spPr>
          <a:xfrm>
            <a:off x="2071830" y="3392117"/>
            <a:ext cx="466446" cy="338554"/>
          </a:xfrm>
          <a:prstGeom prst="rect">
            <a:avLst/>
          </a:prstGeom>
          <a:noFill/>
        </p:spPr>
        <p:txBody>
          <a:bodyPr wrap="square" rtlCol="0">
            <a:spAutoFit/>
          </a:bodyPr>
          <a:lstStyle/>
          <a:p>
            <a:r>
              <a:rPr lang="en-GB" sz="1600" dirty="0"/>
              <a:t>R</a:t>
            </a:r>
          </a:p>
        </p:txBody>
      </p:sp>
      <p:sp>
        <p:nvSpPr>
          <p:cNvPr id="99" name="TextBox 98"/>
          <p:cNvSpPr txBox="1"/>
          <p:nvPr/>
        </p:nvSpPr>
        <p:spPr>
          <a:xfrm>
            <a:off x="2708099" y="3406124"/>
            <a:ext cx="466446" cy="338554"/>
          </a:xfrm>
          <a:prstGeom prst="rect">
            <a:avLst/>
          </a:prstGeom>
          <a:noFill/>
        </p:spPr>
        <p:txBody>
          <a:bodyPr wrap="square" rtlCol="0">
            <a:spAutoFit/>
          </a:bodyPr>
          <a:lstStyle/>
          <a:p>
            <a:r>
              <a:rPr lang="en-GB" sz="1600" dirty="0"/>
              <a:t>C</a:t>
            </a:r>
          </a:p>
        </p:txBody>
      </p:sp>
      <p:grpSp>
        <p:nvGrpSpPr>
          <p:cNvPr id="101" name="Group 100"/>
          <p:cNvGrpSpPr/>
          <p:nvPr/>
        </p:nvGrpSpPr>
        <p:grpSpPr>
          <a:xfrm>
            <a:off x="2187120" y="2784525"/>
            <a:ext cx="164432" cy="621599"/>
            <a:chOff x="5662887" y="2762388"/>
            <a:chExt cx="164432" cy="621599"/>
          </a:xfrm>
        </p:grpSpPr>
        <p:cxnSp>
          <p:nvCxnSpPr>
            <p:cNvPr id="100" name="Straight Connector 99"/>
            <p:cNvCxnSpPr/>
            <p:nvPr/>
          </p:nvCxnSpPr>
          <p:spPr>
            <a:xfrm>
              <a:off x="5662887" y="276238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5827319" y="277040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3492548" y="2831153"/>
            <a:ext cx="164432" cy="621599"/>
            <a:chOff x="5662887" y="2762388"/>
            <a:chExt cx="164432" cy="621599"/>
          </a:xfrm>
        </p:grpSpPr>
        <p:cxnSp>
          <p:nvCxnSpPr>
            <p:cNvPr id="105" name="Straight Connector 104"/>
            <p:cNvCxnSpPr/>
            <p:nvPr/>
          </p:nvCxnSpPr>
          <p:spPr>
            <a:xfrm>
              <a:off x="5662887" y="276238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827319" y="277040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6278172" y="6205350"/>
            <a:ext cx="1268035" cy="338554"/>
          </a:xfrm>
          <a:prstGeom prst="rect">
            <a:avLst/>
          </a:prstGeom>
          <a:noFill/>
        </p:spPr>
        <p:txBody>
          <a:bodyPr wrap="square" rtlCol="0">
            <a:spAutoFit/>
          </a:bodyPr>
          <a:lstStyle/>
          <a:p>
            <a:r>
              <a:rPr lang="en-GB" sz="1600" dirty="0"/>
              <a:t>VEINS</a:t>
            </a:r>
          </a:p>
        </p:txBody>
      </p:sp>
      <p:sp>
        <p:nvSpPr>
          <p:cNvPr id="108" name="TextBox 107"/>
          <p:cNvSpPr txBox="1"/>
          <p:nvPr/>
        </p:nvSpPr>
        <p:spPr>
          <a:xfrm>
            <a:off x="6181869" y="2558975"/>
            <a:ext cx="1268035" cy="338554"/>
          </a:xfrm>
          <a:prstGeom prst="rect">
            <a:avLst/>
          </a:prstGeom>
          <a:noFill/>
        </p:spPr>
        <p:txBody>
          <a:bodyPr wrap="square" rtlCol="0">
            <a:spAutoFit/>
          </a:bodyPr>
          <a:lstStyle/>
          <a:p>
            <a:r>
              <a:rPr lang="en-GB" sz="1600" dirty="0"/>
              <a:t>ARTERIES</a:t>
            </a:r>
          </a:p>
        </p:txBody>
      </p:sp>
      <p:sp>
        <p:nvSpPr>
          <p:cNvPr id="109" name="TextBox 108"/>
          <p:cNvSpPr txBox="1"/>
          <p:nvPr/>
        </p:nvSpPr>
        <p:spPr>
          <a:xfrm>
            <a:off x="5552852" y="1013149"/>
            <a:ext cx="873634" cy="338554"/>
          </a:xfrm>
          <a:prstGeom prst="rect">
            <a:avLst/>
          </a:prstGeom>
          <a:noFill/>
        </p:spPr>
        <p:txBody>
          <a:bodyPr wrap="square" rtlCol="0">
            <a:spAutoFit/>
          </a:bodyPr>
          <a:lstStyle/>
          <a:p>
            <a:r>
              <a:rPr lang="en-GB" sz="1600" dirty="0"/>
              <a:t>NERVES</a:t>
            </a:r>
          </a:p>
        </p:txBody>
      </p:sp>
      <p:sp>
        <p:nvSpPr>
          <p:cNvPr id="113" name="TextBox 112"/>
          <p:cNvSpPr txBox="1"/>
          <p:nvPr/>
        </p:nvSpPr>
        <p:spPr>
          <a:xfrm>
            <a:off x="1830006" y="2513664"/>
            <a:ext cx="845853" cy="338554"/>
          </a:xfrm>
          <a:prstGeom prst="rect">
            <a:avLst/>
          </a:prstGeom>
          <a:noFill/>
        </p:spPr>
        <p:txBody>
          <a:bodyPr wrap="square" rtlCol="0">
            <a:spAutoFit/>
          </a:bodyPr>
          <a:lstStyle/>
          <a:p>
            <a:r>
              <a:rPr lang="en-GB" sz="1600" dirty="0"/>
              <a:t>P. VEIN</a:t>
            </a:r>
          </a:p>
        </p:txBody>
      </p:sp>
      <p:sp>
        <p:nvSpPr>
          <p:cNvPr id="114" name="TextBox 113"/>
          <p:cNvSpPr txBox="1"/>
          <p:nvPr/>
        </p:nvSpPr>
        <p:spPr>
          <a:xfrm>
            <a:off x="3262814" y="2561049"/>
            <a:ext cx="1092717" cy="338554"/>
          </a:xfrm>
          <a:prstGeom prst="rect">
            <a:avLst/>
          </a:prstGeom>
          <a:noFill/>
        </p:spPr>
        <p:txBody>
          <a:bodyPr wrap="square" rtlCol="0">
            <a:spAutoFit/>
          </a:bodyPr>
          <a:lstStyle/>
          <a:p>
            <a:r>
              <a:rPr lang="en-GB" sz="1600" dirty="0"/>
              <a:t>P. ARTERY</a:t>
            </a:r>
          </a:p>
        </p:txBody>
      </p:sp>
      <p:sp>
        <p:nvSpPr>
          <p:cNvPr id="115" name="TextBox 114"/>
          <p:cNvSpPr txBox="1"/>
          <p:nvPr/>
        </p:nvSpPr>
        <p:spPr>
          <a:xfrm>
            <a:off x="3407592" y="1787222"/>
            <a:ext cx="3404951" cy="338554"/>
          </a:xfrm>
          <a:prstGeom prst="rect">
            <a:avLst/>
          </a:prstGeom>
          <a:noFill/>
        </p:spPr>
        <p:txBody>
          <a:bodyPr wrap="square" rtlCol="0">
            <a:spAutoFit/>
          </a:bodyPr>
          <a:lstStyle/>
          <a:p>
            <a:r>
              <a:rPr lang="en-GB" sz="1600" dirty="0"/>
              <a:t>TRACHEA = ‘rough artery’, ‘windpipe’</a:t>
            </a:r>
          </a:p>
        </p:txBody>
      </p:sp>
      <p:sp>
        <p:nvSpPr>
          <p:cNvPr id="127" name="TextBox 126"/>
          <p:cNvSpPr txBox="1"/>
          <p:nvPr/>
        </p:nvSpPr>
        <p:spPr>
          <a:xfrm>
            <a:off x="7242995" y="165978"/>
            <a:ext cx="3416968" cy="1477328"/>
          </a:xfrm>
          <a:prstGeom prst="rect">
            <a:avLst/>
          </a:prstGeom>
          <a:noFill/>
        </p:spPr>
        <p:txBody>
          <a:bodyPr wrap="square" rtlCol="0">
            <a:spAutoFit/>
          </a:bodyPr>
          <a:lstStyle/>
          <a:p>
            <a:pPr algn="r"/>
            <a:r>
              <a:rPr lang="en-GB" dirty="0">
                <a:solidFill>
                  <a:srgbClr val="FF0000"/>
                </a:solidFill>
              </a:rPr>
              <a:t>UPPER VENTER</a:t>
            </a:r>
          </a:p>
          <a:p>
            <a:pPr algn="r"/>
            <a:endParaRPr lang="en-GB" dirty="0"/>
          </a:p>
          <a:p>
            <a:pPr algn="r"/>
            <a:r>
              <a:rPr lang="en-GB" dirty="0"/>
              <a:t>Sense and movement</a:t>
            </a:r>
          </a:p>
          <a:p>
            <a:pPr algn="r"/>
            <a:r>
              <a:rPr lang="en-GB" dirty="0"/>
              <a:t>Animal spirits</a:t>
            </a:r>
          </a:p>
          <a:p>
            <a:pPr algn="r"/>
            <a:r>
              <a:rPr lang="en-GB" dirty="0"/>
              <a:t>Nerves</a:t>
            </a:r>
          </a:p>
        </p:txBody>
      </p:sp>
      <p:sp>
        <p:nvSpPr>
          <p:cNvPr id="129" name="TextBox 128"/>
          <p:cNvSpPr txBox="1"/>
          <p:nvPr/>
        </p:nvSpPr>
        <p:spPr>
          <a:xfrm>
            <a:off x="7242995" y="2504770"/>
            <a:ext cx="3416968" cy="1477328"/>
          </a:xfrm>
          <a:prstGeom prst="rect">
            <a:avLst/>
          </a:prstGeom>
          <a:noFill/>
        </p:spPr>
        <p:txBody>
          <a:bodyPr wrap="square" rtlCol="0">
            <a:spAutoFit/>
          </a:bodyPr>
          <a:lstStyle/>
          <a:p>
            <a:pPr algn="r"/>
            <a:r>
              <a:rPr lang="en-GB" dirty="0">
                <a:solidFill>
                  <a:srgbClr val="FF0000"/>
                </a:solidFill>
              </a:rPr>
              <a:t>MIDDLE VENTER</a:t>
            </a:r>
          </a:p>
          <a:p>
            <a:pPr algn="r"/>
            <a:endParaRPr lang="en-GB" dirty="0"/>
          </a:p>
          <a:p>
            <a:pPr algn="r"/>
            <a:r>
              <a:rPr lang="en-GB" dirty="0"/>
              <a:t>Respiration</a:t>
            </a:r>
          </a:p>
          <a:p>
            <a:pPr algn="r"/>
            <a:r>
              <a:rPr lang="en-GB" dirty="0"/>
              <a:t>Vital spirits</a:t>
            </a:r>
          </a:p>
          <a:p>
            <a:pPr algn="r"/>
            <a:r>
              <a:rPr lang="en-GB" dirty="0"/>
              <a:t>Arteries</a:t>
            </a:r>
          </a:p>
        </p:txBody>
      </p:sp>
      <p:sp>
        <p:nvSpPr>
          <p:cNvPr id="130" name="TextBox 129"/>
          <p:cNvSpPr txBox="1"/>
          <p:nvPr/>
        </p:nvSpPr>
        <p:spPr>
          <a:xfrm>
            <a:off x="7242995" y="4834692"/>
            <a:ext cx="3416968" cy="1477328"/>
          </a:xfrm>
          <a:prstGeom prst="rect">
            <a:avLst/>
          </a:prstGeom>
          <a:noFill/>
        </p:spPr>
        <p:txBody>
          <a:bodyPr wrap="square" rtlCol="0">
            <a:spAutoFit/>
          </a:bodyPr>
          <a:lstStyle/>
          <a:p>
            <a:pPr algn="r"/>
            <a:r>
              <a:rPr lang="en-GB" dirty="0">
                <a:solidFill>
                  <a:srgbClr val="FF0000"/>
                </a:solidFill>
              </a:rPr>
              <a:t>LOWER VENTER</a:t>
            </a:r>
          </a:p>
          <a:p>
            <a:pPr algn="r"/>
            <a:endParaRPr lang="en-GB" dirty="0"/>
          </a:p>
          <a:p>
            <a:pPr algn="r"/>
            <a:r>
              <a:rPr lang="en-GB" dirty="0"/>
              <a:t>Nutrition and growth</a:t>
            </a:r>
          </a:p>
          <a:p>
            <a:pPr algn="r"/>
            <a:r>
              <a:rPr lang="en-GB" dirty="0"/>
              <a:t>Natural spirits (in blood)</a:t>
            </a:r>
          </a:p>
          <a:p>
            <a:pPr algn="r"/>
            <a:r>
              <a:rPr lang="en-GB" dirty="0"/>
              <a:t>Veins</a:t>
            </a:r>
          </a:p>
        </p:txBody>
      </p:sp>
      <p:cxnSp>
        <p:nvCxnSpPr>
          <p:cNvPr id="27" name="Straight Connector 26"/>
          <p:cNvCxnSpPr/>
          <p:nvPr/>
        </p:nvCxnSpPr>
        <p:spPr>
          <a:xfrm flipV="1">
            <a:off x="1428668" y="4379495"/>
            <a:ext cx="9640371" cy="8743"/>
          </a:xfrm>
          <a:prstGeom prst="line">
            <a:avLst/>
          </a:prstGeom>
          <a:ln w="38100">
            <a:solidFill>
              <a:srgbClr val="FF0000"/>
            </a:solidFill>
            <a:prstDash val="lgDash"/>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a:off x="3212800" y="936751"/>
            <a:ext cx="208175" cy="1381836"/>
            <a:chOff x="5662887" y="2762388"/>
            <a:chExt cx="164432" cy="621599"/>
          </a:xfrm>
        </p:grpSpPr>
        <p:cxnSp>
          <p:nvCxnSpPr>
            <p:cNvPr id="140" name="Straight Connector 139"/>
            <p:cNvCxnSpPr/>
            <p:nvPr/>
          </p:nvCxnSpPr>
          <p:spPr>
            <a:xfrm>
              <a:off x="5662887" y="276238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5827319" y="2770408"/>
              <a:ext cx="0" cy="613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34" name="Curved Connector 1033"/>
          <p:cNvCxnSpPr>
            <a:stCxn id="23" idx="4"/>
          </p:cNvCxnSpPr>
          <p:nvPr/>
        </p:nvCxnSpPr>
        <p:spPr>
          <a:xfrm rot="16200000" flipH="1">
            <a:off x="2245917" y="2182455"/>
            <a:ext cx="1643677" cy="519852"/>
          </a:xfrm>
          <a:prstGeom prst="curvedConnector3">
            <a:avLst/>
          </a:prstGeom>
          <a:ln w="76200" cap="rnd">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1363264" y="1762447"/>
            <a:ext cx="1783910" cy="338554"/>
          </a:xfrm>
          <a:prstGeom prst="rect">
            <a:avLst/>
          </a:prstGeom>
          <a:noFill/>
        </p:spPr>
        <p:txBody>
          <a:bodyPr wrap="square" rtlCol="0">
            <a:spAutoFit/>
          </a:bodyPr>
          <a:lstStyle/>
          <a:p>
            <a:r>
              <a:rPr lang="en-GB" sz="1600" dirty="0"/>
              <a:t>NECK ARTERIES</a:t>
            </a:r>
          </a:p>
        </p:txBody>
      </p:sp>
      <p:sp>
        <p:nvSpPr>
          <p:cNvPr id="153" name="Oval 152"/>
          <p:cNvSpPr/>
          <p:nvPr/>
        </p:nvSpPr>
        <p:spPr>
          <a:xfrm>
            <a:off x="2209267" y="4030506"/>
            <a:ext cx="147849" cy="1160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4" name="Oval 153"/>
          <p:cNvSpPr/>
          <p:nvPr/>
        </p:nvSpPr>
        <p:spPr>
          <a:xfrm>
            <a:off x="2205312" y="3100089"/>
            <a:ext cx="147849" cy="1160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5" name="Oval 154"/>
          <p:cNvSpPr/>
          <p:nvPr/>
        </p:nvSpPr>
        <p:spPr>
          <a:xfrm>
            <a:off x="3502992" y="3144314"/>
            <a:ext cx="147849" cy="1160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9" name="Oval 1038"/>
          <p:cNvSpPr/>
          <p:nvPr/>
        </p:nvSpPr>
        <p:spPr>
          <a:xfrm>
            <a:off x="3014284" y="756759"/>
            <a:ext cx="449000" cy="280812"/>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TextBox 156"/>
          <p:cNvSpPr txBox="1"/>
          <p:nvPr/>
        </p:nvSpPr>
        <p:spPr>
          <a:xfrm>
            <a:off x="2692960" y="487898"/>
            <a:ext cx="897969" cy="338554"/>
          </a:xfrm>
          <a:prstGeom prst="rect">
            <a:avLst/>
          </a:prstGeom>
          <a:noFill/>
        </p:spPr>
        <p:txBody>
          <a:bodyPr wrap="square" rtlCol="0">
            <a:spAutoFit/>
          </a:bodyPr>
          <a:lstStyle/>
          <a:p>
            <a:r>
              <a:rPr lang="en-GB" sz="1600" dirty="0"/>
              <a:t>MOUTH</a:t>
            </a:r>
          </a:p>
        </p:txBody>
      </p:sp>
      <p:sp>
        <p:nvSpPr>
          <p:cNvPr id="158" name="Oval 157"/>
          <p:cNvSpPr/>
          <p:nvPr/>
        </p:nvSpPr>
        <p:spPr>
          <a:xfrm>
            <a:off x="2213330" y="4347362"/>
            <a:ext cx="147849" cy="1160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9" name="Oval 158"/>
          <p:cNvSpPr/>
          <p:nvPr/>
        </p:nvSpPr>
        <p:spPr>
          <a:xfrm>
            <a:off x="3244005" y="1731905"/>
            <a:ext cx="147849" cy="1160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0" name="TextBox 159"/>
          <p:cNvSpPr txBox="1"/>
          <p:nvPr/>
        </p:nvSpPr>
        <p:spPr>
          <a:xfrm>
            <a:off x="681860" y="3689710"/>
            <a:ext cx="750257" cy="584775"/>
          </a:xfrm>
          <a:prstGeom prst="rect">
            <a:avLst/>
          </a:prstGeom>
          <a:noFill/>
        </p:spPr>
        <p:txBody>
          <a:bodyPr wrap="square" rtlCol="0">
            <a:spAutoFit/>
          </a:bodyPr>
          <a:lstStyle/>
          <a:p>
            <a:r>
              <a:rPr lang="en-GB" sz="1600" dirty="0"/>
              <a:t>VENA CAVA</a:t>
            </a:r>
          </a:p>
        </p:txBody>
      </p:sp>
      <p:sp>
        <p:nvSpPr>
          <p:cNvPr id="161" name="TextBox 160"/>
          <p:cNvSpPr txBox="1"/>
          <p:nvPr/>
        </p:nvSpPr>
        <p:spPr>
          <a:xfrm>
            <a:off x="4052626" y="3899490"/>
            <a:ext cx="750257" cy="338554"/>
          </a:xfrm>
          <a:prstGeom prst="rect">
            <a:avLst/>
          </a:prstGeom>
          <a:noFill/>
        </p:spPr>
        <p:txBody>
          <a:bodyPr wrap="square" rtlCol="0">
            <a:spAutoFit/>
          </a:bodyPr>
          <a:lstStyle/>
          <a:p>
            <a:r>
              <a:rPr lang="en-GB" sz="1600" dirty="0"/>
              <a:t>AORTA</a:t>
            </a:r>
          </a:p>
        </p:txBody>
      </p:sp>
      <p:cxnSp>
        <p:nvCxnSpPr>
          <p:cNvPr id="1041" name="Straight Arrow Connector 1040"/>
          <p:cNvCxnSpPr/>
          <p:nvPr/>
        </p:nvCxnSpPr>
        <p:spPr>
          <a:xfrm>
            <a:off x="1344075" y="4068767"/>
            <a:ext cx="759305" cy="394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p:cNvCxnSpPr/>
          <p:nvPr/>
        </p:nvCxnSpPr>
        <p:spPr>
          <a:xfrm flipH="1" flipV="1">
            <a:off x="4015307" y="3660365"/>
            <a:ext cx="212706" cy="2377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0924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http://www.levinegabriella.com/exploringbiomimicry/ciid/wp-content/uploads/2013/07/pattern6.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rot="5400000">
            <a:off x="3497231" y="-439610"/>
            <a:ext cx="2240746" cy="222402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12" name="Rectangle 111"/>
          <p:cNvSpPr/>
          <p:nvPr/>
        </p:nvSpPr>
        <p:spPr>
          <a:xfrm>
            <a:off x="2695325" y="6440541"/>
            <a:ext cx="148647" cy="977902"/>
          </a:xfrm>
          <a:prstGeom prst="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9" name="Group 78"/>
          <p:cNvGrpSpPr/>
          <p:nvPr/>
        </p:nvGrpSpPr>
        <p:grpSpPr>
          <a:xfrm rot="20692874">
            <a:off x="3891925" y="2196233"/>
            <a:ext cx="2625715" cy="2240746"/>
            <a:chOff x="7408278" y="2581914"/>
            <a:chExt cx="2625715" cy="2240746"/>
          </a:xfrm>
        </p:grpSpPr>
        <p:pic>
          <p:nvPicPr>
            <p:cNvPr id="77" name="Picture 2" descr="http://www.levinegabriella.com/exploringbiomimicry/ciid/wp-content/uploads/2013/07/pattern6.jpg"/>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saturation sat="40000"/>
                      </a14:imgEffect>
                    </a14:imgLayer>
                  </a14:imgProps>
                </a:ext>
                <a:ext uri="{28A0092B-C50C-407E-A947-70E740481C1C}">
                  <a14:useLocalDpi xmlns:a14="http://schemas.microsoft.com/office/drawing/2010/main" val="0"/>
                </a:ext>
              </a:extLst>
            </a:blip>
            <a:srcRect/>
            <a:stretch>
              <a:fillRect/>
            </a:stretch>
          </p:blipFill>
          <p:spPr bwMode="auto">
            <a:xfrm rot="5400000" flipH="1">
              <a:off x="7801608" y="2590274"/>
              <a:ext cx="2240746" cy="2224025"/>
            </a:xfrm>
            <a:prstGeom prst="rect">
              <a:avLst/>
            </a:prstGeom>
            <a:noFill/>
            <a:ln>
              <a:noFill/>
            </a:ln>
            <a:extLst>
              <a:ext uri="{909E8E84-426E-40DD-AFC4-6F175D3DCCD1}">
                <a14:hiddenFill xmlns:a14="http://schemas.microsoft.com/office/drawing/2010/main">
                  <a:solidFill>
                    <a:srgbClr val="FFFFFF"/>
                  </a:solidFill>
                </a14:hiddenFill>
              </a:ext>
            </a:extLst>
          </p:spPr>
        </p:pic>
        <p:cxnSp>
          <p:nvCxnSpPr>
            <p:cNvPr id="78" name="Straight Connector 77"/>
            <p:cNvCxnSpPr/>
            <p:nvPr/>
          </p:nvCxnSpPr>
          <p:spPr>
            <a:xfrm flipH="1" flipV="1">
              <a:off x="7408278" y="3643014"/>
              <a:ext cx="429972" cy="1"/>
            </a:xfrm>
            <a:prstGeom prst="line">
              <a:avLst/>
            </a:prstGeom>
            <a:ln w="762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sp>
        <p:nvSpPr>
          <p:cNvPr id="30" name="Rectangle 29"/>
          <p:cNvSpPr/>
          <p:nvPr/>
        </p:nvSpPr>
        <p:spPr>
          <a:xfrm>
            <a:off x="2197763" y="3899287"/>
            <a:ext cx="148647" cy="977902"/>
          </a:xfrm>
          <a:prstGeom prst="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rot="2034719">
            <a:off x="3264578" y="5219862"/>
            <a:ext cx="126206" cy="977902"/>
          </a:xfrm>
          <a:prstGeom prst="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rot="17367394">
            <a:off x="2846645" y="4621183"/>
            <a:ext cx="148647" cy="977902"/>
          </a:xfrm>
          <a:prstGeom prst="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1649186" y="4659564"/>
            <a:ext cx="1214300" cy="608263"/>
          </a:xfrm>
          <a:prstGeom prst="ellipse">
            <a:avLst/>
          </a:prstGeom>
          <a:solidFill>
            <a:schemeClr val="bg1"/>
          </a:solid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804708" y="5629087"/>
            <a:ext cx="1877107" cy="1014397"/>
          </a:xfrm>
          <a:prstGeom prst="ellipse">
            <a:avLst/>
          </a:prstGeom>
          <a:solidFill>
            <a:schemeClr val="bg1"/>
          </a:solid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3026581" y="4879472"/>
            <a:ext cx="1310467" cy="708182"/>
          </a:xfrm>
          <a:prstGeom prst="ellipse">
            <a:avLst/>
          </a:prstGeom>
          <a:solidFill>
            <a:schemeClr val="bg1"/>
          </a:solid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rot="3797234">
            <a:off x="2662247" y="2265956"/>
            <a:ext cx="1567529" cy="1093129"/>
          </a:xfrm>
          <a:prstGeom prst="ellipse">
            <a:avLst/>
          </a:prstGeom>
          <a:solidFill>
            <a:schemeClr val="bg1"/>
          </a:solid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rot="7113709">
            <a:off x="1439045" y="2234767"/>
            <a:ext cx="1567529" cy="1093129"/>
          </a:xfrm>
          <a:prstGeom prst="ellipse">
            <a:avLst/>
          </a:prstGeom>
          <a:solidFill>
            <a:schemeClr val="bg1"/>
          </a:solid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2456281" y="1192023"/>
            <a:ext cx="703095" cy="428520"/>
          </a:xfrm>
          <a:prstGeom prst="ellipse">
            <a:avLst/>
          </a:prstGeom>
          <a:solidFill>
            <a:schemeClr val="bg1"/>
          </a:solid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2040847" y="94539"/>
            <a:ext cx="1457604" cy="1282843"/>
          </a:xfrm>
          <a:prstGeom prst="ellipse">
            <a:avLst/>
          </a:prstGeom>
          <a:solidFill>
            <a:schemeClr val="bg1"/>
          </a:solid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1804708" y="3042655"/>
            <a:ext cx="2117556" cy="1144336"/>
          </a:xfrm>
          <a:prstGeom prst="ellipse">
            <a:avLst/>
          </a:prstGeom>
          <a:solidFill>
            <a:schemeClr val="bg1"/>
          </a:solid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p:nvPr/>
        </p:nvCxnSpPr>
        <p:spPr>
          <a:xfrm>
            <a:off x="2531950" y="3064045"/>
            <a:ext cx="0" cy="1112252"/>
          </a:xfrm>
          <a:prstGeom prst="line">
            <a:avLst/>
          </a:prstGeom>
          <a:solidFill>
            <a:schemeClr val="bg1"/>
          </a:solidFill>
          <a:ln w="38100">
            <a:solidFill>
              <a:schemeClr val="bg2">
                <a:lumMod val="9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159376" y="3042655"/>
            <a:ext cx="0" cy="1112252"/>
          </a:xfrm>
          <a:prstGeom prst="line">
            <a:avLst/>
          </a:prstGeom>
          <a:solidFill>
            <a:schemeClr val="bg1"/>
          </a:solidFill>
          <a:ln w="38100">
            <a:solidFill>
              <a:schemeClr val="bg2">
                <a:lumMod val="9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1026" name="Picture 2" descr="http://www.levinegabriella.com/exploringbiomimicry/ciid/wp-content/uploads/2013/07/pattern6.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rot="7203761">
            <a:off x="4561633" y="4356543"/>
            <a:ext cx="2240746" cy="2224025"/>
          </a:xfrm>
          <a:prstGeom prst="rect">
            <a:avLst/>
          </a:prstGeom>
          <a:noFill/>
          <a:ln>
            <a:noFill/>
          </a:ln>
          <a:extLst>
            <a:ext uri="{909E8E84-426E-40DD-AFC4-6F175D3DCCD1}">
              <a14:hiddenFill xmlns:a14="http://schemas.microsoft.com/office/drawing/2010/main">
                <a:solidFill>
                  <a:srgbClr val="FFFFFF"/>
                </a:solidFill>
              </a14:hiddenFill>
            </a:ext>
          </a:extLst>
        </p:spPr>
      </p:pic>
      <p:cxnSp>
        <p:nvCxnSpPr>
          <p:cNvPr id="73" name="Straight Connector 72"/>
          <p:cNvCxnSpPr/>
          <p:nvPr/>
        </p:nvCxnSpPr>
        <p:spPr>
          <a:xfrm flipH="1" flipV="1">
            <a:off x="2348022" y="4506559"/>
            <a:ext cx="2391776" cy="452365"/>
          </a:xfrm>
          <a:prstGeom prst="line">
            <a:avLst/>
          </a:prstGeom>
          <a:ln w="762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164138" y="5814941"/>
            <a:ext cx="1287379" cy="584775"/>
          </a:xfrm>
          <a:prstGeom prst="rect">
            <a:avLst/>
          </a:prstGeom>
          <a:noFill/>
          <a:ln>
            <a:noFill/>
          </a:ln>
        </p:spPr>
        <p:txBody>
          <a:bodyPr wrap="square" rtlCol="0">
            <a:spAutoFit/>
          </a:bodyPr>
          <a:lstStyle/>
          <a:p>
            <a:r>
              <a:rPr lang="en-GB" sz="1600" dirty="0">
                <a:solidFill>
                  <a:schemeClr val="bg2">
                    <a:lumMod val="75000"/>
                  </a:schemeClr>
                </a:solidFill>
              </a:rPr>
              <a:t>INTESTINES</a:t>
            </a:r>
          </a:p>
          <a:p>
            <a:r>
              <a:rPr lang="en-GB" sz="1600" dirty="0">
                <a:solidFill>
                  <a:schemeClr val="bg2">
                    <a:lumMod val="75000"/>
                  </a:schemeClr>
                </a:solidFill>
              </a:rPr>
              <a:t>KIDNEYS</a:t>
            </a:r>
          </a:p>
        </p:txBody>
      </p:sp>
      <p:sp>
        <p:nvSpPr>
          <p:cNvPr id="91" name="TextBox 90"/>
          <p:cNvSpPr txBox="1"/>
          <p:nvPr/>
        </p:nvSpPr>
        <p:spPr>
          <a:xfrm>
            <a:off x="3196863" y="5068660"/>
            <a:ext cx="1287379" cy="338554"/>
          </a:xfrm>
          <a:prstGeom prst="rect">
            <a:avLst/>
          </a:prstGeom>
          <a:noFill/>
          <a:ln>
            <a:noFill/>
          </a:ln>
        </p:spPr>
        <p:txBody>
          <a:bodyPr wrap="square" rtlCol="0">
            <a:spAutoFit/>
          </a:bodyPr>
          <a:lstStyle/>
          <a:p>
            <a:r>
              <a:rPr lang="en-GB" sz="1600" dirty="0">
                <a:solidFill>
                  <a:schemeClr val="bg2">
                    <a:lumMod val="75000"/>
                  </a:schemeClr>
                </a:solidFill>
              </a:rPr>
              <a:t>STOMACH</a:t>
            </a:r>
          </a:p>
        </p:txBody>
      </p:sp>
      <p:sp>
        <p:nvSpPr>
          <p:cNvPr id="92" name="TextBox 91"/>
          <p:cNvSpPr txBox="1"/>
          <p:nvPr/>
        </p:nvSpPr>
        <p:spPr>
          <a:xfrm>
            <a:off x="1954219" y="4763391"/>
            <a:ext cx="651245" cy="338554"/>
          </a:xfrm>
          <a:prstGeom prst="rect">
            <a:avLst/>
          </a:prstGeom>
          <a:noFill/>
          <a:ln>
            <a:noFill/>
          </a:ln>
        </p:spPr>
        <p:txBody>
          <a:bodyPr wrap="square" rtlCol="0">
            <a:spAutoFit/>
          </a:bodyPr>
          <a:lstStyle/>
          <a:p>
            <a:r>
              <a:rPr lang="en-GB" sz="1600" dirty="0">
                <a:solidFill>
                  <a:schemeClr val="bg2">
                    <a:lumMod val="75000"/>
                  </a:schemeClr>
                </a:solidFill>
              </a:rPr>
              <a:t>LIVER</a:t>
            </a:r>
          </a:p>
        </p:txBody>
      </p:sp>
      <p:sp>
        <p:nvSpPr>
          <p:cNvPr id="95" name="TextBox 94"/>
          <p:cNvSpPr txBox="1"/>
          <p:nvPr/>
        </p:nvSpPr>
        <p:spPr>
          <a:xfrm>
            <a:off x="1371266" y="469202"/>
            <a:ext cx="732277" cy="338554"/>
          </a:xfrm>
          <a:prstGeom prst="rect">
            <a:avLst/>
          </a:prstGeom>
          <a:noFill/>
          <a:ln>
            <a:noFill/>
          </a:ln>
        </p:spPr>
        <p:txBody>
          <a:bodyPr wrap="square" rtlCol="0">
            <a:spAutoFit/>
          </a:bodyPr>
          <a:lstStyle/>
          <a:p>
            <a:r>
              <a:rPr lang="en-GB" sz="1600" dirty="0">
                <a:solidFill>
                  <a:schemeClr val="bg2">
                    <a:lumMod val="75000"/>
                  </a:schemeClr>
                </a:solidFill>
              </a:rPr>
              <a:t>BRAIN</a:t>
            </a:r>
          </a:p>
        </p:txBody>
      </p:sp>
      <p:sp>
        <p:nvSpPr>
          <p:cNvPr id="97" name="TextBox 96"/>
          <p:cNvSpPr txBox="1"/>
          <p:nvPr/>
        </p:nvSpPr>
        <p:spPr>
          <a:xfrm>
            <a:off x="3374106" y="3470240"/>
            <a:ext cx="466446" cy="338554"/>
          </a:xfrm>
          <a:prstGeom prst="rect">
            <a:avLst/>
          </a:prstGeom>
          <a:noFill/>
          <a:ln>
            <a:noFill/>
          </a:ln>
        </p:spPr>
        <p:txBody>
          <a:bodyPr wrap="square" rtlCol="0">
            <a:spAutoFit/>
          </a:bodyPr>
          <a:lstStyle/>
          <a:p>
            <a:r>
              <a:rPr lang="en-GB" sz="1600" dirty="0">
                <a:solidFill>
                  <a:schemeClr val="bg2">
                    <a:lumMod val="75000"/>
                  </a:schemeClr>
                </a:solidFill>
              </a:rPr>
              <a:t>L</a:t>
            </a:r>
          </a:p>
        </p:txBody>
      </p:sp>
      <p:sp>
        <p:nvSpPr>
          <p:cNvPr id="98" name="TextBox 97"/>
          <p:cNvSpPr txBox="1"/>
          <p:nvPr/>
        </p:nvSpPr>
        <p:spPr>
          <a:xfrm>
            <a:off x="2071830" y="3392117"/>
            <a:ext cx="466446" cy="338554"/>
          </a:xfrm>
          <a:prstGeom prst="rect">
            <a:avLst/>
          </a:prstGeom>
          <a:noFill/>
          <a:ln>
            <a:noFill/>
          </a:ln>
        </p:spPr>
        <p:txBody>
          <a:bodyPr wrap="square" rtlCol="0">
            <a:spAutoFit/>
          </a:bodyPr>
          <a:lstStyle/>
          <a:p>
            <a:r>
              <a:rPr lang="en-GB" sz="1600" dirty="0">
                <a:solidFill>
                  <a:schemeClr val="bg2">
                    <a:lumMod val="75000"/>
                  </a:schemeClr>
                </a:solidFill>
              </a:rPr>
              <a:t>R</a:t>
            </a:r>
          </a:p>
        </p:txBody>
      </p:sp>
      <p:sp>
        <p:nvSpPr>
          <p:cNvPr id="99" name="TextBox 98"/>
          <p:cNvSpPr txBox="1"/>
          <p:nvPr/>
        </p:nvSpPr>
        <p:spPr>
          <a:xfrm>
            <a:off x="2708099" y="3406124"/>
            <a:ext cx="466446" cy="338554"/>
          </a:xfrm>
          <a:prstGeom prst="rect">
            <a:avLst/>
          </a:prstGeom>
          <a:noFill/>
          <a:ln>
            <a:noFill/>
          </a:ln>
        </p:spPr>
        <p:txBody>
          <a:bodyPr wrap="square" rtlCol="0">
            <a:spAutoFit/>
          </a:bodyPr>
          <a:lstStyle/>
          <a:p>
            <a:r>
              <a:rPr lang="en-GB" sz="1600" dirty="0">
                <a:solidFill>
                  <a:schemeClr val="bg2">
                    <a:lumMod val="75000"/>
                  </a:schemeClr>
                </a:solidFill>
              </a:rPr>
              <a:t>C</a:t>
            </a:r>
          </a:p>
        </p:txBody>
      </p:sp>
      <p:grpSp>
        <p:nvGrpSpPr>
          <p:cNvPr id="101" name="Group 100"/>
          <p:cNvGrpSpPr/>
          <p:nvPr/>
        </p:nvGrpSpPr>
        <p:grpSpPr>
          <a:xfrm>
            <a:off x="2187120" y="2784525"/>
            <a:ext cx="164432" cy="621599"/>
            <a:chOff x="5662887" y="2762388"/>
            <a:chExt cx="164432" cy="621599"/>
          </a:xfrm>
        </p:grpSpPr>
        <p:cxnSp>
          <p:nvCxnSpPr>
            <p:cNvPr id="100" name="Straight Connector 99"/>
            <p:cNvCxnSpPr/>
            <p:nvPr/>
          </p:nvCxnSpPr>
          <p:spPr>
            <a:xfrm>
              <a:off x="5662887" y="2762388"/>
              <a:ext cx="0" cy="613579"/>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5827319" y="2770408"/>
              <a:ext cx="0" cy="613579"/>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3492548" y="2831153"/>
            <a:ext cx="164432" cy="621599"/>
            <a:chOff x="5662887" y="2762388"/>
            <a:chExt cx="164432" cy="621599"/>
          </a:xfrm>
        </p:grpSpPr>
        <p:cxnSp>
          <p:nvCxnSpPr>
            <p:cNvPr id="105" name="Straight Connector 104"/>
            <p:cNvCxnSpPr/>
            <p:nvPr/>
          </p:nvCxnSpPr>
          <p:spPr>
            <a:xfrm>
              <a:off x="5662887" y="2762388"/>
              <a:ext cx="0" cy="613579"/>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827319" y="2770408"/>
              <a:ext cx="0" cy="613579"/>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6278172" y="6205350"/>
            <a:ext cx="1268035" cy="338554"/>
          </a:xfrm>
          <a:prstGeom prst="rect">
            <a:avLst/>
          </a:prstGeom>
          <a:noFill/>
          <a:ln>
            <a:noFill/>
          </a:ln>
        </p:spPr>
        <p:txBody>
          <a:bodyPr wrap="square" rtlCol="0">
            <a:spAutoFit/>
          </a:bodyPr>
          <a:lstStyle/>
          <a:p>
            <a:r>
              <a:rPr lang="en-GB" sz="1600" dirty="0">
                <a:solidFill>
                  <a:schemeClr val="bg2">
                    <a:lumMod val="75000"/>
                  </a:schemeClr>
                </a:solidFill>
              </a:rPr>
              <a:t>VEINS</a:t>
            </a:r>
          </a:p>
        </p:txBody>
      </p:sp>
      <p:sp>
        <p:nvSpPr>
          <p:cNvPr id="108" name="TextBox 107"/>
          <p:cNvSpPr txBox="1"/>
          <p:nvPr/>
        </p:nvSpPr>
        <p:spPr>
          <a:xfrm>
            <a:off x="6181869" y="2558975"/>
            <a:ext cx="1268035" cy="338554"/>
          </a:xfrm>
          <a:prstGeom prst="rect">
            <a:avLst/>
          </a:prstGeom>
          <a:noFill/>
          <a:ln>
            <a:noFill/>
          </a:ln>
        </p:spPr>
        <p:txBody>
          <a:bodyPr wrap="square" rtlCol="0">
            <a:spAutoFit/>
          </a:bodyPr>
          <a:lstStyle/>
          <a:p>
            <a:r>
              <a:rPr lang="en-GB" sz="1600" dirty="0">
                <a:solidFill>
                  <a:schemeClr val="bg2">
                    <a:lumMod val="75000"/>
                  </a:schemeClr>
                </a:solidFill>
              </a:rPr>
              <a:t>ARTERIES</a:t>
            </a:r>
          </a:p>
        </p:txBody>
      </p:sp>
      <p:sp>
        <p:nvSpPr>
          <p:cNvPr id="109" name="TextBox 108"/>
          <p:cNvSpPr txBox="1"/>
          <p:nvPr/>
        </p:nvSpPr>
        <p:spPr>
          <a:xfrm>
            <a:off x="5552852" y="1013149"/>
            <a:ext cx="873634" cy="338554"/>
          </a:xfrm>
          <a:prstGeom prst="rect">
            <a:avLst/>
          </a:prstGeom>
          <a:noFill/>
          <a:ln>
            <a:noFill/>
          </a:ln>
        </p:spPr>
        <p:txBody>
          <a:bodyPr wrap="square" rtlCol="0">
            <a:spAutoFit/>
          </a:bodyPr>
          <a:lstStyle/>
          <a:p>
            <a:r>
              <a:rPr lang="en-GB" sz="1600" dirty="0">
                <a:solidFill>
                  <a:schemeClr val="bg2">
                    <a:lumMod val="75000"/>
                  </a:schemeClr>
                </a:solidFill>
              </a:rPr>
              <a:t>NERVES</a:t>
            </a:r>
          </a:p>
        </p:txBody>
      </p:sp>
      <p:sp>
        <p:nvSpPr>
          <p:cNvPr id="113" name="TextBox 112"/>
          <p:cNvSpPr txBox="1"/>
          <p:nvPr/>
        </p:nvSpPr>
        <p:spPr>
          <a:xfrm>
            <a:off x="1830006" y="2513664"/>
            <a:ext cx="845853" cy="338554"/>
          </a:xfrm>
          <a:prstGeom prst="rect">
            <a:avLst/>
          </a:prstGeom>
          <a:noFill/>
          <a:ln>
            <a:noFill/>
          </a:ln>
        </p:spPr>
        <p:txBody>
          <a:bodyPr wrap="square" rtlCol="0">
            <a:spAutoFit/>
          </a:bodyPr>
          <a:lstStyle/>
          <a:p>
            <a:r>
              <a:rPr lang="en-GB" sz="1600" dirty="0">
                <a:solidFill>
                  <a:schemeClr val="bg2">
                    <a:lumMod val="75000"/>
                  </a:schemeClr>
                </a:solidFill>
              </a:rPr>
              <a:t>P. VEIN</a:t>
            </a:r>
          </a:p>
        </p:txBody>
      </p:sp>
      <p:sp>
        <p:nvSpPr>
          <p:cNvPr id="114" name="TextBox 113"/>
          <p:cNvSpPr txBox="1"/>
          <p:nvPr/>
        </p:nvSpPr>
        <p:spPr>
          <a:xfrm>
            <a:off x="3262814" y="2561049"/>
            <a:ext cx="1092717" cy="338554"/>
          </a:xfrm>
          <a:prstGeom prst="rect">
            <a:avLst/>
          </a:prstGeom>
          <a:noFill/>
          <a:ln>
            <a:noFill/>
          </a:ln>
        </p:spPr>
        <p:txBody>
          <a:bodyPr wrap="square" rtlCol="0">
            <a:spAutoFit/>
          </a:bodyPr>
          <a:lstStyle/>
          <a:p>
            <a:r>
              <a:rPr lang="en-GB" sz="1600" dirty="0">
                <a:solidFill>
                  <a:schemeClr val="bg2">
                    <a:lumMod val="75000"/>
                  </a:schemeClr>
                </a:solidFill>
              </a:rPr>
              <a:t>P. ARTERY</a:t>
            </a:r>
          </a:p>
        </p:txBody>
      </p:sp>
      <p:grpSp>
        <p:nvGrpSpPr>
          <p:cNvPr id="139" name="Group 138"/>
          <p:cNvGrpSpPr/>
          <p:nvPr/>
        </p:nvGrpSpPr>
        <p:grpSpPr>
          <a:xfrm>
            <a:off x="3212800" y="936751"/>
            <a:ext cx="208175" cy="1381836"/>
            <a:chOff x="5662887" y="2762388"/>
            <a:chExt cx="164432" cy="621599"/>
          </a:xfrm>
        </p:grpSpPr>
        <p:cxnSp>
          <p:nvCxnSpPr>
            <p:cNvPr id="140" name="Straight Connector 139"/>
            <p:cNvCxnSpPr/>
            <p:nvPr/>
          </p:nvCxnSpPr>
          <p:spPr>
            <a:xfrm>
              <a:off x="5662887" y="2762388"/>
              <a:ext cx="0" cy="613579"/>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5827319" y="2770408"/>
              <a:ext cx="0" cy="613579"/>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cxnSp>
        <p:nvCxnSpPr>
          <p:cNvPr id="1034" name="Curved Connector 1033"/>
          <p:cNvCxnSpPr>
            <a:stCxn id="23" idx="4"/>
          </p:cNvCxnSpPr>
          <p:nvPr/>
        </p:nvCxnSpPr>
        <p:spPr>
          <a:xfrm rot="16200000" flipH="1">
            <a:off x="2245917" y="2182455"/>
            <a:ext cx="1643677" cy="519852"/>
          </a:xfrm>
          <a:prstGeom prst="curvedConnector3">
            <a:avLst/>
          </a:prstGeom>
          <a:ln w="76200" cap="rnd">
            <a:solidFill>
              <a:schemeClr val="bg2">
                <a:lumMod val="90000"/>
              </a:schemeClr>
            </a:solidFill>
            <a:tailEnd type="none"/>
          </a:ln>
        </p:spPr>
        <p:style>
          <a:lnRef idx="1">
            <a:schemeClr val="accent1"/>
          </a:lnRef>
          <a:fillRef idx="0">
            <a:schemeClr val="accent1"/>
          </a:fillRef>
          <a:effectRef idx="0">
            <a:schemeClr val="accent1"/>
          </a:effectRef>
          <a:fontRef idx="minor">
            <a:schemeClr val="tx1"/>
          </a:fontRef>
        </p:style>
      </p:cxnSp>
      <p:sp>
        <p:nvSpPr>
          <p:cNvPr id="153" name="Oval 152"/>
          <p:cNvSpPr/>
          <p:nvPr/>
        </p:nvSpPr>
        <p:spPr>
          <a:xfrm>
            <a:off x="2209267" y="4030506"/>
            <a:ext cx="147849" cy="116006"/>
          </a:xfrm>
          <a:prstGeom prst="ellipse">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4" name="Oval 153"/>
          <p:cNvSpPr/>
          <p:nvPr/>
        </p:nvSpPr>
        <p:spPr>
          <a:xfrm>
            <a:off x="2205312" y="3100089"/>
            <a:ext cx="147849" cy="116006"/>
          </a:xfrm>
          <a:prstGeom prst="ellipse">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5" name="Oval 154"/>
          <p:cNvSpPr/>
          <p:nvPr/>
        </p:nvSpPr>
        <p:spPr>
          <a:xfrm>
            <a:off x="3502992" y="3144314"/>
            <a:ext cx="147849" cy="116006"/>
          </a:xfrm>
          <a:prstGeom prst="ellipse">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9" name="Oval 1038"/>
          <p:cNvSpPr/>
          <p:nvPr/>
        </p:nvSpPr>
        <p:spPr>
          <a:xfrm>
            <a:off x="3014284" y="756759"/>
            <a:ext cx="449000" cy="280812"/>
          </a:xfrm>
          <a:prstGeom prst="ellipse">
            <a:avLst/>
          </a:prstGeom>
          <a:solidFill>
            <a:schemeClr val="bg1"/>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TextBox 156"/>
          <p:cNvSpPr txBox="1"/>
          <p:nvPr/>
        </p:nvSpPr>
        <p:spPr>
          <a:xfrm>
            <a:off x="2692960" y="487898"/>
            <a:ext cx="897969" cy="338554"/>
          </a:xfrm>
          <a:prstGeom prst="rect">
            <a:avLst/>
          </a:prstGeom>
          <a:noFill/>
          <a:ln>
            <a:noFill/>
          </a:ln>
        </p:spPr>
        <p:txBody>
          <a:bodyPr wrap="square" rtlCol="0">
            <a:spAutoFit/>
          </a:bodyPr>
          <a:lstStyle/>
          <a:p>
            <a:r>
              <a:rPr lang="en-GB" sz="1600" dirty="0">
                <a:solidFill>
                  <a:schemeClr val="bg2">
                    <a:lumMod val="75000"/>
                  </a:schemeClr>
                </a:solidFill>
              </a:rPr>
              <a:t>MOUTH</a:t>
            </a:r>
          </a:p>
        </p:txBody>
      </p:sp>
      <p:sp>
        <p:nvSpPr>
          <p:cNvPr id="158" name="Oval 157"/>
          <p:cNvSpPr/>
          <p:nvPr/>
        </p:nvSpPr>
        <p:spPr>
          <a:xfrm>
            <a:off x="2213330" y="4347362"/>
            <a:ext cx="147849" cy="116006"/>
          </a:xfrm>
          <a:prstGeom prst="ellipse">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9" name="Oval 158"/>
          <p:cNvSpPr/>
          <p:nvPr/>
        </p:nvSpPr>
        <p:spPr>
          <a:xfrm>
            <a:off x="3244005" y="1731905"/>
            <a:ext cx="147849" cy="116006"/>
          </a:xfrm>
          <a:prstGeom prst="ellipse">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0" name="TextBox 159"/>
          <p:cNvSpPr txBox="1"/>
          <p:nvPr/>
        </p:nvSpPr>
        <p:spPr>
          <a:xfrm>
            <a:off x="681860" y="3689710"/>
            <a:ext cx="750257" cy="584775"/>
          </a:xfrm>
          <a:prstGeom prst="rect">
            <a:avLst/>
          </a:prstGeom>
          <a:noFill/>
          <a:ln>
            <a:noFill/>
          </a:ln>
        </p:spPr>
        <p:txBody>
          <a:bodyPr wrap="square" rtlCol="0">
            <a:spAutoFit/>
          </a:bodyPr>
          <a:lstStyle/>
          <a:p>
            <a:r>
              <a:rPr lang="en-GB" sz="1600" dirty="0">
                <a:solidFill>
                  <a:schemeClr val="bg2">
                    <a:lumMod val="75000"/>
                  </a:schemeClr>
                </a:solidFill>
              </a:rPr>
              <a:t>VENA CAVA</a:t>
            </a:r>
          </a:p>
        </p:txBody>
      </p:sp>
      <p:sp>
        <p:nvSpPr>
          <p:cNvPr id="161" name="TextBox 160"/>
          <p:cNvSpPr txBox="1"/>
          <p:nvPr/>
        </p:nvSpPr>
        <p:spPr>
          <a:xfrm>
            <a:off x="4052626" y="3899490"/>
            <a:ext cx="750257" cy="338554"/>
          </a:xfrm>
          <a:prstGeom prst="rect">
            <a:avLst/>
          </a:prstGeom>
          <a:noFill/>
          <a:ln>
            <a:noFill/>
          </a:ln>
        </p:spPr>
        <p:txBody>
          <a:bodyPr wrap="square" rtlCol="0">
            <a:spAutoFit/>
          </a:bodyPr>
          <a:lstStyle/>
          <a:p>
            <a:r>
              <a:rPr lang="en-GB" sz="1600" dirty="0">
                <a:solidFill>
                  <a:schemeClr val="bg2">
                    <a:lumMod val="75000"/>
                  </a:schemeClr>
                </a:solidFill>
              </a:rPr>
              <a:t>AORTA</a:t>
            </a:r>
          </a:p>
        </p:txBody>
      </p:sp>
      <p:cxnSp>
        <p:nvCxnSpPr>
          <p:cNvPr id="1041" name="Straight Arrow Connector 1040"/>
          <p:cNvCxnSpPr/>
          <p:nvPr/>
        </p:nvCxnSpPr>
        <p:spPr>
          <a:xfrm>
            <a:off x="1344075" y="4068767"/>
            <a:ext cx="759305" cy="39402"/>
          </a:xfrm>
          <a:prstGeom prst="straightConnector1">
            <a:avLst/>
          </a:prstGeom>
          <a:ln w="38100">
            <a:solidFill>
              <a:schemeClr val="bg2">
                <a:lumMod val="9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p:cNvCxnSpPr/>
          <p:nvPr/>
        </p:nvCxnSpPr>
        <p:spPr>
          <a:xfrm flipH="1" flipV="1">
            <a:off x="4015307" y="3660365"/>
            <a:ext cx="212706" cy="237712"/>
          </a:xfrm>
          <a:prstGeom prst="straightConnector1">
            <a:avLst/>
          </a:prstGeom>
          <a:ln w="38100">
            <a:solidFill>
              <a:schemeClr val="bg2">
                <a:lumMod val="9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3317929" y="716653"/>
            <a:ext cx="1132208" cy="7090"/>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V="1">
            <a:off x="3351763" y="3342606"/>
            <a:ext cx="1562221" cy="326857"/>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15" idx="0"/>
          </p:cNvCxnSpPr>
          <p:nvPr/>
        </p:nvCxnSpPr>
        <p:spPr>
          <a:xfrm flipH="1" flipV="1">
            <a:off x="2251021" y="3561394"/>
            <a:ext cx="5315" cy="1098170"/>
          </a:xfrm>
          <a:prstGeom prst="straightConnector1">
            <a:avLst/>
          </a:prstGeom>
          <a:ln w="152400">
            <a:solidFill>
              <a:srgbClr val="FF0000"/>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2297587" y="4433437"/>
            <a:ext cx="2320017" cy="518447"/>
          </a:xfrm>
          <a:prstGeom prst="straightConnector1">
            <a:avLst/>
          </a:prstGeom>
          <a:ln w="635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2252932" y="3623749"/>
            <a:ext cx="985852" cy="1858"/>
          </a:xfrm>
          <a:prstGeom prst="straightConnector1">
            <a:avLst/>
          </a:prstGeom>
          <a:ln w="152400">
            <a:solidFill>
              <a:srgbClr val="FF0000"/>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H="1" flipV="1">
            <a:off x="3244577" y="691745"/>
            <a:ext cx="49579" cy="3013095"/>
          </a:xfrm>
          <a:prstGeom prst="straightConnector1">
            <a:avLst/>
          </a:prstGeom>
          <a:ln w="152400">
            <a:solidFill>
              <a:srgbClr val="FFC000"/>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376375" y="4463368"/>
            <a:ext cx="3648841" cy="646331"/>
          </a:xfrm>
          <a:prstGeom prst="rect">
            <a:avLst/>
          </a:prstGeom>
          <a:noFill/>
        </p:spPr>
        <p:txBody>
          <a:bodyPr wrap="square" rtlCol="0">
            <a:spAutoFit/>
          </a:bodyPr>
          <a:lstStyle/>
          <a:p>
            <a:r>
              <a:rPr lang="en-GB" sz="3600" dirty="0">
                <a:solidFill>
                  <a:srgbClr val="FF0000"/>
                </a:solidFill>
              </a:rPr>
              <a:t>NATURAL SPIRITS</a:t>
            </a:r>
          </a:p>
        </p:txBody>
      </p:sp>
      <p:sp>
        <p:nvSpPr>
          <p:cNvPr id="103" name="TextBox 102"/>
          <p:cNvSpPr txBox="1"/>
          <p:nvPr/>
        </p:nvSpPr>
        <p:spPr>
          <a:xfrm>
            <a:off x="7376375" y="2812539"/>
            <a:ext cx="3648841" cy="646331"/>
          </a:xfrm>
          <a:prstGeom prst="rect">
            <a:avLst/>
          </a:prstGeom>
          <a:noFill/>
        </p:spPr>
        <p:txBody>
          <a:bodyPr wrap="square" rtlCol="0">
            <a:spAutoFit/>
          </a:bodyPr>
          <a:lstStyle/>
          <a:p>
            <a:r>
              <a:rPr lang="en-GB" sz="3600" dirty="0">
                <a:solidFill>
                  <a:srgbClr val="FFC000"/>
                </a:solidFill>
              </a:rPr>
              <a:t>VITAL SPIRITS</a:t>
            </a:r>
          </a:p>
        </p:txBody>
      </p:sp>
      <p:sp>
        <p:nvSpPr>
          <p:cNvPr id="110" name="TextBox 109"/>
          <p:cNvSpPr txBox="1"/>
          <p:nvPr/>
        </p:nvSpPr>
        <p:spPr>
          <a:xfrm>
            <a:off x="7401374" y="1264292"/>
            <a:ext cx="3648841" cy="646331"/>
          </a:xfrm>
          <a:prstGeom prst="rect">
            <a:avLst/>
          </a:prstGeom>
          <a:noFill/>
        </p:spPr>
        <p:txBody>
          <a:bodyPr wrap="square" rtlCol="0">
            <a:spAutoFit/>
          </a:bodyPr>
          <a:lstStyle/>
          <a:p>
            <a:r>
              <a:rPr lang="en-GB" sz="3600" dirty="0">
                <a:solidFill>
                  <a:srgbClr val="0070C0"/>
                </a:solidFill>
              </a:rPr>
              <a:t>ANIMAL SPIRITS</a:t>
            </a:r>
          </a:p>
        </p:txBody>
      </p:sp>
    </p:spTree>
    <p:extLst>
      <p:ext uri="{BB962C8B-B14F-4D97-AF65-F5344CB8AC3E}">
        <p14:creationId xmlns:p14="http://schemas.microsoft.com/office/powerpoint/2010/main" val="1608190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06110" y="470338"/>
            <a:ext cx="6872890" cy="646331"/>
          </a:xfrm>
          <a:prstGeom prst="rect">
            <a:avLst/>
          </a:prstGeom>
          <a:noFill/>
        </p:spPr>
        <p:txBody>
          <a:bodyPr wrap="square" rtlCol="0">
            <a:spAutoFit/>
          </a:bodyPr>
          <a:lstStyle/>
          <a:p>
            <a:r>
              <a:rPr lang="en-GB" sz="3600" dirty="0"/>
              <a:t>Sources of the three-venter system</a:t>
            </a:r>
          </a:p>
        </p:txBody>
      </p:sp>
      <p:sp>
        <p:nvSpPr>
          <p:cNvPr id="6" name="TextBox 5"/>
          <p:cNvSpPr txBox="1"/>
          <p:nvPr/>
        </p:nvSpPr>
        <p:spPr>
          <a:xfrm>
            <a:off x="725652" y="1509986"/>
            <a:ext cx="10666248" cy="4524315"/>
          </a:xfrm>
          <a:prstGeom prst="rect">
            <a:avLst/>
          </a:prstGeom>
          <a:noFill/>
        </p:spPr>
        <p:txBody>
          <a:bodyPr wrap="square" rtlCol="0">
            <a:spAutoFit/>
          </a:bodyPr>
          <a:lstStyle/>
          <a:p>
            <a:pPr marL="285750" indent="-285750">
              <a:buFont typeface="Wingdings" panose="05000000000000000000" pitchFamily="2" charset="2"/>
              <a:buChar char="§"/>
            </a:pPr>
            <a:r>
              <a:rPr lang="en-GB" sz="3200" dirty="0"/>
              <a:t>the </a:t>
            </a:r>
            <a:r>
              <a:rPr lang="en-GB" sz="3200" dirty="0">
                <a:solidFill>
                  <a:srgbClr val="0070C0"/>
                </a:solidFill>
              </a:rPr>
              <a:t>philosophy</a:t>
            </a:r>
            <a:r>
              <a:rPr lang="en-GB" sz="3200" dirty="0"/>
              <a:t> of Plato – reason, passion, and the appetites, esp. the dialogue </a:t>
            </a:r>
            <a:r>
              <a:rPr lang="en-GB" sz="3200" i="1" dirty="0" err="1"/>
              <a:t>Timaeus</a:t>
            </a:r>
            <a:r>
              <a:rPr lang="en-GB" sz="3200" i="1" dirty="0"/>
              <a:t> </a:t>
            </a:r>
            <a:r>
              <a:rPr lang="en-GB" sz="3200" dirty="0"/>
              <a:t>(4cbc, Athens)</a:t>
            </a:r>
          </a:p>
          <a:p>
            <a:pPr marL="285750" indent="-285750">
              <a:buFont typeface="Wingdings" panose="05000000000000000000" pitchFamily="2" charset="2"/>
              <a:buChar char="§"/>
            </a:pPr>
            <a:r>
              <a:rPr lang="en-GB" sz="3200" dirty="0">
                <a:solidFill>
                  <a:srgbClr val="FF0000"/>
                </a:solidFill>
              </a:rPr>
              <a:t>animal dissection and vivisection </a:t>
            </a:r>
            <a:r>
              <a:rPr lang="en-GB" sz="3200" dirty="0"/>
              <a:t>by Aristotle – heart and blood key to human life, blood only runs out from heart (4cbc, Athens)</a:t>
            </a:r>
          </a:p>
          <a:p>
            <a:pPr marL="285750" indent="-285750">
              <a:buFont typeface="Wingdings" panose="05000000000000000000" pitchFamily="2" charset="2"/>
              <a:buChar char="§"/>
            </a:pPr>
            <a:r>
              <a:rPr lang="en-GB" sz="3200" dirty="0">
                <a:solidFill>
                  <a:srgbClr val="FF0000"/>
                </a:solidFill>
              </a:rPr>
              <a:t>human</a:t>
            </a:r>
            <a:r>
              <a:rPr lang="en-GB" sz="3200" dirty="0"/>
              <a:t> </a:t>
            </a:r>
            <a:r>
              <a:rPr lang="en-GB" sz="3200" dirty="0">
                <a:solidFill>
                  <a:srgbClr val="FF0000"/>
                </a:solidFill>
              </a:rPr>
              <a:t>dissection and vivisection </a:t>
            </a:r>
            <a:r>
              <a:rPr lang="en-GB" sz="3200" dirty="0"/>
              <a:t>[!] by </a:t>
            </a:r>
            <a:r>
              <a:rPr lang="en-GB" sz="3200" dirty="0" err="1"/>
              <a:t>Herophilus</a:t>
            </a:r>
            <a:r>
              <a:rPr lang="en-GB" sz="3200" dirty="0"/>
              <a:t> and </a:t>
            </a:r>
            <a:r>
              <a:rPr lang="en-GB" sz="3200" dirty="0" err="1"/>
              <a:t>Erasistatus</a:t>
            </a:r>
            <a:r>
              <a:rPr lang="en-GB" sz="3200" dirty="0"/>
              <a:t> (3cbc, Alexandria) – veins/arteries</a:t>
            </a:r>
          </a:p>
          <a:p>
            <a:pPr marL="285750" indent="-285750">
              <a:buFont typeface="Wingdings" panose="05000000000000000000" pitchFamily="2" charset="2"/>
              <a:buChar char="§"/>
            </a:pPr>
            <a:r>
              <a:rPr lang="en-GB" sz="3200" dirty="0">
                <a:solidFill>
                  <a:srgbClr val="FF0000"/>
                </a:solidFill>
              </a:rPr>
              <a:t>animal</a:t>
            </a:r>
            <a:r>
              <a:rPr lang="en-GB" sz="3200" dirty="0"/>
              <a:t> </a:t>
            </a:r>
            <a:r>
              <a:rPr lang="en-GB" sz="3200" dirty="0">
                <a:solidFill>
                  <a:srgbClr val="FF0000"/>
                </a:solidFill>
              </a:rPr>
              <a:t>dissection by Galen </a:t>
            </a:r>
            <a:r>
              <a:rPr lang="en-GB" sz="3200" dirty="0"/>
              <a:t>– arteries, not just veins, contain blood; pores in septum (2cad, Rome)</a:t>
            </a:r>
          </a:p>
        </p:txBody>
      </p:sp>
    </p:spTree>
    <p:extLst>
      <p:ext uri="{BB962C8B-B14F-4D97-AF65-F5344CB8AC3E}">
        <p14:creationId xmlns:p14="http://schemas.microsoft.com/office/powerpoint/2010/main" val="3347560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www.virtualmuseum.ca/media/edu/EN/uploads/image/LO1DA133859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7100" y="239306"/>
            <a:ext cx="8797127" cy="6374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4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0825"/>
            <a:ext cx="10515600" cy="1325563"/>
          </a:xfrm>
        </p:spPr>
        <p:txBody>
          <a:bodyPr/>
          <a:lstStyle/>
          <a:p>
            <a:pPr algn="ctr"/>
            <a:r>
              <a:rPr lang="en-GB" dirty="0"/>
              <a:t>How to think like a </a:t>
            </a:r>
            <a:r>
              <a:rPr lang="en-GB" dirty="0" err="1"/>
              <a:t>humouralist</a:t>
            </a:r>
            <a:endParaRPr lang="en-GB" dirty="0"/>
          </a:p>
        </p:txBody>
      </p:sp>
      <p:sp>
        <p:nvSpPr>
          <p:cNvPr id="3" name="Content Placeholder 2"/>
          <p:cNvSpPr>
            <a:spLocks noGrp="1"/>
          </p:cNvSpPr>
          <p:nvPr>
            <p:ph idx="1"/>
          </p:nvPr>
        </p:nvSpPr>
        <p:spPr>
          <a:xfrm>
            <a:off x="1098550" y="1576388"/>
            <a:ext cx="9994900" cy="4737099"/>
          </a:xfrm>
        </p:spPr>
        <p:txBody>
          <a:bodyPr/>
          <a:lstStyle/>
          <a:p>
            <a:pPr>
              <a:lnSpc>
                <a:spcPct val="100000"/>
              </a:lnSpc>
              <a:buFont typeface="Wingdings" panose="05000000000000000000" pitchFamily="2" charset="2"/>
              <a:buChar char="§"/>
            </a:pPr>
            <a:r>
              <a:rPr lang="en-GB" dirty="0">
                <a:sym typeface="Wingdings" panose="05000000000000000000" pitchFamily="2" charset="2"/>
              </a:rPr>
              <a:t>melons are cold and wet, ham is warm and dry  eat them together for a balanced meal</a:t>
            </a:r>
            <a:endParaRPr lang="en-GB" dirty="0"/>
          </a:p>
          <a:p>
            <a:pPr>
              <a:lnSpc>
                <a:spcPct val="100000"/>
              </a:lnSpc>
              <a:buFont typeface="Wingdings" panose="05000000000000000000" pitchFamily="2" charset="2"/>
              <a:buChar char="§"/>
            </a:pPr>
            <a:r>
              <a:rPr lang="en-GB" dirty="0"/>
              <a:t>spring is hot and wet </a:t>
            </a:r>
            <a:r>
              <a:rPr lang="en-GB" dirty="0">
                <a:sym typeface="Wingdings" panose="05000000000000000000" pitchFamily="2" charset="2"/>
              </a:rPr>
              <a:t> risk of blood excess  avoid eating red meat during spring…</a:t>
            </a:r>
          </a:p>
          <a:p>
            <a:pPr marL="0" indent="0">
              <a:lnSpc>
                <a:spcPct val="100000"/>
              </a:lnSpc>
              <a:buNone/>
            </a:pPr>
            <a:r>
              <a:rPr lang="en-GB" dirty="0">
                <a:sym typeface="Wingdings" panose="05000000000000000000" pitchFamily="2" charset="2"/>
              </a:rPr>
              <a:t>…or if you are young, or have a “sanguine temperament”</a:t>
            </a:r>
          </a:p>
          <a:p>
            <a:pPr>
              <a:lnSpc>
                <a:spcPct val="100000"/>
              </a:lnSpc>
              <a:buFont typeface="Wingdings" panose="05000000000000000000" pitchFamily="2" charset="2"/>
              <a:buChar char="§"/>
            </a:pPr>
            <a:r>
              <a:rPr lang="en-GB" dirty="0">
                <a:solidFill>
                  <a:srgbClr val="FF0000"/>
                </a:solidFill>
                <a:sym typeface="Wingdings" panose="05000000000000000000" pitchFamily="2" charset="2"/>
              </a:rPr>
              <a:t>mild fevers occur often in spring </a:t>
            </a:r>
            <a:r>
              <a:rPr lang="en-GB" dirty="0">
                <a:sym typeface="Wingdings" panose="05000000000000000000" pitchFamily="2" charset="2"/>
              </a:rPr>
              <a:t> must be due to warmth and wetness of the season  treat with blood-letting</a:t>
            </a:r>
          </a:p>
          <a:p>
            <a:pPr>
              <a:buFont typeface="Wingdings" panose="05000000000000000000" pitchFamily="2" charset="2"/>
              <a:buChar char="§"/>
            </a:pPr>
            <a:endParaRPr lang="en-GB" dirty="0"/>
          </a:p>
        </p:txBody>
      </p:sp>
    </p:spTree>
    <p:extLst>
      <p:ext uri="{BB962C8B-B14F-4D97-AF65-F5344CB8AC3E}">
        <p14:creationId xmlns:p14="http://schemas.microsoft.com/office/powerpoint/2010/main" val="1082105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www.virtualmuseum.ca/media/edu/EN/uploads/image/LO1DA133859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7100" y="239306"/>
            <a:ext cx="8797127" cy="6374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342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956</TotalTime>
  <Words>1308</Words>
  <Application>Microsoft Office PowerPoint</Application>
  <PresentationFormat>Widescreen</PresentationFormat>
  <Paragraphs>224</Paragraphs>
  <Slides>31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Calibri Light</vt:lpstr>
      <vt:lpstr>Wingdings</vt:lpstr>
      <vt:lpstr>Office Theme</vt:lpstr>
      <vt:lpstr>The Medical Renaissance c. 1500-1700</vt:lpstr>
      <vt:lpstr>PowerPoint Presentation</vt:lpstr>
      <vt:lpstr>Body diagram showing three venters, separated by neck and diaphragm G. Reisch, Margarita Philosophica (1512)</vt:lpstr>
      <vt:lpstr>PowerPoint Presentation</vt:lpstr>
      <vt:lpstr>PowerPoint Presentation</vt:lpstr>
      <vt:lpstr>PowerPoint Presentation</vt:lpstr>
      <vt:lpstr>PowerPoint Presentation</vt:lpstr>
      <vt:lpstr>How to think like a humouralist</vt:lpstr>
      <vt:lpstr>PowerPoint Presentation</vt:lpstr>
      <vt:lpstr>PowerPoint Presentation</vt:lpstr>
      <vt:lpstr>Dioscorides’ De materia medica, 1cad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Ligature diagram, from William Harvey, Anatomical exercises on the motion of the heart and blood in animals (1628)</vt:lpstr>
      <vt:lpstr>Aristotle on the soul</vt:lpstr>
      <vt:lpstr>PowerPoint Presentation</vt:lpstr>
      <vt:lpstr>Chemical medicine</vt:lpstr>
      <vt:lpstr>PowerPoint Presentation</vt:lpstr>
      <vt:lpstr>PowerPoint Presentation</vt:lpstr>
      <vt:lpstr>PowerPoint Presentation</vt:lpstr>
      <vt:lpstr>Embattled, delayed and partial acceptance</vt:lpstr>
      <vt:lpstr>Limited effect on medical practice</vt:lpstr>
      <vt:lpstr>PowerPoint Presentation</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Bycroft, Michael</dc:creator>
  <cp:lastModifiedBy>Bycroft, Michael</cp:lastModifiedBy>
  <cp:revision>67</cp:revision>
  <dcterms:created xsi:type="dcterms:W3CDTF">2016-10-05T15:48:26Z</dcterms:created>
  <dcterms:modified xsi:type="dcterms:W3CDTF">2017-10-17T08:56:04Z</dcterms:modified>
</cp:coreProperties>
</file>