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5" r:id="rId17"/>
    <p:sldId id="273" r:id="rId18"/>
    <p:sldId id="274" r:id="rId19"/>
    <p:sldId id="276" r:id="rId20"/>
    <p:sldId id="277" r:id="rId21"/>
    <p:sldId id="278" r:id="rId22"/>
    <p:sldId id="279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/>
    <p:restoredTop sz="94674"/>
  </p:normalViewPr>
  <p:slideViewPr>
    <p:cSldViewPr>
      <p:cViewPr>
        <p:scale>
          <a:sx n="151" d="100"/>
          <a:sy n="151" d="100"/>
        </p:scale>
        <p:origin x="1056" y="-9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1/15/19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gi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jpeg"/><Relationship Id="rId3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jpeg"/><Relationship Id="rId3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Doctoring the Nation: The Rise of Eugenics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Mind, Body and Society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Compatibility with liberal regimes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676400"/>
            <a:ext cx="4114800" cy="5181600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British roots and continuing leading role</a:t>
            </a:r>
          </a:p>
          <a:p>
            <a:r>
              <a:rPr lang="en-GB" dirty="0"/>
              <a:t>Support from leading writers and intellectuals including many on the    left such as H.G. Wells    and George Bernard    Shaw</a:t>
            </a:r>
          </a:p>
          <a:p>
            <a:r>
              <a:rPr lang="en-GB" dirty="0"/>
              <a:t>British Mental Deficiency Act 1913</a:t>
            </a:r>
          </a:p>
          <a:p>
            <a:r>
              <a:rPr lang="en-GB" dirty="0"/>
              <a:t>USA, Canada, Australia: immigration control</a:t>
            </a:r>
          </a:p>
          <a:p>
            <a:r>
              <a:rPr lang="en-GB" dirty="0"/>
              <a:t>USA: introduction of sterilisation in large number of states by 1930s </a:t>
            </a:r>
          </a:p>
          <a:p>
            <a:r>
              <a:rPr lang="en-GB" dirty="0"/>
              <a:t>Canada: forced sexual sterilisation in Alberta 1929, British Columbia 1933, differentially targeting women, institutionalised people, First Nations.</a:t>
            </a:r>
          </a:p>
        </p:txBody>
      </p:sp>
      <p:pic>
        <p:nvPicPr>
          <p:cNvPr id="5" name="Content Placeholder 4" descr="61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215218" y="1828800"/>
            <a:ext cx="4928782" cy="3747295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Compatibility with social democracy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Denmark, Finland, Norway and Sweden all introduce eugenic laws in 1930s</a:t>
            </a:r>
          </a:p>
          <a:p>
            <a:r>
              <a:rPr lang="en-GB" dirty="0"/>
              <a:t>By 1970 estimated 170,000 sterilised</a:t>
            </a:r>
          </a:p>
        </p:txBody>
      </p:sp>
      <p:pic>
        <p:nvPicPr>
          <p:cNvPr id="5" name="Content Placeholder 4" descr="61pwIX8K2tL__SY445_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57800" y="1966119"/>
            <a:ext cx="2819400" cy="4238625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Becomes an international movement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International eugenics conferences beginning in London, 1912 </a:t>
            </a:r>
          </a:p>
          <a:p>
            <a:r>
              <a:rPr lang="en-GB" dirty="0"/>
              <a:t>Part of being a modern nation</a:t>
            </a:r>
          </a:p>
          <a:p>
            <a:r>
              <a:rPr lang="en-GB" dirty="0"/>
              <a:t>Extends across Europe, to North and South America, to White Dominions, and even to Russia and to colonial regimes</a:t>
            </a:r>
          </a:p>
        </p:txBody>
      </p:sp>
      <p:pic>
        <p:nvPicPr>
          <p:cNvPr id="5" name="Content Placeholder 4" descr="559985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29200" y="1905000"/>
            <a:ext cx="3081528" cy="2496312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3. Reasons for the rise of this mode of ‘doctoring the nation’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Science and pseudo-science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Victorian cult of measurement (</a:t>
            </a:r>
            <a:r>
              <a:rPr lang="en-GB" dirty="0" err="1"/>
              <a:t>Galton</a:t>
            </a:r>
            <a:r>
              <a:rPr lang="en-GB" dirty="0"/>
              <a:t>)</a:t>
            </a:r>
          </a:p>
          <a:p>
            <a:r>
              <a:rPr lang="en-GB" dirty="0"/>
              <a:t>Longer-terms cultures of breeding</a:t>
            </a:r>
          </a:p>
          <a:p>
            <a:r>
              <a:rPr lang="en-GB" dirty="0"/>
              <a:t>Emerging science of heredity</a:t>
            </a:r>
          </a:p>
          <a:p>
            <a:r>
              <a:rPr lang="en-GB" dirty="0"/>
              <a:t>Modernist attractions of science of eugenics</a:t>
            </a:r>
          </a:p>
          <a:p>
            <a:r>
              <a:rPr lang="en-GB" dirty="0"/>
              <a:t>Science or pseudo-science?</a:t>
            </a:r>
          </a:p>
        </p:txBody>
      </p:sp>
      <p:pic>
        <p:nvPicPr>
          <p:cNvPr id="5" name="Content Placeholder 4" descr="13775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4208069"/>
            <a:ext cx="4109314" cy="2649931"/>
          </a:xfrm>
        </p:spPr>
      </p:pic>
      <p:pic>
        <p:nvPicPr>
          <p:cNvPr id="6" name="Picture 5" descr="13775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1524000"/>
            <a:ext cx="4109314" cy="265953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demographic transition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From late 19</a:t>
            </a:r>
            <a:r>
              <a:rPr lang="en-GB" baseline="30000" dirty="0"/>
              <a:t>th</a:t>
            </a:r>
            <a:r>
              <a:rPr lang="en-GB" dirty="0"/>
              <a:t> century a fall in fertility in western nations</a:t>
            </a:r>
          </a:p>
          <a:p>
            <a:r>
              <a:rPr lang="en-GB" dirty="0"/>
              <a:t>Concern in Britain about decline being most marked in middle-classes and among professionals</a:t>
            </a:r>
          </a:p>
          <a:p>
            <a:r>
              <a:rPr lang="en-GB" dirty="0"/>
              <a:t>In France, fear of overall population decline by early 20</a:t>
            </a:r>
            <a:r>
              <a:rPr lang="en-GB" baseline="30000" dirty="0"/>
              <a:t>th</a:t>
            </a:r>
            <a:r>
              <a:rPr lang="en-GB" dirty="0"/>
              <a:t> century (encourages positive forms of eugenics)</a:t>
            </a:r>
          </a:p>
          <a:p>
            <a:r>
              <a:rPr lang="en-GB" dirty="0"/>
              <a:t>Moral objections to birth control focus attention on segregation and ‘treatment’</a:t>
            </a:r>
          </a:p>
          <a:p>
            <a:r>
              <a:rPr lang="en-GB" dirty="0"/>
              <a:t>Link to women’s groups, birth control advocates, and even sexual liberals</a:t>
            </a:r>
          </a:p>
        </p:txBody>
      </p:sp>
      <p:pic>
        <p:nvPicPr>
          <p:cNvPr id="5" name="Content Placeholder 4" descr="i-a208c63830e0c8a7971f51fe57661b28-tinkle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62500" y="2261394"/>
            <a:ext cx="3810000" cy="3648075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Nation building era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536780"/>
            <a:ext cx="4038600" cy="3930538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Heightened concern about international competition and ‘national efficiency’</a:t>
            </a:r>
          </a:p>
          <a:p>
            <a:r>
              <a:rPr lang="en-GB" dirty="0"/>
              <a:t>Era of nation building and interest in defining the nation (</a:t>
            </a:r>
            <a:r>
              <a:rPr lang="en-GB" dirty="0" err="1"/>
              <a:t>eg</a:t>
            </a:r>
            <a:r>
              <a:rPr lang="en-GB" dirty="0"/>
              <a:t> post WWI)</a:t>
            </a:r>
          </a:p>
          <a:p>
            <a:r>
              <a:rPr lang="en-GB" dirty="0"/>
              <a:t>Immigrant nations concerned about racial mix</a:t>
            </a:r>
          </a:p>
        </p:txBody>
      </p:sp>
      <p:pic>
        <p:nvPicPr>
          <p:cNvPr id="5" name="Content Placeholder 4" descr="eugenics_003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191000" y="1752600"/>
            <a:ext cx="4800600" cy="3246406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8491EF3-5F56-FC4A-A75C-5AFF3C4400C0}"/>
              </a:ext>
            </a:extLst>
          </p:cNvPr>
          <p:cNvSpPr txBox="1"/>
          <p:nvPr/>
        </p:nvSpPr>
        <p:spPr>
          <a:xfrm>
            <a:off x="465667" y="5467318"/>
            <a:ext cx="838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And let’s not forget about eugenics in empire and post-imperial nation-building, e.g. South Africa, where it served to underpin practices of ’racial’ segregation and discrimination.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New ways of seeing /ranking population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799" y="1828800"/>
            <a:ext cx="4325601" cy="4800600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Population problems and differences exposed by rise of mass education, mass enlistment (WWI) and growing scale of asylums, prisons, workhouses</a:t>
            </a:r>
          </a:p>
          <a:p>
            <a:r>
              <a:rPr lang="en-GB" dirty="0"/>
              <a:t>Spread of anthropometric techniques and emergence of new tools such as the social survey and the  psychological test to rank individuals.</a:t>
            </a:r>
          </a:p>
        </p:txBody>
      </p:sp>
      <p:pic>
        <p:nvPicPr>
          <p:cNvPr id="5" name="Content Placeholder 4" descr="ebat22-06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1981200"/>
            <a:ext cx="4038600" cy="2022148"/>
          </a:xfrm>
        </p:spPr>
      </p:pic>
      <p:pic>
        <p:nvPicPr>
          <p:cNvPr id="6" name="Picture 5" descr="Yerkes eugenics Table 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4267200"/>
            <a:ext cx="4279392" cy="1802892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challenges of a welfare state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Explaining failures: the </a:t>
            </a:r>
            <a:r>
              <a:rPr lang="en-GB" dirty="0" err="1"/>
              <a:t>ineducable</a:t>
            </a:r>
            <a:r>
              <a:rPr lang="en-GB" dirty="0"/>
              <a:t>; the recidivist, the unemployed</a:t>
            </a:r>
          </a:p>
          <a:p>
            <a:r>
              <a:rPr lang="en-GB" dirty="0"/>
              <a:t>Opportunities for new experts to test, identify, segregate, and treat the unfit</a:t>
            </a:r>
          </a:p>
          <a:p>
            <a:r>
              <a:rPr lang="en-GB" dirty="0"/>
              <a:t>Growing concern about the capacity and cost of solution of segregation (particularly as welfare state faces economic crises of war and depression, and as it becomes more ambitious)</a:t>
            </a:r>
          </a:p>
        </p:txBody>
      </p:sp>
      <p:pic>
        <p:nvPicPr>
          <p:cNvPr id="7" name="Content Placeholder 6" descr="charities4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0" y="1905000"/>
            <a:ext cx="4038600" cy="3205238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4. Nazi Germany: an exceptional case?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Aims/Structure of Lecture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1. Introduce eugenics as a prime example of ‘doctoring the nation’ between the 1880s and 1940s</a:t>
            </a:r>
          </a:p>
          <a:p>
            <a:r>
              <a:rPr lang="en-GB" dirty="0"/>
              <a:t>2. Demonstrate that this went beyond Nazi Germany</a:t>
            </a:r>
          </a:p>
          <a:p>
            <a:r>
              <a:rPr lang="en-GB" dirty="0"/>
              <a:t>3. Examine the reasons for the rise of this mode of ‘doctoring the nation’</a:t>
            </a:r>
          </a:p>
          <a:p>
            <a:r>
              <a:rPr lang="en-GB" dirty="0"/>
              <a:t>4.Consider reasons for its particular association with Nazi Germany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Nazi Germany stands 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400" y="1524001"/>
            <a:ext cx="4470400" cy="4190999"/>
          </a:xfrm>
        </p:spPr>
        <p:txBody>
          <a:bodyPr>
            <a:normAutofit/>
          </a:bodyPr>
          <a:lstStyle/>
          <a:p>
            <a:r>
              <a:rPr lang="en-GB" sz="2000" dirty="0"/>
              <a:t>Importance of ideology of national fitness and purity to politics and culture: ‘the ‘racial state’</a:t>
            </a:r>
          </a:p>
          <a:p>
            <a:r>
              <a:rPr lang="en-GB" sz="2000" dirty="0"/>
              <a:t>Leader in psychiatric and genetic science</a:t>
            </a:r>
          </a:p>
          <a:p>
            <a:r>
              <a:rPr lang="en-GB" sz="2000" dirty="0"/>
              <a:t>Opportunities from a sympathetic state</a:t>
            </a:r>
          </a:p>
          <a:p>
            <a:r>
              <a:rPr lang="en-GB" sz="2000" dirty="0"/>
              <a:t>Degree of economic problems via depression and mobilisation of economy in WWII</a:t>
            </a:r>
          </a:p>
          <a:p>
            <a:r>
              <a:rPr lang="en-GB" sz="2000" dirty="0"/>
              <a:t>Scale of sterilisation policy (375,000)</a:t>
            </a:r>
          </a:p>
        </p:txBody>
      </p:sp>
      <p:pic>
        <p:nvPicPr>
          <p:cNvPr id="7" name="Content Placeholder 6" descr="naziidealfamily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19600" y="1828800"/>
            <a:ext cx="2420471" cy="3205779"/>
          </a:xfrm>
        </p:spPr>
      </p:pic>
      <p:pic>
        <p:nvPicPr>
          <p:cNvPr id="8" name="Picture 7" descr="EuthanasiePropagand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00800" y="3429000"/>
            <a:ext cx="2504218" cy="319563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B960410-FE2D-894D-95E1-34FEA5EBF776}"/>
              </a:ext>
            </a:extLst>
          </p:cNvPr>
          <p:cNvSpPr txBox="1"/>
          <p:nvPr/>
        </p:nvSpPr>
        <p:spPr>
          <a:xfrm>
            <a:off x="25400" y="5105401"/>
            <a:ext cx="6680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GB" dirty="0"/>
              <a:t>Use of ‘euthanasia’ for mentally handicapped (Action T4 – 70,000), sterilisation for clinical conditions from epilepsy to deafness and alcoholism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dirty="0"/>
              <a:t>Genocide of racialised as well as medicalised populations (despite early role of Jewish elites in German </a:t>
            </a:r>
            <a:r>
              <a:rPr lang="en-GB" i="1" dirty="0" err="1"/>
              <a:t>Rassenhygiene</a:t>
            </a:r>
            <a:r>
              <a:rPr lang="en-GB" dirty="0"/>
              <a:t>/eugenics movement)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Yet German eugenics has roots before Nazi era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524000"/>
            <a:ext cx="4876800" cy="5181600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Sterilisation Law introduced before Nazis come to power</a:t>
            </a:r>
          </a:p>
          <a:p>
            <a:r>
              <a:rPr lang="en-GB" dirty="0"/>
              <a:t>Follows example of USA</a:t>
            </a:r>
          </a:p>
          <a:p>
            <a:r>
              <a:rPr lang="en-GB" dirty="0"/>
              <a:t>Eugenics and an interest in ‘race hygiene’ well established (1st society 1905)</a:t>
            </a:r>
          </a:p>
          <a:p>
            <a:r>
              <a:rPr lang="en-GB" dirty="0"/>
              <a:t>Germany already a leader in eugenic sciences of psychiatry and genetics, </a:t>
            </a:r>
            <a:r>
              <a:rPr lang="en-GB" dirty="0" err="1"/>
              <a:t>eg</a:t>
            </a:r>
            <a:r>
              <a:rPr lang="en-GB" dirty="0"/>
              <a:t> via Kaiser Wilhelm Institute (and has financial support from Rockefeller Foundation into 1930s)</a:t>
            </a:r>
          </a:p>
          <a:p>
            <a:r>
              <a:rPr lang="en-GB" dirty="0"/>
              <a:t>Deaths of mentally ill in German asylums in First World War (140,000)</a:t>
            </a:r>
          </a:p>
        </p:txBody>
      </p:sp>
      <p:pic>
        <p:nvPicPr>
          <p:cNvPr id="5" name="Content Placeholder 4" descr="poster-for-the-international-hygiene-exhibition-1911-in-dresden-191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43726" y="1773238"/>
            <a:ext cx="3247547" cy="4624387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Concluding thoughts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67063"/>
            <a:ext cx="8229600" cy="3939809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Strong position of science in German culture</a:t>
            </a:r>
          </a:p>
          <a:p>
            <a:r>
              <a:rPr lang="en-GB" dirty="0"/>
              <a:t>Key importance of a regime able and willing to ignore rights of individual (compulsory rather than voluntary sterilisation); and of limited opportunities for organised opposition</a:t>
            </a:r>
          </a:p>
          <a:p>
            <a:r>
              <a:rPr lang="en-GB" dirty="0"/>
              <a:t>Key importance of wartime situation in radicalising situation, though most extreme policy of euthanasia still remains secret and encounter opposition</a:t>
            </a:r>
          </a:p>
          <a:p>
            <a:r>
              <a:rPr lang="en-GB" dirty="0"/>
              <a:t>But far from unique in seeing eugenics as a tool to ‘doctor the nation’</a:t>
            </a:r>
          </a:p>
          <a:p>
            <a:r>
              <a:rPr lang="en-GB" dirty="0"/>
              <a:t>Broader structural factors: demography; nation-building; economics and welfare; medical science; new visibility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1F42C08D-79AF-3944-98ED-C2E5C9F6C18B}"/>
              </a:ext>
            </a:extLst>
          </p:cNvPr>
          <p:cNvSpPr txBox="1"/>
          <p:nvPr/>
        </p:nvSpPr>
        <p:spPr>
          <a:xfrm>
            <a:off x="110067" y="5410200"/>
            <a:ext cx="903393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And it is worth noting that eugenic practices of ‘doctoring the nation’– in the form of efforts to eradicate hereditary diseases, for example -- have not disappeared even today.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1. Eugenics as a way of ‘doctoring the nation’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was eugenics?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" y="1723644"/>
            <a:ext cx="4419600" cy="4981956"/>
          </a:xfrm>
        </p:spPr>
        <p:txBody>
          <a:bodyPr>
            <a:normAutofit/>
          </a:bodyPr>
          <a:lstStyle/>
          <a:p>
            <a:r>
              <a:rPr lang="en-GB" dirty="0"/>
              <a:t>Term coined in 1883 by British scientist Francis </a:t>
            </a:r>
            <a:r>
              <a:rPr lang="en-GB" dirty="0" err="1"/>
              <a:t>Galton</a:t>
            </a:r>
            <a:r>
              <a:rPr lang="en-GB" dirty="0"/>
              <a:t> (1822-1911), cousin of Charles Darwin</a:t>
            </a:r>
          </a:p>
          <a:p>
            <a:r>
              <a:rPr lang="en-GB" dirty="0" err="1"/>
              <a:t>Galton</a:t>
            </a:r>
            <a:r>
              <a:rPr lang="en-GB" dirty="0"/>
              <a:t> builds on work of Darwin to extend interest in variation, the role of heredity, and the question of (un)natural selection when it came to man</a:t>
            </a:r>
          </a:p>
        </p:txBody>
      </p:sp>
      <p:pic>
        <p:nvPicPr>
          <p:cNvPr id="5" name="Content Placeholder 4" descr="Francis_Galton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24400" y="1981200"/>
            <a:ext cx="2305622" cy="2305622"/>
          </a:xfrm>
        </p:spPr>
      </p:pic>
      <p:pic>
        <p:nvPicPr>
          <p:cNvPr id="6" name="Picture 5" descr="109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4495800"/>
            <a:ext cx="4320540" cy="185166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Eugenics becomes a science and a movement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1904: setting up of the Eugenics Record Office (later the Eugenics Laboratory) at UCL</a:t>
            </a:r>
          </a:p>
          <a:p>
            <a:r>
              <a:rPr lang="en-GB" dirty="0"/>
              <a:t>1907: Eugenics Education Society founded (from 1926 The Eugenics Society)</a:t>
            </a:r>
          </a:p>
          <a:p>
            <a:r>
              <a:rPr lang="en-GB" dirty="0"/>
              <a:t>1908 first edition of the </a:t>
            </a:r>
            <a:r>
              <a:rPr lang="en-GB" i="1" dirty="0"/>
              <a:t>Eugenics Review</a:t>
            </a:r>
            <a:endParaRPr lang="en-GB" dirty="0"/>
          </a:p>
          <a:p>
            <a:r>
              <a:rPr lang="en-GB" dirty="0"/>
              <a:t>Eugenics Society never more than 1000 members (high proportion of professionals) but influence of idea extends much further</a:t>
            </a:r>
          </a:p>
        </p:txBody>
      </p:sp>
      <p:pic>
        <p:nvPicPr>
          <p:cNvPr id="5" name="Content Placeholder 4" descr="eugenicssoc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1828800"/>
            <a:ext cx="4038600" cy="2891496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Eugenics as a prime example of ‘doctoring the nation’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Interested in the variation of qualities (</a:t>
            </a:r>
            <a:r>
              <a:rPr lang="en-GB" dirty="0" err="1"/>
              <a:t>eg</a:t>
            </a:r>
            <a:r>
              <a:rPr lang="en-GB" dirty="0"/>
              <a:t> intelligence) across a population</a:t>
            </a:r>
          </a:p>
          <a:p>
            <a:r>
              <a:rPr lang="en-GB" dirty="0"/>
              <a:t>Draws attention to those at either extreme</a:t>
            </a:r>
          </a:p>
          <a:p>
            <a:r>
              <a:rPr lang="en-GB" dirty="0"/>
              <a:t>Theory of heredity offers clue to how society might adjust the mean to minimise social problems and maximise ability of population </a:t>
            </a:r>
          </a:p>
        </p:txBody>
      </p:sp>
      <p:pic>
        <p:nvPicPr>
          <p:cNvPr id="5" name="Content Placeholder 4" descr="20070816175129!Galton_class_eugenic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183610"/>
            <a:ext cx="4038600" cy="380364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Positive eugenics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600200"/>
            <a:ext cx="4267200" cy="5105400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Encouragement of the fit to breed: education and propaganda</a:t>
            </a:r>
          </a:p>
          <a:p>
            <a:r>
              <a:rPr lang="en-GB" dirty="0"/>
              <a:t>Leads to consideration of incentives</a:t>
            </a:r>
          </a:p>
          <a:p>
            <a:r>
              <a:rPr lang="en-GB" dirty="0"/>
              <a:t>Consideration of marriage advice and certificates of fitness</a:t>
            </a:r>
          </a:p>
          <a:p>
            <a:r>
              <a:rPr lang="en-GB" dirty="0"/>
              <a:t>Encourages use of mental testing to create a ladder of opportunity in education</a:t>
            </a:r>
          </a:p>
          <a:p>
            <a:r>
              <a:rPr lang="en-GB" dirty="0"/>
              <a:t>Often </a:t>
            </a:r>
            <a:r>
              <a:rPr lang="en-GB" dirty="0" err="1"/>
              <a:t>meritocratic</a:t>
            </a:r>
            <a:endParaRPr lang="en-GB" dirty="0"/>
          </a:p>
          <a:p>
            <a:pPr>
              <a:buNone/>
            </a:pPr>
            <a:r>
              <a:rPr lang="en-GB" dirty="0"/>
              <a:t> </a:t>
            </a:r>
          </a:p>
        </p:txBody>
      </p:sp>
      <p:pic>
        <p:nvPicPr>
          <p:cNvPr id="5" name="Content Placeholder 4" descr="eugenic-marriag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770853"/>
            <a:ext cx="4038600" cy="2629156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Negative eugenics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676400"/>
            <a:ext cx="4343400" cy="4724400"/>
          </a:xfrm>
        </p:spPr>
        <p:txBody>
          <a:bodyPr>
            <a:normAutofit lnSpcReduction="10000"/>
          </a:bodyPr>
          <a:lstStyle/>
          <a:p>
            <a:r>
              <a:rPr lang="en-GB" dirty="0"/>
              <a:t>Birth control</a:t>
            </a:r>
          </a:p>
          <a:p>
            <a:r>
              <a:rPr lang="en-GB" dirty="0"/>
              <a:t>Immigration control</a:t>
            </a:r>
          </a:p>
          <a:p>
            <a:r>
              <a:rPr lang="en-GB" dirty="0"/>
              <a:t>Sterilisation</a:t>
            </a:r>
          </a:p>
          <a:p>
            <a:r>
              <a:rPr lang="en-GB" dirty="0"/>
              <a:t>Segregation</a:t>
            </a:r>
          </a:p>
          <a:p>
            <a:r>
              <a:rPr lang="en-GB" dirty="0"/>
              <a:t>‘Euthanasia’</a:t>
            </a:r>
          </a:p>
          <a:p>
            <a:r>
              <a:rPr lang="en-GB" dirty="0"/>
              <a:t>Particular focus on ‘mental defectives’, ‘feeble-minded’, mentally ill, physically </a:t>
            </a:r>
            <a:r>
              <a:rPr lang="en-GB" dirty="0" smtClean="0"/>
              <a:t>handicapped –but also alcoholism, criminality</a:t>
            </a:r>
            <a:r>
              <a:rPr lang="is-IS" dirty="0" smtClean="0"/>
              <a:t>…</a:t>
            </a:r>
            <a:endParaRPr lang="en-GB" dirty="0"/>
          </a:p>
        </p:txBody>
      </p:sp>
      <p:pic>
        <p:nvPicPr>
          <p:cNvPr id="7" name="Content Placeholder 6" descr="Eugenics, feeble-mindednes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95800" y="1828800"/>
            <a:ext cx="3810000" cy="25400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2. Demonstrate that this went beyond Nazi Germany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4132</TotalTime>
  <Words>1074</Words>
  <Application>Microsoft Macintosh PowerPoint</Application>
  <PresentationFormat>On-screen Show (4:3)</PresentationFormat>
  <Paragraphs>96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Corbel</vt:lpstr>
      <vt:lpstr>Wingdings</vt:lpstr>
      <vt:lpstr>Wingdings 2</vt:lpstr>
      <vt:lpstr>Wingdings 3</vt:lpstr>
      <vt:lpstr>Arial</vt:lpstr>
      <vt:lpstr>Module</vt:lpstr>
      <vt:lpstr>Doctoring the Nation: The Rise of Eugenics</vt:lpstr>
      <vt:lpstr>Aims/Structure of Lecture</vt:lpstr>
      <vt:lpstr>1. Eugenics as a way of ‘doctoring the nation’</vt:lpstr>
      <vt:lpstr>What was eugenics?</vt:lpstr>
      <vt:lpstr>Eugenics becomes a science and a movement</vt:lpstr>
      <vt:lpstr>Eugenics as a prime example of ‘doctoring the nation’</vt:lpstr>
      <vt:lpstr>Positive eugenics</vt:lpstr>
      <vt:lpstr>Negative eugenics</vt:lpstr>
      <vt:lpstr>2. Demonstrate that this went beyond Nazi Germany</vt:lpstr>
      <vt:lpstr>Compatibility with liberal regimes</vt:lpstr>
      <vt:lpstr>Compatibility with social democracy</vt:lpstr>
      <vt:lpstr>Becomes an international movement</vt:lpstr>
      <vt:lpstr>3. Reasons for the rise of this mode of ‘doctoring the nation’</vt:lpstr>
      <vt:lpstr>Science and pseudo-science</vt:lpstr>
      <vt:lpstr>The demographic transition</vt:lpstr>
      <vt:lpstr>Nation building era</vt:lpstr>
      <vt:lpstr>New ways of seeing /ranking population</vt:lpstr>
      <vt:lpstr>The challenges of a welfare state</vt:lpstr>
      <vt:lpstr>4. Nazi Germany: an exceptional case?</vt:lpstr>
      <vt:lpstr>Why Nazi Germany stands out</vt:lpstr>
      <vt:lpstr>Yet German eugenics has roots before Nazi era</vt:lpstr>
      <vt:lpstr>Concluding thoughts</vt:lpstr>
    </vt:vector>
  </TitlesOfParts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Doctoring the Nation: The Rise of Eugenics</dc:title>
  <dc:creator>Roberta</dc:creator>
  <cp:lastModifiedBy>Microsoft Office User</cp:lastModifiedBy>
  <cp:revision>58</cp:revision>
  <dcterms:created xsi:type="dcterms:W3CDTF">2006-08-16T00:00:00Z</dcterms:created>
  <dcterms:modified xsi:type="dcterms:W3CDTF">2019-01-15T09:12:25Z</dcterms:modified>
</cp:coreProperties>
</file>