
<file path=[Content_Types].xml><?xml version="1.0" encoding="utf-8"?>
<Types xmlns="http://schemas.openxmlformats.org/package/2006/content-types">
  <Default Extension="xml" ContentType="application/xml"/>
  <Default Extension="jpeg" ContentType="image/jpeg"/>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32"/>
  </p:notesMasterIdLst>
  <p:sldIdLst>
    <p:sldId id="256" r:id="rId7"/>
    <p:sldId id="257" r:id="rId8"/>
    <p:sldId id="258" r:id="rId9"/>
    <p:sldId id="270" r:id="rId10"/>
    <p:sldId id="259" r:id="rId11"/>
    <p:sldId id="272" r:id="rId12"/>
    <p:sldId id="274" r:id="rId13"/>
    <p:sldId id="267" r:id="rId14"/>
    <p:sldId id="273" r:id="rId15"/>
    <p:sldId id="271" r:id="rId16"/>
    <p:sldId id="266" r:id="rId17"/>
    <p:sldId id="276" r:id="rId18"/>
    <p:sldId id="277" r:id="rId19"/>
    <p:sldId id="278" r:id="rId20"/>
    <p:sldId id="268" r:id="rId21"/>
    <p:sldId id="269" r:id="rId22"/>
    <p:sldId id="262" r:id="rId23"/>
    <p:sldId id="275" r:id="rId24"/>
    <p:sldId id="261" r:id="rId25"/>
    <p:sldId id="263" r:id="rId26"/>
    <p:sldId id="264" r:id="rId27"/>
    <p:sldId id="260" r:id="rId28"/>
    <p:sldId id="280" r:id="rId29"/>
    <p:sldId id="279" r:id="rId30"/>
    <p:sldId id="26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0"/>
    <p:restoredTop sz="94681"/>
  </p:normalViewPr>
  <p:slideViewPr>
    <p:cSldViewPr>
      <p:cViewPr varScale="1">
        <p:scale>
          <a:sx n="165" d="100"/>
          <a:sy n="165" d="100"/>
        </p:scale>
        <p:origin x="1432" y="20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notesMaster" Target="notesMasters/notesMaster1.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3498AB-F64C-41FF-AF58-9E1453A0C9C0}" type="datetimeFigureOut">
              <a:rPr lang="en-GB" smtClean="0"/>
              <a:t>28/01/2019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3CD2A-6E6D-4592-ADF4-24F1E1A9C520}" type="slidenum">
              <a:rPr lang="en-GB" smtClean="0"/>
              <a:t>‹#›</a:t>
            </a:fld>
            <a:endParaRPr lang="en-GB"/>
          </a:p>
        </p:txBody>
      </p:sp>
    </p:spTree>
    <p:extLst>
      <p:ext uri="{BB962C8B-B14F-4D97-AF65-F5344CB8AC3E}">
        <p14:creationId xmlns:p14="http://schemas.microsoft.com/office/powerpoint/2010/main" val="1534273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openlibrary.org/books/OL7159466M"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NUL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s://openlibrary.org/books/OL7159466M"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NULL" TargetMode="External"/><Relationship Id="rId5" Type="http://schemas.openxmlformats.org/officeDocument/2006/relationships/hyperlink" Target="https://www.wisconsinhistory.org/whi/results.asp?keyword1=&amp;genre=13&amp;genre_text=Photograph&amp;search_field1=collection_name&amp;search_type=advanced&amp;sort_by=date&amp;boolean_type1=and&amp;boolean_type2=and"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hansard.millbanksystems.com</a:t>
            </a:r>
            <a:r>
              <a:rPr lang="en-US" dirty="0" smtClean="0"/>
              <a:t>/commons/1834/</a:t>
            </a:r>
            <a:r>
              <a:rPr lang="en-US" dirty="0" err="1" smtClean="0"/>
              <a:t>jun</a:t>
            </a:r>
            <a:r>
              <a:rPr lang="en-US" dirty="0" smtClean="0"/>
              <a:t>/03/drunkenness</a:t>
            </a:r>
          </a:p>
          <a:p>
            <a:endParaRPr lang="en-US" dirty="0" smtClean="0"/>
          </a:p>
          <a:p>
            <a:r>
              <a:rPr lang="en-US" sz="1200" kern="1200" dirty="0" smtClean="0">
                <a:solidFill>
                  <a:schemeClr val="tx1"/>
                </a:solidFill>
                <a:latin typeface="+mn-lt"/>
                <a:ea typeface="+mn-ea"/>
                <a:cs typeface="+mn-cs"/>
              </a:rPr>
              <a:t>The House divided—Ayes 64 Noes, 47: Majority 17. Select Committee appointed to inquire into the causes of the great increase of habitual Drunkenness among the </a:t>
            </a:r>
            <a:r>
              <a:rPr lang="en-US" sz="1200" kern="1200" dirty="0" err="1" smtClean="0">
                <a:solidFill>
                  <a:schemeClr val="tx1"/>
                </a:solidFill>
                <a:latin typeface="+mn-lt"/>
                <a:ea typeface="+mn-ea"/>
                <a:cs typeface="+mn-cs"/>
              </a:rPr>
              <a:t>labouring</a:t>
            </a:r>
            <a:r>
              <a:rPr lang="en-US" sz="1200" kern="1200" dirty="0" smtClean="0">
                <a:solidFill>
                  <a:schemeClr val="tx1"/>
                </a:solidFill>
                <a:latin typeface="+mn-lt"/>
                <a:ea typeface="+mn-ea"/>
                <a:cs typeface="+mn-cs"/>
              </a:rPr>
              <a:t> classes of this kingdom</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Second quote reporting</a:t>
            </a:r>
            <a:r>
              <a:rPr lang="en-US" sz="1200" kern="1200" baseline="0" dirty="0" smtClean="0">
                <a:solidFill>
                  <a:schemeClr val="tx1"/>
                </a:solidFill>
                <a:latin typeface="+mn-lt"/>
                <a:ea typeface="+mn-ea"/>
                <a:cs typeface="+mn-cs"/>
              </a:rPr>
              <a:t> on </a:t>
            </a:r>
            <a:r>
              <a:rPr lang="en-US" sz="1200" kern="1200" baseline="0" dirty="0" err="1" smtClean="0">
                <a:solidFill>
                  <a:schemeClr val="tx1"/>
                </a:solidFill>
                <a:latin typeface="+mn-lt"/>
                <a:ea typeface="+mn-ea"/>
                <a:cs typeface="+mn-cs"/>
              </a:rPr>
              <a:t>Dr</a:t>
            </a:r>
            <a:r>
              <a:rPr lang="en-US" sz="1200" kern="1200" baseline="0" dirty="0" smtClean="0">
                <a:solidFill>
                  <a:schemeClr val="tx1"/>
                </a:solidFill>
                <a:latin typeface="+mn-lt"/>
                <a:ea typeface="+mn-ea"/>
                <a:cs typeface="+mn-cs"/>
              </a:rPr>
              <a:t> Beard, in </a:t>
            </a:r>
            <a:r>
              <a:rPr lang="en-US" sz="1200" u="sng" kern="1200" dirty="0" smtClean="0">
                <a:solidFill>
                  <a:schemeClr val="tx1"/>
                </a:solidFill>
                <a:latin typeface="+mn-lt"/>
                <a:ea typeface="+mn-ea"/>
                <a:cs typeface="+mn-cs"/>
                <a:hlinkClick r:id="rId3"/>
              </a:rPr>
              <a:t>Habitual Drunkards' Act of 1879, with an account of a visit to the American Inebriate Homes, February 2, 1880</a:t>
            </a:r>
          </a:p>
          <a:p>
            <a:r>
              <a:rPr lang="en-US" sz="1200" u="sng" kern="1200" dirty="0" smtClean="0">
                <a:solidFill>
                  <a:schemeClr val="tx1"/>
                </a:solidFill>
                <a:latin typeface="+mn-lt"/>
                <a:ea typeface="+mn-ea"/>
                <a:cs typeface="+mn-cs"/>
                <a:hlinkClick r:id="rId3"/>
              </a:rPr>
              <a:t>On openlibrary.org</a:t>
            </a:r>
            <a:r>
              <a:rPr lang="en-US" sz="1200" u="sng" kern="1200" dirty="0" smtClean="0">
                <a:solidFill>
                  <a:schemeClr val="tx1"/>
                </a:solidFill>
                <a:latin typeface="+mn-lt"/>
                <a:ea typeface="+mn-ea"/>
                <a:cs typeface="+mn-cs"/>
              </a:rPr>
              <a:t> </a:t>
            </a:r>
            <a:r>
              <a:rPr lang="en-US" dirty="0" smtClean="0"/>
              <a:t>https://</a:t>
            </a:r>
            <a:r>
              <a:rPr lang="en-US" dirty="0" err="1" smtClean="0"/>
              <a:t>archive.org</a:t>
            </a:r>
            <a:r>
              <a:rPr lang="en-US" dirty="0" smtClean="0"/>
              <a:t>/stream/habitualdrunkard00alfouoft#page/8/mode/2up p.12</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6</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Text</a:t>
            </a:r>
            <a:r>
              <a:rPr lang="en-GB" baseline="0" dirty="0" smtClean="0"/>
              <a:t> comes from 1929 Health-o-meter ad, reproduced in </a:t>
            </a:r>
            <a:r>
              <a:rPr lang="en-GB" baseline="0" dirty="0" err="1" smtClean="0"/>
              <a:t>Taschen</a:t>
            </a:r>
            <a:r>
              <a:rPr lang="en-GB" baseline="0" dirty="0" smtClean="0"/>
              <a:t>, All-American Ads of the 20s, author Steven Heller, ed.  Jim </a:t>
            </a:r>
            <a:r>
              <a:rPr lang="en-GB" baseline="0" dirty="0" err="1" smtClean="0"/>
              <a:t>Heimann</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solidFill>
                  <a:prstClr val="black"/>
                </a:solidFill>
                <a:latin typeface="Calibri"/>
              </a:rPr>
              <a:pPr/>
              <a:t>20</a:t>
            </a:fld>
            <a:endParaRPr lang="en-GB">
              <a:solidFill>
                <a:prstClr val="black"/>
              </a:solidFill>
              <a:latin typeface="Calibri"/>
            </a:endParaRPr>
          </a:p>
        </p:txBody>
      </p:sp>
    </p:spTree>
    <p:extLst>
      <p:ext uri="{BB962C8B-B14F-4D97-AF65-F5344CB8AC3E}">
        <p14:creationId xmlns:p14="http://schemas.microsoft.com/office/powerpoint/2010/main" val="2089263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Cornell Bulletin for Homemakers. War Emergency Bulletin 38. June, 1942. "Are You Helping Hitler? Are You Helping Uncle </a:t>
            </a:r>
            <a:r>
              <a:rPr lang="en-GB" sz="1200" b="0" i="0" kern="1200" smtClean="0">
                <a:solidFill>
                  <a:schemeClr val="tx1"/>
                </a:solidFill>
                <a:effectLst/>
                <a:latin typeface="+mn-lt"/>
                <a:ea typeface="+mn-ea"/>
                <a:cs typeface="+mn-cs"/>
              </a:rPr>
              <a:t>Sam?’ This </a:t>
            </a:r>
            <a:r>
              <a:rPr lang="en-GB" sz="1200" b="0" i="0" kern="1200" dirty="0" smtClean="0">
                <a:solidFill>
                  <a:schemeClr val="tx1"/>
                </a:solidFill>
                <a:effectLst/>
                <a:latin typeface="+mn-lt"/>
                <a:ea typeface="+mn-ea"/>
                <a:cs typeface="+mn-cs"/>
              </a:rPr>
              <a:t>1942 Cornell war emergency bulletin entitled Eat Well to Work Well, encouraged people to support Uncle Sam by eating particular foods. Cornell received a letter from the Director of the Office of War, Nutrition Services, requesting that the bulletin be translated into Polish and Italian so that it could be distributed to industrial workers in metropolitan, immigrant communities. The Nation was unified in the war effort, and home economists were ready to do their part.</a:t>
            </a:r>
            <a:endParaRPr lang="en-GB" dirty="0"/>
          </a:p>
        </p:txBody>
      </p:sp>
      <p:sp>
        <p:nvSpPr>
          <p:cNvPr id="4" name="Slide Number Placeholder 3"/>
          <p:cNvSpPr>
            <a:spLocks noGrp="1"/>
          </p:cNvSpPr>
          <p:nvPr>
            <p:ph type="sldNum" sz="quarter" idx="10"/>
          </p:nvPr>
        </p:nvSpPr>
        <p:spPr/>
        <p:txBody>
          <a:bodyPr/>
          <a:lstStyle/>
          <a:p>
            <a:fld id="{C173CD2A-6E6D-4592-ADF4-24F1E1A9C520}" type="slidenum">
              <a:rPr lang="en-GB" smtClean="0"/>
              <a:t>22</a:t>
            </a:fld>
            <a:endParaRPr lang="en-GB"/>
          </a:p>
        </p:txBody>
      </p:sp>
    </p:spTree>
    <p:extLst>
      <p:ext uri="{BB962C8B-B14F-4D97-AF65-F5344CB8AC3E}">
        <p14:creationId xmlns:p14="http://schemas.microsoft.com/office/powerpoint/2010/main" val="25424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 discourse concerning the effects of </a:t>
            </a:r>
            <a:r>
              <a:rPr lang="en-US" sz="1200" kern="1200" dirty="0" err="1" smtClean="0">
                <a:solidFill>
                  <a:schemeClr val="tx1"/>
                </a:solidFill>
                <a:latin typeface="+mn-lt"/>
                <a:ea typeface="+mn-ea"/>
                <a:cs typeface="+mn-cs"/>
              </a:rPr>
              <a:t>corpulency</a:t>
            </a:r>
            <a:r>
              <a:rPr lang="en-US" sz="1200" kern="1200" dirty="0" smtClean="0">
                <a:solidFill>
                  <a:schemeClr val="tx1"/>
                </a:solidFill>
                <a:latin typeface="+mn-lt"/>
                <a:ea typeface="+mn-ea"/>
                <a:cs typeface="+mn-cs"/>
              </a:rPr>
              <a:t> together with the method for its prevention and cure by Thomas Short. </a:t>
            </a:r>
            <a:r>
              <a:rPr lang="en-US" sz="1200" kern="1200" dirty="0" smtClean="0">
                <a:solidFill>
                  <a:schemeClr val="tx1"/>
                </a:solidFill>
                <a:latin typeface="+mn-lt"/>
                <a:ea typeface="+mn-ea"/>
                <a:cs typeface="+mn-cs"/>
                <a:hlinkClick r:id="rId3" invalidUrl="http://wellcomeimages.org/indexplus/result.html?wi_pub_author:text=&quot;Royal Humane Society (London, England)&quot;&amp;$=sort=sort sortexpr image_sort&amp;*sform=wellcome-images&amp;_IXACTION_=query&amp;_IXFIRST_=1&amp;_IXSPFX_=templates/b&amp;_IXFPFX_=templates/t&amp;$ with image_sort=."/>
              </a:rPr>
              <a:t>Royal Humane Society (London, England)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1781</a:t>
            </a:r>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7</a:t>
            </a:fld>
            <a:endParaRPr lang="en-GB"/>
          </a:p>
        </p:txBody>
      </p:sp>
    </p:spTree>
    <p:extLst>
      <p:ext uri="{BB962C8B-B14F-4D97-AF65-F5344CB8AC3E}">
        <p14:creationId xmlns:p14="http://schemas.microsoft.com/office/powerpoint/2010/main" val="2535244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hansard.millbanksystems.com</a:t>
            </a:r>
            <a:r>
              <a:rPr lang="en-US" dirty="0" smtClean="0"/>
              <a:t>/commons/1834/</a:t>
            </a:r>
            <a:r>
              <a:rPr lang="en-US" dirty="0" err="1" smtClean="0"/>
              <a:t>jun</a:t>
            </a:r>
            <a:r>
              <a:rPr lang="en-US" dirty="0" smtClean="0"/>
              <a:t>/03/drunkenness</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8</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hansard.millbanksystems.com</a:t>
            </a:r>
            <a:r>
              <a:rPr lang="en-US" dirty="0" smtClean="0"/>
              <a:t>/commons/1834/</a:t>
            </a:r>
            <a:r>
              <a:rPr lang="en-US" dirty="0" err="1" smtClean="0"/>
              <a:t>jun</a:t>
            </a:r>
            <a:r>
              <a:rPr lang="en-US" dirty="0" smtClean="0"/>
              <a:t>/03/drunkenness</a:t>
            </a:r>
          </a:p>
          <a:p>
            <a:r>
              <a:rPr lang="en-US" dirty="0" smtClean="0"/>
              <a:t>Inebriates Bill: http://</a:t>
            </a:r>
            <a:r>
              <a:rPr lang="en-US" dirty="0" err="1" smtClean="0"/>
              <a:t>hansard.millbanksystems.com</a:t>
            </a:r>
            <a:r>
              <a:rPr lang="en-US" dirty="0" smtClean="0"/>
              <a:t>/lords/1895/</a:t>
            </a:r>
            <a:r>
              <a:rPr lang="en-US" dirty="0" err="1" smtClean="0"/>
              <a:t>jun</a:t>
            </a:r>
            <a:r>
              <a:rPr lang="en-US" dirty="0" smtClean="0"/>
              <a:t>/21/inebriates-bill</a:t>
            </a:r>
          </a:p>
          <a:p>
            <a:endParaRPr lang="en-US" dirty="0" smtClean="0"/>
          </a:p>
          <a:p>
            <a:r>
              <a:rPr lang="en-US" dirty="0" smtClean="0"/>
              <a:t>http://</a:t>
            </a:r>
            <a:r>
              <a:rPr lang="en-US" dirty="0" err="1" smtClean="0"/>
              <a:t>www.open.ac.uk</a:t>
            </a:r>
            <a:r>
              <a:rPr lang="en-US" dirty="0" smtClean="0"/>
              <a:t>/Arts/history-from-police-archives/Met6Kt/Crime/</a:t>
            </a:r>
            <a:r>
              <a:rPr lang="en-US" dirty="0" err="1" smtClean="0"/>
              <a:t>crmCrCrim.html</a:t>
            </a:r>
            <a:endParaRPr lang="en-US" dirty="0" smtClean="0"/>
          </a:p>
          <a:p>
            <a:r>
              <a:rPr lang="en-US" sz="1200" u="sng" kern="1200" dirty="0" smtClean="0">
                <a:solidFill>
                  <a:schemeClr val="tx1"/>
                </a:solidFill>
                <a:latin typeface="+mn-lt"/>
                <a:ea typeface="+mn-ea"/>
                <a:cs typeface="+mn-cs"/>
                <a:hlinkClick r:id="rId3"/>
              </a:rPr>
              <a:t>Habitual Drunkards' Act of 1879, with an account of a visit to the American Inebriate Homes, February 2, 1880</a:t>
            </a:r>
          </a:p>
          <a:p>
            <a:r>
              <a:rPr lang="en-US" sz="1200" u="sng" kern="1200" dirty="0" smtClean="0">
                <a:solidFill>
                  <a:schemeClr val="tx1"/>
                </a:solidFill>
                <a:latin typeface="+mn-lt"/>
                <a:ea typeface="+mn-ea"/>
                <a:cs typeface="+mn-cs"/>
                <a:hlinkClick r:id="rId3"/>
              </a:rPr>
              <a:t>On openlibrary.org</a:t>
            </a:r>
            <a:r>
              <a:rPr lang="en-US" sz="1200" u="sng" kern="1200" dirty="0" smtClean="0">
                <a:solidFill>
                  <a:schemeClr val="tx1"/>
                </a:solidFill>
                <a:latin typeface="+mn-lt"/>
                <a:ea typeface="+mn-ea"/>
                <a:cs typeface="+mn-cs"/>
              </a:rPr>
              <a:t> </a:t>
            </a:r>
            <a:r>
              <a:rPr lang="en-US" dirty="0" smtClean="0"/>
              <a:t>https://</a:t>
            </a:r>
            <a:r>
              <a:rPr lang="en-US" dirty="0" err="1" smtClean="0"/>
              <a:t>archive.org</a:t>
            </a:r>
            <a:r>
              <a:rPr lang="en-US" dirty="0" smtClean="0"/>
              <a:t>/stream/habitualdrunkard00alfouoft#page/8/mode/2up</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9</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T. Shearman, 'The effect of alcohol on feeling', British Journal of Inebriety</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(1906), 34. </a:t>
            </a:r>
            <a:endParaRPr lang="en-US" dirty="0" smtClean="0"/>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10</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Title:	</a:t>
            </a:r>
            <a:r>
              <a:rPr lang="en-US" sz="1200" b="0" kern="1200" dirty="0" smtClean="0">
                <a:solidFill>
                  <a:schemeClr val="tx1"/>
                </a:solidFill>
                <a:latin typeface="+mn-lt"/>
                <a:ea typeface="+mn-ea"/>
                <a:cs typeface="+mn-cs"/>
              </a:rPr>
              <a:t>Eugenics Demonstration on Wall Street	</a:t>
            </a:r>
          </a:p>
          <a:p>
            <a:r>
              <a:rPr lang="en-US" sz="1200" b="1" kern="1200" dirty="0" smtClean="0">
                <a:solidFill>
                  <a:schemeClr val="tx1"/>
                </a:solidFill>
                <a:latin typeface="+mn-lt"/>
                <a:ea typeface="+mn-ea"/>
                <a:cs typeface="+mn-cs"/>
              </a:rPr>
              <a:t>Description:	</a:t>
            </a:r>
            <a:r>
              <a:rPr lang="en-US" sz="1200" b="0" kern="1200" dirty="0" smtClean="0">
                <a:solidFill>
                  <a:schemeClr val="tx1"/>
                </a:solidFill>
                <a:latin typeface="+mn-lt"/>
                <a:ea typeface="+mn-ea"/>
                <a:cs typeface="+mn-cs"/>
              </a:rPr>
              <a:t>Four impoverished men hired by "The Medical Review of Reviews" carry signs with the eugenics slogans, "I am a burden to myself and the State. Should I be allowed to propagate?," "I must drink alcohol to sustain life. Shall I transfer the craving to others?," "Would prisons and asylums be filled if my kind had no children?," and "I cannot read this Sign. By what right have I children?" This demonstration was one of a series of events organized by Frederic Robinson and Edward </a:t>
            </a:r>
            <a:r>
              <a:rPr lang="en-US" sz="1200" b="0" kern="1200" dirty="0" err="1" smtClean="0">
                <a:solidFill>
                  <a:schemeClr val="tx1"/>
                </a:solidFill>
                <a:latin typeface="+mn-lt"/>
                <a:ea typeface="+mn-ea"/>
                <a:cs typeface="+mn-cs"/>
              </a:rPr>
              <a:t>Bernays</a:t>
            </a:r>
            <a:r>
              <a:rPr lang="en-US" sz="1200" b="0" kern="1200" dirty="0" smtClean="0">
                <a:solidFill>
                  <a:schemeClr val="tx1"/>
                </a:solidFill>
                <a:latin typeface="+mn-lt"/>
                <a:ea typeface="+mn-ea"/>
                <a:cs typeface="+mn-cs"/>
              </a:rPr>
              <a:t> of The Medical Review of Reviews' Sociological Fund Committee including the eugenics play "Damaged Goods," the motion pictures "The Inside of the White Slave Trade" and "The Drug Terror," and meetings such as the "Symposium on Euthanasia" and "Symposium on the Sterilization of the Unfit."</a:t>
            </a:r>
          </a:p>
          <a:p>
            <a:r>
              <a:rPr lang="en-US" sz="1200" b="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Image ID:	</a:t>
            </a:r>
            <a:r>
              <a:rPr lang="en-US" sz="1200" b="0" kern="1200" dirty="0" smtClean="0">
                <a:solidFill>
                  <a:schemeClr val="tx1"/>
                </a:solidFill>
                <a:latin typeface="+mn-lt"/>
                <a:ea typeface="+mn-ea"/>
                <a:cs typeface="+mn-cs"/>
              </a:rPr>
              <a:t>2003	</a:t>
            </a:r>
          </a:p>
          <a:p>
            <a:r>
              <a:rPr lang="en-US" sz="1200" b="1" kern="1200" dirty="0" smtClean="0">
                <a:solidFill>
                  <a:schemeClr val="tx1"/>
                </a:solidFill>
                <a:latin typeface="+mn-lt"/>
                <a:ea typeface="+mn-ea"/>
                <a:cs typeface="+mn-cs"/>
              </a:rPr>
              <a:t>Creation </a:t>
            </a:r>
          </a:p>
          <a:p>
            <a:r>
              <a:rPr lang="en-US" sz="1200" b="1" kern="1200" dirty="0" smtClean="0">
                <a:solidFill>
                  <a:schemeClr val="tx1"/>
                </a:solidFill>
                <a:latin typeface="+mn-lt"/>
                <a:ea typeface="+mn-ea"/>
                <a:cs typeface="+mn-cs"/>
              </a:rPr>
              <a:t>Date:	</a:t>
            </a:r>
            <a:r>
              <a:rPr lang="en-US" sz="1200" b="0" kern="1200" dirty="0" smtClean="0">
                <a:solidFill>
                  <a:schemeClr val="tx1"/>
                </a:solidFill>
                <a:latin typeface="+mn-lt"/>
                <a:ea typeface="+mn-ea"/>
                <a:cs typeface="+mn-cs"/>
              </a:rPr>
              <a:t>October 27, 1915 	</a:t>
            </a:r>
          </a:p>
          <a:p>
            <a:r>
              <a:rPr lang="en-US" sz="1200" b="1" kern="1200" dirty="0" smtClean="0">
                <a:solidFill>
                  <a:schemeClr val="tx1"/>
                </a:solidFill>
                <a:latin typeface="+mn-lt"/>
                <a:ea typeface="+mn-ea"/>
                <a:cs typeface="+mn-cs"/>
              </a:rPr>
              <a:t>Creator </a:t>
            </a:r>
          </a:p>
          <a:p>
            <a:r>
              <a:rPr lang="en-US" sz="1200" b="1" kern="1200" dirty="0" smtClean="0">
                <a:solidFill>
                  <a:schemeClr val="tx1"/>
                </a:solidFill>
                <a:latin typeface="+mn-lt"/>
                <a:ea typeface="+mn-ea"/>
                <a:cs typeface="+mn-cs"/>
              </a:rPr>
              <a:t>Name:	</a:t>
            </a:r>
            <a:r>
              <a:rPr lang="en-US" sz="1200" b="0" u="sng" kern="1200" dirty="0" smtClean="0">
                <a:solidFill>
                  <a:schemeClr val="tx1"/>
                </a:solidFill>
                <a:latin typeface="+mn-lt"/>
                <a:ea typeface="+mn-ea"/>
                <a:cs typeface="+mn-cs"/>
                <a:hlinkClick r:id="rId3" invalidUrl="https://www.wisconsinhistory.org/whi/results.asp?keyword1=Underwood &amp; Underwood&amp;search_field1=creator&amp;search_type=advanced&amp;sort_by=date&amp;boolean_type1=and&amp;boolean_type2=and"/>
              </a:rPr>
              <a:t>Underwood &amp; Underwood	</a:t>
            </a:r>
          </a:p>
          <a:p>
            <a:r>
              <a:rPr lang="en-US" sz="1200" b="1" kern="1200" dirty="0" smtClean="0">
                <a:solidFill>
                  <a:schemeClr val="tx1"/>
                </a:solidFill>
                <a:latin typeface="+mn-lt"/>
                <a:ea typeface="+mn-ea"/>
                <a:cs typeface="+mn-cs"/>
              </a:rPr>
              <a:t>City, State:	</a:t>
            </a:r>
            <a:r>
              <a:rPr lang="en-US" sz="1200" b="0" kern="1200" dirty="0" smtClean="0">
                <a:solidFill>
                  <a:schemeClr val="tx1"/>
                </a:solidFill>
                <a:latin typeface="+mn-lt"/>
                <a:ea typeface="+mn-ea"/>
                <a:cs typeface="+mn-cs"/>
              </a:rPr>
              <a:t>New York City, New York	</a:t>
            </a:r>
          </a:p>
          <a:p>
            <a:r>
              <a:rPr lang="en-US" sz="1200" b="1" kern="1200" dirty="0" smtClean="0">
                <a:solidFill>
                  <a:schemeClr val="tx1"/>
                </a:solidFill>
                <a:latin typeface="+mn-lt"/>
                <a:ea typeface="+mn-ea"/>
                <a:cs typeface="+mn-cs"/>
              </a:rPr>
              <a:t>Collection </a:t>
            </a:r>
          </a:p>
          <a:p>
            <a:r>
              <a:rPr lang="en-US" sz="1200" b="1" kern="1200" dirty="0" smtClean="0">
                <a:solidFill>
                  <a:schemeClr val="tx1"/>
                </a:solidFill>
                <a:latin typeface="+mn-lt"/>
                <a:ea typeface="+mn-ea"/>
                <a:cs typeface="+mn-cs"/>
              </a:rPr>
              <a:t>Name:	</a:t>
            </a:r>
            <a:r>
              <a:rPr lang="en-US" sz="1200" b="0" u="sng" kern="1200" dirty="0" smtClean="0">
                <a:solidFill>
                  <a:schemeClr val="tx1"/>
                </a:solidFill>
                <a:latin typeface="+mn-lt"/>
                <a:ea typeface="+mn-ea"/>
                <a:cs typeface="+mn-cs"/>
                <a:hlinkClick r:id="rId4" invalidUrl="https://www.wisconsinhistory.org/whi/results.asp?keyword1=Classified File&amp;search_field1=collection_name&amp;search_type=advanced&amp;sort_by=date&amp;boolean_type1=and&amp;boolean_type2=and"/>
              </a:rPr>
              <a:t>Classified File	</a:t>
            </a:r>
          </a:p>
          <a:p>
            <a:r>
              <a:rPr lang="en-US" sz="1200" b="1" kern="1200" dirty="0" smtClean="0">
                <a:solidFill>
                  <a:schemeClr val="tx1"/>
                </a:solidFill>
                <a:latin typeface="+mn-lt"/>
                <a:ea typeface="+mn-ea"/>
                <a:cs typeface="+mn-cs"/>
              </a:rPr>
              <a:t>Genre:	</a:t>
            </a:r>
            <a:r>
              <a:rPr lang="en-US" sz="1200" b="0" u="sng" kern="1200" dirty="0" smtClean="0">
                <a:solidFill>
                  <a:schemeClr val="tx1"/>
                </a:solidFill>
                <a:latin typeface="+mn-lt"/>
                <a:ea typeface="+mn-ea"/>
                <a:cs typeface="+mn-cs"/>
                <a:hlinkClick r:id="rId5"/>
              </a:rPr>
              <a:t>Photograph	</a:t>
            </a:r>
          </a:p>
          <a:p>
            <a:r>
              <a:rPr lang="en-US" sz="1200" b="1" kern="1200" dirty="0" smtClean="0">
                <a:solidFill>
                  <a:schemeClr val="tx1"/>
                </a:solidFill>
                <a:latin typeface="+mn-lt"/>
                <a:ea typeface="+mn-ea"/>
                <a:cs typeface="+mn-cs"/>
              </a:rPr>
              <a:t>Additional</a:t>
            </a:r>
          </a:p>
          <a:p>
            <a:r>
              <a:rPr lang="en-US" sz="1200" b="1" kern="1200" dirty="0" smtClean="0">
                <a:solidFill>
                  <a:schemeClr val="tx1"/>
                </a:solidFill>
                <a:latin typeface="+mn-lt"/>
                <a:ea typeface="+mn-ea"/>
                <a:cs typeface="+mn-cs"/>
              </a:rPr>
              <a:t>Information:	</a:t>
            </a:r>
            <a:r>
              <a:rPr lang="en-US" sz="1200" b="0" kern="1200" dirty="0" smtClean="0">
                <a:solidFill>
                  <a:schemeClr val="tx1"/>
                </a:solidFill>
                <a:latin typeface="+mn-lt"/>
                <a:ea typeface="+mn-ea"/>
                <a:cs typeface="+mn-cs"/>
              </a:rPr>
              <a:t>Original Underwood &amp; Underwood caption: "Human Interrogation Points Enlisted by Eugenic Forces. A curious looking group of men invaded Wall Street the community of sleek bankers, spick and span brokers and well groomed clerks and office boys, carrying signs on which some very pertinent questions were asked. As intended by the Eugenic Forces which employed the men to parade the financial district, they were soon the center of a mass of a thousand. The signs explain themselves. One of the bearers said he was employed by a medical society at 206 Broadway. This is the office of the editor of the Medical Review of Reviews who recently offered a prize of $1000 for the 'perfect eugenic marriage.'"	</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11</a:t>
            </a:fld>
            <a:endParaRPr lang="en-GB"/>
          </a:p>
        </p:txBody>
      </p:sp>
    </p:spTree>
    <p:extLst>
      <p:ext uri="{BB962C8B-B14F-4D97-AF65-F5344CB8AC3E}">
        <p14:creationId xmlns:p14="http://schemas.microsoft.com/office/powerpoint/2010/main" val="4284884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Donald McGill 1913</a:t>
            </a:r>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12</a:t>
            </a:fld>
            <a:endParaRPr lang="en-GB"/>
          </a:p>
        </p:txBody>
      </p:sp>
    </p:spTree>
    <p:extLst>
      <p:ext uri="{BB962C8B-B14F-4D97-AF65-F5344CB8AC3E}">
        <p14:creationId xmlns:p14="http://schemas.microsoft.com/office/powerpoint/2010/main" val="2711436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John Gardner (1875: 83–84) presented this common medical opinion of body weight in post–Civil War America</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Czerniawski</a:t>
            </a:r>
            <a:r>
              <a:rPr lang="en-US" sz="1200" kern="1200" baseline="0" dirty="0" smtClean="0">
                <a:solidFill>
                  <a:schemeClr val="tx1"/>
                </a:solidFill>
                <a:effectLst/>
                <a:latin typeface="+mn-lt"/>
                <a:ea typeface="+mn-ea"/>
                <a:cs typeface="+mn-cs"/>
              </a:rPr>
              <a:t>, 277)</a:t>
            </a:r>
          </a:p>
          <a:p>
            <a:r>
              <a:rPr lang="en-US" sz="1200" kern="1200" baseline="0" dirty="0" smtClean="0">
                <a:solidFill>
                  <a:schemeClr val="tx1"/>
                </a:solidFill>
                <a:effectLst/>
                <a:latin typeface="+mn-lt"/>
                <a:ea typeface="+mn-ea"/>
                <a:cs typeface="+mn-cs"/>
              </a:rPr>
              <a:t>Hamill commenting on S</a:t>
            </a:r>
            <a:r>
              <a:rPr lang="en-US" sz="1200" kern="1200" dirty="0" smtClean="0">
                <a:solidFill>
                  <a:schemeClr val="tx1"/>
                </a:solidFill>
                <a:effectLst/>
                <a:latin typeface="+mn-lt"/>
                <a:ea typeface="+mn-ea"/>
                <a:cs typeface="+mn-cs"/>
              </a:rPr>
              <a:t>hepherd, George R. (1907) “The relation of build to longevity,” in Abstract of the Proceedings of the Seventeenth Annual Meeting of the Association of Life Insurance Medical Directors of America. New York: Knickerbocker: 46–66.</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Czerniawski</a:t>
            </a:r>
            <a:r>
              <a:rPr lang="en-US" sz="1200" kern="1200" dirty="0" smtClean="0">
                <a:solidFill>
                  <a:schemeClr val="tx1"/>
                </a:solidFill>
                <a:effectLst/>
                <a:latin typeface="+mn-lt"/>
                <a:ea typeface="+mn-ea"/>
                <a:cs typeface="+mn-cs"/>
              </a:rPr>
              <a:t>, 280.</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15</a:t>
            </a:fld>
            <a:endParaRPr lang="en-GB"/>
          </a:p>
        </p:txBody>
      </p:sp>
    </p:spTree>
    <p:extLst>
      <p:ext uri="{BB962C8B-B14F-4D97-AF65-F5344CB8AC3E}">
        <p14:creationId xmlns:p14="http://schemas.microsoft.com/office/powerpoint/2010/main" val="2149819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Czerniawski</a:t>
            </a:r>
            <a:r>
              <a:rPr lang="en-US" smtClean="0"/>
              <a:t> 287</a:t>
            </a:r>
            <a:endParaRPr lang="en-US"/>
          </a:p>
        </p:txBody>
      </p:sp>
      <p:sp>
        <p:nvSpPr>
          <p:cNvPr id="4" name="Slide Number Placeholder 3"/>
          <p:cNvSpPr>
            <a:spLocks noGrp="1"/>
          </p:cNvSpPr>
          <p:nvPr>
            <p:ph type="sldNum" sz="quarter" idx="10"/>
          </p:nvPr>
        </p:nvSpPr>
        <p:spPr/>
        <p:txBody>
          <a:bodyPr/>
          <a:lstStyle/>
          <a:p>
            <a:fld id="{C173CD2A-6E6D-4592-ADF4-24F1E1A9C520}" type="slidenum">
              <a:rPr lang="en-GB" smtClean="0"/>
              <a:t>16</a:t>
            </a:fld>
            <a:endParaRPr lang="en-GB"/>
          </a:p>
        </p:txBody>
      </p:sp>
    </p:spTree>
    <p:extLst>
      <p:ext uri="{BB962C8B-B14F-4D97-AF65-F5344CB8AC3E}">
        <p14:creationId xmlns:p14="http://schemas.microsoft.com/office/powerpoint/2010/main" val="67923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220955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30645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3533476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829632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B57EF5-07D7-4FD8-9F87-06C8CFA20D66}"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23359351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3B57EF5-07D7-4FD8-9F87-06C8CFA20D66}"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34332802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3B57EF5-07D7-4FD8-9F87-06C8CFA20D66}" type="datetimeFigureOut">
              <a:rPr lang="en-GB" smtClean="0"/>
              <a:t>28/01/2019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5509649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3B57EF5-07D7-4FD8-9F87-06C8CFA20D66}" type="datetimeFigureOut">
              <a:rPr lang="en-GB" smtClean="0"/>
              <a:t>28/01/2019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7156101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B57EF5-07D7-4FD8-9F87-06C8CFA20D66}" type="datetimeFigureOut">
              <a:rPr lang="en-GB" smtClean="0"/>
              <a:t>28/01/2019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668682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B57EF5-07D7-4FD8-9F87-06C8CFA20D66}"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968794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B57EF5-07D7-4FD8-9F87-06C8CFA20D66}"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5274278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1.jp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1.jp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1.jp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B57EF5-07D7-4FD8-9F87-06C8CFA20D66}" type="datetimeFigureOut">
              <a:rPr lang="en-GB" smtClean="0"/>
              <a:t>28/01/2019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14D86-BCE6-4D24-AAF8-19495FDAA409}" type="slidenum">
              <a:rPr lang="en-GB" smtClean="0"/>
              <a:t>‹#›</a:t>
            </a:fld>
            <a:endParaRPr lang="en-GB"/>
          </a:p>
        </p:txBody>
      </p:sp>
    </p:spTree>
    <p:extLst>
      <p:ext uri="{BB962C8B-B14F-4D97-AF65-F5344CB8AC3E}">
        <p14:creationId xmlns:p14="http://schemas.microsoft.com/office/powerpoint/2010/main" val="1532701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28/01/2019</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microsoft.com/office/2007/relationships/hdphoto" Target="../media/hdphoto2.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 Id="rId3"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5.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0.xml"/><Relationship Id="rId3"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20.jpeg"/><Relationship Id="rId3"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hyperlink" Target="http://www.bbc.co.uk/news/health-1443030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microsoft.com/office/2007/relationships/hdphoto" Target="../media/hdphoto1.wdp"/><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b="1" dirty="0" smtClean="0"/>
              <a:t>Medicine </a:t>
            </a:r>
            <a:r>
              <a:rPr lang="en-GB" b="1" dirty="0"/>
              <a:t>and </a:t>
            </a:r>
            <a:r>
              <a:rPr lang="en-GB" b="1" dirty="0" smtClean="0"/>
              <a:t>morality</a:t>
            </a:r>
            <a:endParaRPr lang="en-GB" dirty="0"/>
          </a:p>
        </p:txBody>
      </p:sp>
      <p:sp>
        <p:nvSpPr>
          <p:cNvPr id="3" name="Subtitle 2"/>
          <p:cNvSpPr>
            <a:spLocks noGrp="1"/>
          </p:cNvSpPr>
          <p:nvPr>
            <p:ph type="subTitle" idx="1"/>
          </p:nvPr>
        </p:nvSpPr>
        <p:spPr/>
        <p:txBody>
          <a:bodyPr/>
          <a:lstStyle/>
          <a:p>
            <a:r>
              <a:rPr lang="en-GB" dirty="0" smtClean="0"/>
              <a:t>Mind, Body and Society</a:t>
            </a:r>
            <a:endParaRPr lang="en-GB" dirty="0" smtClean="0"/>
          </a:p>
          <a:p>
            <a:r>
              <a:rPr lang="en-GB" dirty="0" smtClean="0"/>
              <a:t>Week </a:t>
            </a:r>
            <a:r>
              <a:rPr lang="en-GB" dirty="0" smtClean="0"/>
              <a:t>14</a:t>
            </a:r>
            <a:endParaRPr lang="en-GB" dirty="0"/>
          </a:p>
        </p:txBody>
      </p:sp>
    </p:spTree>
    <p:extLst>
      <p:ext uri="{BB962C8B-B14F-4D97-AF65-F5344CB8AC3E}">
        <p14:creationId xmlns:p14="http://schemas.microsoft.com/office/powerpoint/2010/main" val="3132642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968" y="0"/>
            <a:ext cx="4860032" cy="1628800"/>
          </a:xfrm>
        </p:spPr>
        <p:txBody>
          <a:bodyPr>
            <a:normAutofit/>
          </a:bodyPr>
          <a:lstStyle/>
          <a:p>
            <a:r>
              <a:rPr lang="en-US" dirty="0"/>
              <a:t>From </a:t>
            </a:r>
            <a:r>
              <a:rPr lang="en-US" dirty="0" smtClean="0"/>
              <a:t>‘vice’ to </a:t>
            </a:r>
            <a:r>
              <a:rPr lang="en-US" dirty="0"/>
              <a:t>‘disease of the will</a:t>
            </a:r>
            <a:r>
              <a:rPr lang="en-US" dirty="0" smtClean="0"/>
              <a:t>’</a:t>
            </a:r>
            <a:endParaRPr lang="en-US" dirty="0"/>
          </a:p>
        </p:txBody>
      </p:sp>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4505" t="414" r="321" b="-2103"/>
          <a:stretch/>
        </p:blipFill>
        <p:spPr>
          <a:xfrm>
            <a:off x="107504" y="468837"/>
            <a:ext cx="4320480" cy="6353648"/>
          </a:xfrm>
        </p:spPr>
      </p:pic>
      <p:sp>
        <p:nvSpPr>
          <p:cNvPr id="4" name="Content Placeholder 3"/>
          <p:cNvSpPr>
            <a:spLocks noGrp="1"/>
          </p:cNvSpPr>
          <p:nvPr>
            <p:ph sz="half" idx="2"/>
          </p:nvPr>
        </p:nvSpPr>
        <p:spPr>
          <a:xfrm>
            <a:off x="4644008" y="1628800"/>
            <a:ext cx="4392488" cy="5112568"/>
          </a:xfrm>
        </p:spPr>
        <p:txBody>
          <a:bodyPr>
            <a:normAutofit fontScale="85000" lnSpcReduction="20000"/>
          </a:bodyPr>
          <a:lstStyle/>
          <a:p>
            <a:pPr marL="0" indent="0">
              <a:buNone/>
            </a:pPr>
            <a:r>
              <a:rPr lang="en-US" b="1" dirty="0"/>
              <a:t>‘the condition inebriety is well-distinguished from  the vice drunkenness’ </a:t>
            </a:r>
            <a:r>
              <a:rPr lang="en-US" b="1" dirty="0" smtClean="0"/>
              <a:t>(</a:t>
            </a:r>
            <a:r>
              <a:rPr lang="en-US" dirty="0" smtClean="0"/>
              <a:t>because</a:t>
            </a:r>
            <a:r>
              <a:rPr lang="en-US" dirty="0"/>
              <a:t>’ irresistible’, ‘intermittent’, ‘hereditary’, and ‘associated with a nervous temperament</a:t>
            </a:r>
            <a:r>
              <a:rPr lang="en-US" dirty="0" smtClean="0"/>
              <a:t>’). </a:t>
            </a:r>
          </a:p>
          <a:p>
            <a:pPr marL="0" indent="0" algn="r">
              <a:buNone/>
            </a:pPr>
            <a:r>
              <a:rPr lang="en-US" sz="2400" dirty="0" smtClean="0"/>
              <a:t>George </a:t>
            </a:r>
            <a:r>
              <a:rPr lang="en-US" sz="2400" dirty="0"/>
              <a:t>Miller Beard c. 1871</a:t>
            </a:r>
          </a:p>
          <a:p>
            <a:pPr marL="0" indent="0">
              <a:buNone/>
            </a:pPr>
            <a:endParaRPr lang="en-US" dirty="0"/>
          </a:p>
          <a:p>
            <a:pPr marL="0" indent="0">
              <a:buNone/>
            </a:pPr>
            <a:r>
              <a:rPr lang="en-US" dirty="0" smtClean="0"/>
              <a:t>‘</a:t>
            </a:r>
            <a:r>
              <a:rPr lang="en-US" dirty="0"/>
              <a:t>medical </a:t>
            </a:r>
            <a:r>
              <a:rPr lang="en-US" dirty="0" smtClean="0"/>
              <a:t>treatment can assist men </a:t>
            </a:r>
            <a:r>
              <a:rPr lang="en-US" dirty="0"/>
              <a:t>in </a:t>
            </a:r>
            <a:r>
              <a:rPr lang="en-US" dirty="0" smtClean="0"/>
              <a:t>carrying out </a:t>
            </a:r>
            <a:r>
              <a:rPr lang="en-US" dirty="0"/>
              <a:t>their intention to become sober</a:t>
            </a:r>
            <a:r>
              <a:rPr lang="en-US" dirty="0" smtClean="0"/>
              <a:t>, but it cannot create that intention. At </a:t>
            </a:r>
            <a:r>
              <a:rPr lang="en-US" dirty="0"/>
              <a:t>the outset</a:t>
            </a:r>
            <a:r>
              <a:rPr lang="en-US" dirty="0" smtClean="0"/>
              <a:t>, what must take place is </a:t>
            </a:r>
            <a:r>
              <a:rPr lang="en-US" dirty="0"/>
              <a:t>a change in the </a:t>
            </a:r>
            <a:r>
              <a:rPr lang="en-US" dirty="0" smtClean="0"/>
              <a:t>alcoholic's character.’ </a:t>
            </a:r>
            <a:endParaRPr lang="en-US" dirty="0"/>
          </a:p>
          <a:p>
            <a:pPr marL="0" indent="0" algn="r">
              <a:buNone/>
            </a:pPr>
            <a:r>
              <a:rPr lang="en-US" i="1" dirty="0" smtClean="0"/>
              <a:t>British Journal of Inebriety</a:t>
            </a:r>
            <a:r>
              <a:rPr lang="en-US" dirty="0" smtClean="0"/>
              <a:t>, 1906 </a:t>
            </a:r>
            <a:endParaRPr lang="en-US" dirty="0"/>
          </a:p>
        </p:txBody>
      </p:sp>
    </p:spTree>
    <p:extLst>
      <p:ext uri="{BB962C8B-B14F-4D97-AF65-F5344CB8AC3E}">
        <p14:creationId xmlns:p14="http://schemas.microsoft.com/office/powerpoint/2010/main" val="13174783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Transmitting and Inheriting Alcoholism</a:t>
            </a:r>
            <a:endParaRPr lang="en-US" dirty="0"/>
          </a:p>
        </p:txBody>
      </p:sp>
      <p:pic>
        <p:nvPicPr>
          <p:cNvPr id="5" name="Content Placeholder 4" descr="AlcoholismEugenicsWallStreet.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2331" t="3297" r="1693" b="4802"/>
          <a:stretch/>
        </p:blipFill>
        <p:spPr>
          <a:xfrm>
            <a:off x="179512" y="1484784"/>
            <a:ext cx="6259156" cy="4794918"/>
          </a:xfrm>
        </p:spPr>
      </p:pic>
      <p:sp>
        <p:nvSpPr>
          <p:cNvPr id="4" name="Content Placeholder 3"/>
          <p:cNvSpPr>
            <a:spLocks noGrp="1"/>
          </p:cNvSpPr>
          <p:nvPr>
            <p:ph sz="half" idx="2"/>
          </p:nvPr>
        </p:nvSpPr>
        <p:spPr>
          <a:xfrm>
            <a:off x="6372200" y="1628800"/>
            <a:ext cx="2520280" cy="5040560"/>
          </a:xfrm>
        </p:spPr>
        <p:txBody>
          <a:bodyPr>
            <a:normAutofit fontScale="92500" lnSpcReduction="10000"/>
          </a:bodyPr>
          <a:lstStyle/>
          <a:p>
            <a:pPr marL="162000" indent="-342000">
              <a:spcBef>
                <a:spcPts val="0"/>
              </a:spcBef>
            </a:pPr>
            <a:r>
              <a:rPr lang="en-US" dirty="0" smtClean="0"/>
              <a:t>Outcome of </a:t>
            </a:r>
            <a:r>
              <a:rPr lang="en-US" dirty="0" err="1" smtClean="0"/>
              <a:t>medicalisation</a:t>
            </a:r>
            <a:r>
              <a:rPr lang="en-US" dirty="0" smtClean="0"/>
              <a:t>?</a:t>
            </a:r>
          </a:p>
          <a:p>
            <a:pPr marL="162000" indent="-342000">
              <a:spcBef>
                <a:spcPts val="0"/>
              </a:spcBef>
            </a:pPr>
            <a:r>
              <a:rPr lang="en-US" dirty="0" smtClean="0"/>
              <a:t>Impact on those ‘diagnosed’?</a:t>
            </a:r>
          </a:p>
          <a:p>
            <a:pPr marL="162000" indent="-342000">
              <a:spcBef>
                <a:spcPts val="0"/>
              </a:spcBef>
            </a:pPr>
            <a:r>
              <a:rPr lang="en-US" dirty="0" smtClean="0"/>
              <a:t>Social impacts?</a:t>
            </a:r>
          </a:p>
          <a:p>
            <a:pPr marL="162000" indent="-342000">
              <a:spcBef>
                <a:spcPts val="0"/>
              </a:spcBef>
            </a:pPr>
            <a:r>
              <a:rPr lang="en-US" dirty="0" smtClean="0"/>
              <a:t>Did </a:t>
            </a:r>
            <a:r>
              <a:rPr lang="en-US" dirty="0" err="1" smtClean="0"/>
              <a:t>medicalisation</a:t>
            </a:r>
            <a:r>
              <a:rPr lang="en-US" dirty="0" smtClean="0"/>
              <a:t> augment or circumvent </a:t>
            </a:r>
            <a:r>
              <a:rPr lang="en-US" dirty="0" err="1" smtClean="0"/>
              <a:t>moralisation</a:t>
            </a:r>
            <a:r>
              <a:rPr lang="en-US" dirty="0" smtClean="0"/>
              <a:t> of conditions?</a:t>
            </a:r>
          </a:p>
          <a:p>
            <a:pPr marL="0" indent="0">
              <a:buNone/>
            </a:pPr>
            <a:endParaRPr lang="en-US" dirty="0"/>
          </a:p>
        </p:txBody>
      </p:sp>
    </p:spTree>
    <p:extLst>
      <p:ext uri="{BB962C8B-B14F-4D97-AF65-F5344CB8AC3E}">
        <p14:creationId xmlns:p14="http://schemas.microsoft.com/office/powerpoint/2010/main" val="6080003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 what about Corpulence?</a:t>
            </a:r>
            <a:endParaRPr lang="en-US" dirty="0"/>
          </a:p>
        </p:txBody>
      </p:sp>
      <p:pic>
        <p:nvPicPr>
          <p:cNvPr id="5" name="Content Placeholder 4" descr="McGillPutonWeight.jpg"/>
          <p:cNvPicPr>
            <a:picLocks noGrp="1" noChangeAspect="1"/>
          </p:cNvPicPr>
          <p:nvPr>
            <p:ph idx="1"/>
          </p:nvPr>
        </p:nvPicPr>
        <p:blipFill rotWithShape="1">
          <a:blip r:embed="rId3">
            <a:extLst>
              <a:ext uri="{28A0092B-C50C-407E-A947-70E740481C1C}">
                <a14:useLocalDpi xmlns:a14="http://schemas.microsoft.com/office/drawing/2010/main" val="0"/>
              </a:ext>
            </a:extLst>
          </a:blip>
          <a:srcRect l="235" r="-436" b="50522"/>
          <a:stretch/>
        </p:blipFill>
        <p:spPr>
          <a:xfrm>
            <a:off x="611560" y="1412776"/>
            <a:ext cx="8014035" cy="5080032"/>
          </a:xfrm>
        </p:spPr>
      </p:pic>
    </p:spTree>
    <p:extLst>
      <p:ext uri="{BB962C8B-B14F-4D97-AF65-F5344CB8AC3E}">
        <p14:creationId xmlns:p14="http://schemas.microsoft.com/office/powerpoint/2010/main" val="2104687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Certainly seen as a vice, and one of indulgence…</a:t>
            </a:r>
            <a:endParaRPr lang="en-US" dirty="0"/>
          </a:p>
        </p:txBody>
      </p:sp>
      <p:pic>
        <p:nvPicPr>
          <p:cNvPr id="4" name="Content Placeholder 3" descr="CorpulencyStomachPump1824.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905" t="4890" r="2042" b="4131"/>
          <a:stretch/>
        </p:blipFill>
        <p:spPr>
          <a:xfrm>
            <a:off x="755576" y="1484784"/>
            <a:ext cx="7632848" cy="5223578"/>
          </a:xfrm>
        </p:spPr>
      </p:pic>
    </p:spTree>
    <p:extLst>
      <p:ext uri="{BB962C8B-B14F-4D97-AF65-F5344CB8AC3E}">
        <p14:creationId xmlns:p14="http://schemas.microsoft.com/office/powerpoint/2010/main" val="3485203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8024" y="274638"/>
            <a:ext cx="4032448" cy="1642194"/>
          </a:xfrm>
        </p:spPr>
        <p:txBody>
          <a:bodyPr>
            <a:normAutofit fontScale="90000"/>
          </a:bodyPr>
          <a:lstStyle/>
          <a:p>
            <a:r>
              <a:rPr lang="en-US" sz="3200" dirty="0" smtClean="0">
                <a:solidFill>
                  <a:srgbClr val="FF0000"/>
                </a:solidFill>
              </a:rPr>
              <a:t>But no legislative response, despite </a:t>
            </a:r>
            <a:r>
              <a:rPr lang="en-US" sz="3200" dirty="0" err="1" smtClean="0">
                <a:solidFill>
                  <a:srgbClr val="FF0000"/>
                </a:solidFill>
              </a:rPr>
              <a:t>medicalisation</a:t>
            </a:r>
            <a:r>
              <a:rPr lang="en-US" sz="3200" dirty="0">
                <a:solidFill>
                  <a:srgbClr val="FF0000"/>
                </a:solidFill>
              </a:rPr>
              <a:t> </a:t>
            </a:r>
            <a:r>
              <a:rPr lang="en-US" sz="3200" dirty="0" smtClean="0">
                <a:solidFill>
                  <a:srgbClr val="FF0000"/>
                </a:solidFill>
              </a:rPr>
              <a:t>&amp; claims of national importance.</a:t>
            </a:r>
            <a:endParaRPr lang="en-US" sz="3200" dirty="0">
              <a:solidFill>
                <a:srgbClr val="FF0000"/>
              </a:solidFill>
            </a:endParaRPr>
          </a:p>
        </p:txBody>
      </p:sp>
      <p:pic>
        <p:nvPicPr>
          <p:cNvPr id="4" name="Content Placeholder 3" descr="CorpulencyTrileneTabs.jpg"/>
          <p:cNvPicPr>
            <a:picLocks noGrp="1" noChangeAspect="1"/>
          </p:cNvPicPr>
          <p:nvPr>
            <p:ph idx="1"/>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895" t="1" r="2064" b="1012"/>
          <a:stretch/>
        </p:blipFill>
        <p:spPr>
          <a:xfrm>
            <a:off x="251520" y="260648"/>
            <a:ext cx="3996168" cy="6120680"/>
          </a:xfrm>
        </p:spPr>
      </p:pic>
      <p:sp>
        <p:nvSpPr>
          <p:cNvPr id="5" name="TextBox 4"/>
          <p:cNvSpPr txBox="1"/>
          <p:nvPr/>
        </p:nvSpPr>
        <p:spPr>
          <a:xfrm>
            <a:off x="5292080" y="3717032"/>
            <a:ext cx="184666" cy="369332"/>
          </a:xfrm>
          <a:prstGeom prst="rect">
            <a:avLst/>
          </a:prstGeom>
          <a:noFill/>
        </p:spPr>
        <p:txBody>
          <a:bodyPr wrap="none" rtlCol="0">
            <a:spAutoFit/>
          </a:bodyPr>
          <a:lstStyle/>
          <a:p>
            <a:endParaRPr lang="en-US" dirty="0"/>
          </a:p>
        </p:txBody>
      </p:sp>
      <p:sp>
        <p:nvSpPr>
          <p:cNvPr id="6" name="TextBox 5"/>
          <p:cNvSpPr txBox="1"/>
          <p:nvPr/>
        </p:nvSpPr>
        <p:spPr>
          <a:xfrm>
            <a:off x="4355976" y="1988840"/>
            <a:ext cx="4464496" cy="4801315"/>
          </a:xfrm>
          <a:prstGeom prst="rect">
            <a:avLst/>
          </a:prstGeom>
          <a:noFill/>
        </p:spPr>
        <p:txBody>
          <a:bodyPr wrap="square" rtlCol="0">
            <a:spAutoFit/>
          </a:bodyPr>
          <a:lstStyle/>
          <a:p>
            <a:r>
              <a:rPr lang="en-US" dirty="0" smtClean="0"/>
              <a:t>‘The </a:t>
            </a:r>
            <a:r>
              <a:rPr lang="en-US" dirty="0"/>
              <a:t>solution of this apparently simple problem of what is the weight of a healthy man? would be a valuable boon to society. </a:t>
            </a:r>
            <a:r>
              <a:rPr lang="en-US" dirty="0" smtClean="0"/>
              <a:t>…</a:t>
            </a:r>
            <a:endParaRPr lang="en-GB" dirty="0"/>
          </a:p>
          <a:p>
            <a:r>
              <a:rPr lang="en-US" dirty="0"/>
              <a:t> </a:t>
            </a:r>
            <a:endParaRPr lang="en-GB" dirty="0"/>
          </a:p>
          <a:p>
            <a:r>
              <a:rPr lang="en-US" dirty="0"/>
              <a:t>An investigation so simple, and so valuable, should not be omitted. In making statistical inquiries, the government would do well to </a:t>
            </a:r>
            <a:r>
              <a:rPr lang="en-US" dirty="0" smtClean="0"/>
              <a:t>… combine </a:t>
            </a:r>
            <a:r>
              <a:rPr lang="en-US" dirty="0"/>
              <a:t>the height and weight with the other questions, when taking the </a:t>
            </a:r>
            <a:r>
              <a:rPr lang="en-US" dirty="0" smtClean="0"/>
              <a:t>census... </a:t>
            </a:r>
            <a:r>
              <a:rPr lang="en-US" dirty="0"/>
              <a:t>We should then see more clearly than we do at present, what trade, occupation, or locality, as most conducive or deleterious to life and health. These </a:t>
            </a:r>
            <a:r>
              <a:rPr lang="en-US" dirty="0" smtClean="0"/>
              <a:t>points… </a:t>
            </a:r>
            <a:r>
              <a:rPr lang="en-US" dirty="0"/>
              <a:t>would afford most useful information on matters connected with the social and commercial welfare of the country</a:t>
            </a:r>
            <a:r>
              <a:rPr lang="en-US" dirty="0" smtClean="0"/>
              <a:t>.’</a:t>
            </a:r>
          </a:p>
          <a:p>
            <a:pPr algn="r"/>
            <a:r>
              <a:rPr lang="en-US" dirty="0" smtClean="0"/>
              <a:t>John Hutchinson,  1846</a:t>
            </a:r>
            <a:endParaRPr lang="en-GB" dirty="0"/>
          </a:p>
        </p:txBody>
      </p:sp>
    </p:spTree>
    <p:extLst>
      <p:ext uri="{BB962C8B-B14F-4D97-AF65-F5344CB8AC3E}">
        <p14:creationId xmlns:p14="http://schemas.microsoft.com/office/powerpoint/2010/main" val="2323509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From a healthy plumpness…</a:t>
            </a:r>
            <a:endParaRPr lang="en-US" dirty="0"/>
          </a:p>
        </p:txBody>
      </p:sp>
      <p:sp>
        <p:nvSpPr>
          <p:cNvPr id="8" name="Content Placeholder 7"/>
          <p:cNvSpPr>
            <a:spLocks noGrp="1"/>
          </p:cNvSpPr>
          <p:nvPr>
            <p:ph idx="1"/>
          </p:nvPr>
        </p:nvSpPr>
        <p:spPr/>
        <p:txBody>
          <a:bodyPr>
            <a:normAutofit fontScale="85000" lnSpcReduction="10000"/>
          </a:bodyPr>
          <a:lstStyle/>
          <a:p>
            <a:r>
              <a:rPr lang="en-US" dirty="0"/>
              <a:t>“The popular expression applied to persons of a rounded form, moderate embonpoint, clear skin, and a ruddy color,—that they are ‘in good condition,’—accords with science. This </a:t>
            </a:r>
            <a:r>
              <a:rPr lang="en-US" dirty="0" smtClean="0"/>
              <a:t>condition </a:t>
            </a:r>
            <a:r>
              <a:rPr lang="en-US" dirty="0"/>
              <a:t>is most commonly accompanied by healthy internal organs, a very </a:t>
            </a:r>
            <a:r>
              <a:rPr lang="en-US" dirty="0" smtClean="0"/>
              <a:t>desirable </a:t>
            </a:r>
            <a:r>
              <a:rPr lang="en-US" dirty="0"/>
              <a:t>and hopeful state. . . . </a:t>
            </a:r>
            <a:r>
              <a:rPr lang="en-US" dirty="0" smtClean="0"/>
              <a:t>until </a:t>
            </a:r>
            <a:r>
              <a:rPr lang="en-US" dirty="0"/>
              <a:t>it [fat] becomes burdensome, it is generally disregarded.” </a:t>
            </a:r>
            <a:endParaRPr lang="en-US" dirty="0" smtClean="0"/>
          </a:p>
          <a:p>
            <a:endParaRPr lang="en-US" dirty="0" smtClean="0"/>
          </a:p>
          <a:p>
            <a:r>
              <a:rPr lang="en-US" dirty="0"/>
              <a:t>“In so far as lightweights are concerned we must confess that we are more afraid of them than of over‐ weights” </a:t>
            </a:r>
            <a:r>
              <a:rPr lang="en-US" dirty="0" smtClean="0"/>
              <a:t>(</a:t>
            </a:r>
            <a:r>
              <a:rPr lang="en-US" dirty="0"/>
              <a:t>Edward H. Hamill </a:t>
            </a:r>
            <a:r>
              <a:rPr lang="en-US" dirty="0" smtClean="0"/>
              <a:t>1907) </a:t>
            </a:r>
            <a:endParaRPr lang="en-US" dirty="0"/>
          </a:p>
          <a:p>
            <a:endParaRPr lang="en-US" dirty="0"/>
          </a:p>
          <a:p>
            <a:endParaRPr lang="en-US" dirty="0"/>
          </a:p>
        </p:txBody>
      </p:sp>
    </p:spTree>
    <p:extLst>
      <p:ext uri="{BB962C8B-B14F-4D97-AF65-F5344CB8AC3E}">
        <p14:creationId xmlns:p14="http://schemas.microsoft.com/office/powerpoint/2010/main" val="10807113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to dangerous corpulence.</a:t>
            </a:r>
            <a:endParaRPr lang="en-US" dirty="0"/>
          </a:p>
        </p:txBody>
      </p:sp>
      <p:sp>
        <p:nvSpPr>
          <p:cNvPr id="3" name="Content Placeholder 2"/>
          <p:cNvSpPr>
            <a:spLocks noGrp="1"/>
          </p:cNvSpPr>
          <p:nvPr>
            <p:ph idx="1"/>
          </p:nvPr>
        </p:nvSpPr>
        <p:spPr>
          <a:xfrm>
            <a:off x="457200" y="1600200"/>
            <a:ext cx="8435280" cy="5069160"/>
          </a:xfrm>
        </p:spPr>
        <p:txBody>
          <a:bodyPr>
            <a:normAutofit fontScale="70000" lnSpcReduction="20000"/>
          </a:bodyPr>
          <a:lstStyle/>
          <a:p>
            <a:r>
              <a:rPr lang="en-US" dirty="0" smtClean="0"/>
              <a:t>‘What </a:t>
            </a:r>
            <a:r>
              <a:rPr lang="en-US" dirty="0"/>
              <a:t>we call a normal weight is not an arbitrary established standard like fashion in dress, but is a weight which corresponds with a bodily symmetry with which we have long associated certain qualities which are universally admired. . . . A certain amount of fat is essential to an appearance of health and beauty. It is one indication that the state of nutrition is good. . . . We all agree that excessive fat makes one </a:t>
            </a:r>
            <a:r>
              <a:rPr lang="en-US" dirty="0" smtClean="0"/>
              <a:t>uncomfortable </a:t>
            </a:r>
            <a:r>
              <a:rPr lang="en-US" dirty="0"/>
              <a:t>and unattractive</a:t>
            </a:r>
            <a:r>
              <a:rPr lang="en-US" dirty="0" smtClean="0"/>
              <a:t>.’</a:t>
            </a:r>
          </a:p>
          <a:p>
            <a:pPr marL="0" indent="0" algn="r">
              <a:buNone/>
            </a:pPr>
            <a:r>
              <a:rPr lang="en-US" dirty="0" smtClean="0"/>
              <a:t> </a:t>
            </a:r>
            <a:r>
              <a:rPr lang="en-US" dirty="0"/>
              <a:t>Elmer </a:t>
            </a:r>
            <a:r>
              <a:rPr lang="en-US" dirty="0" err="1"/>
              <a:t>Verner</a:t>
            </a:r>
            <a:r>
              <a:rPr lang="en-US" dirty="0"/>
              <a:t> McCollum and </a:t>
            </a:r>
            <a:r>
              <a:rPr lang="en-US" dirty="0" smtClean="0"/>
              <a:t>Nina </a:t>
            </a:r>
            <a:r>
              <a:rPr lang="en-US" dirty="0"/>
              <a:t>Simmonds (1925: 93</a:t>
            </a:r>
            <a:r>
              <a:rPr lang="en-US" dirty="0" smtClean="0"/>
              <a:t>)</a:t>
            </a:r>
          </a:p>
          <a:p>
            <a:r>
              <a:rPr lang="en-US" dirty="0"/>
              <a:t>“Obesity, or excessive corpulence, is not only an unlovely condition, it is a dangerous condition: it increases susceptibility to a number of diseases . . . [and] reduces life expectancy.” </a:t>
            </a:r>
          </a:p>
          <a:p>
            <a:pPr marL="0" indent="0" algn="r">
              <a:buNone/>
            </a:pPr>
            <a:r>
              <a:rPr lang="en-US" dirty="0"/>
              <a:t>Michael G. </a:t>
            </a:r>
            <a:r>
              <a:rPr lang="en-US" dirty="0" err="1"/>
              <a:t>Wohl</a:t>
            </a:r>
            <a:r>
              <a:rPr lang="en-US" dirty="0"/>
              <a:t> (1945: 791) Temple University School of Medicine </a:t>
            </a:r>
          </a:p>
          <a:p>
            <a:pPr marL="0" indent="0" algn="r">
              <a:buNone/>
            </a:pPr>
            <a:r>
              <a:rPr lang="en-US" dirty="0" smtClean="0"/>
              <a:t> </a:t>
            </a:r>
            <a:endParaRPr lang="en-US" dirty="0"/>
          </a:p>
          <a:p>
            <a:endParaRPr lang="en-US" dirty="0"/>
          </a:p>
          <a:p>
            <a:endParaRPr lang="en-US" dirty="0"/>
          </a:p>
        </p:txBody>
      </p:sp>
    </p:spTree>
    <p:extLst>
      <p:ext uri="{BB962C8B-B14F-4D97-AF65-F5344CB8AC3E}">
        <p14:creationId xmlns:p14="http://schemas.microsoft.com/office/powerpoint/2010/main" val="354670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6096" y="274638"/>
            <a:ext cx="3384376" cy="5026570"/>
          </a:xfrm>
        </p:spPr>
        <p:txBody>
          <a:bodyPr/>
          <a:lstStyle/>
          <a:p>
            <a:r>
              <a:rPr lang="en-GB" dirty="0" smtClean="0"/>
              <a:t>‘Should be in every household’: selling health through the bathroom scale</a:t>
            </a:r>
            <a:endParaRPr lang="en-GB" dirty="0"/>
          </a:p>
        </p:txBody>
      </p:sp>
      <p:pic>
        <p:nvPicPr>
          <p:cNvPr id="4" name="Content Placeholder 3" descr="ScalesPersonalWeighing.JPG"/>
          <p:cNvPicPr>
            <a:picLocks noGrp="1" noChangeAspect="1"/>
          </p:cNvPicPr>
          <p:nvPr>
            <p:ph idx="1"/>
          </p:nvPr>
        </p:nvPicPr>
        <p:blipFill>
          <a:blip r:embed="rId2" cstate="print"/>
          <a:stretch>
            <a:fillRect/>
          </a:stretch>
        </p:blipFill>
        <p:spPr>
          <a:xfrm>
            <a:off x="395537" y="496030"/>
            <a:ext cx="4536504" cy="6046893"/>
          </a:xfrm>
        </p:spPr>
      </p:pic>
      <p:sp>
        <p:nvSpPr>
          <p:cNvPr id="5" name="TextBox 4"/>
          <p:cNvSpPr txBox="1"/>
          <p:nvPr/>
        </p:nvSpPr>
        <p:spPr>
          <a:xfrm>
            <a:off x="5292080" y="6021288"/>
            <a:ext cx="2376264" cy="369332"/>
          </a:xfrm>
          <a:prstGeom prst="rect">
            <a:avLst/>
          </a:prstGeom>
          <a:noFill/>
        </p:spPr>
        <p:txBody>
          <a:bodyPr wrap="square" rtlCol="0">
            <a:spAutoFit/>
          </a:bodyPr>
          <a:lstStyle/>
          <a:p>
            <a:r>
              <a:rPr lang="en-GB" dirty="0" err="1" smtClean="0">
                <a:solidFill>
                  <a:prstClr val="black"/>
                </a:solidFill>
                <a:latin typeface="Calibri"/>
              </a:rPr>
              <a:t>Garrold</a:t>
            </a:r>
            <a:r>
              <a:rPr lang="en-GB" dirty="0" smtClean="0">
                <a:solidFill>
                  <a:prstClr val="black"/>
                </a:solidFill>
                <a:latin typeface="Calibri"/>
              </a:rPr>
              <a:t>, 1911</a:t>
            </a:r>
            <a:endParaRPr lang="en-GB" dirty="0">
              <a:solidFill>
                <a:prstClr val="black"/>
              </a:solidFill>
              <a:latin typeface="Calibri"/>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9872" y="274638"/>
            <a:ext cx="5328592" cy="2002234"/>
          </a:xfrm>
        </p:spPr>
        <p:txBody>
          <a:bodyPr>
            <a:normAutofit/>
          </a:bodyPr>
          <a:lstStyle/>
          <a:p>
            <a:r>
              <a:rPr lang="en-US" dirty="0" smtClean="0"/>
              <a:t>‘Curing’ Stoutness, Selling Slimming</a:t>
            </a:r>
            <a:endParaRPr lang="en-US" dirty="0"/>
          </a:p>
        </p:txBody>
      </p:sp>
      <p:pic>
        <p:nvPicPr>
          <p:cNvPr id="5" name="Content Placeholder 4" descr="L0058961.jpg"/>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t="13290" b="17695"/>
          <a:stretch/>
        </p:blipFill>
        <p:spPr>
          <a:xfrm>
            <a:off x="251520" y="188641"/>
            <a:ext cx="3096344" cy="3261833"/>
          </a:xfrm>
        </p:spPr>
      </p:pic>
      <p:pic>
        <p:nvPicPr>
          <p:cNvPr id="6" name="Content Placeholder 5" descr="SlimmingCider1935.jpg"/>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995" t="1427" r="1437" b="2935"/>
          <a:stretch/>
        </p:blipFill>
        <p:spPr>
          <a:xfrm>
            <a:off x="120962" y="3613254"/>
            <a:ext cx="8890735" cy="2963170"/>
          </a:xfrm>
        </p:spPr>
      </p:pic>
      <p:pic>
        <p:nvPicPr>
          <p:cNvPr id="7" name="Content Placeholder 5" descr="SlimmingCider1935.jpg"/>
          <p:cNvPicPr>
            <a:picLocks noChangeAspect="1"/>
          </p:cNvPicPr>
          <p:nvPr/>
        </p:nvPicPr>
        <p:blipFill rotWithShape="1">
          <a:blip r:embed="rId3" cstate="print">
            <a:extLst>
              <a:ext uri="{28A0092B-C50C-407E-A947-70E740481C1C}">
                <a14:useLocalDpi xmlns:a14="http://schemas.microsoft.com/office/drawing/2010/main" val="0"/>
              </a:ext>
            </a:extLst>
          </a:blip>
          <a:srcRect l="51760" t="13467" r="16370" b="11612"/>
          <a:stretch/>
        </p:blipFill>
        <p:spPr>
          <a:xfrm>
            <a:off x="3563888" y="2492896"/>
            <a:ext cx="5211647" cy="4122920"/>
          </a:xfrm>
          <a:prstGeom prst="rect">
            <a:avLst/>
          </a:prstGeom>
        </p:spPr>
      </p:pic>
    </p:spTree>
    <p:extLst>
      <p:ext uri="{BB962C8B-B14F-4D97-AF65-F5344CB8AC3E}">
        <p14:creationId xmlns:p14="http://schemas.microsoft.com/office/powerpoint/2010/main" val="1600731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‘Scientific Weight Control’ at Home</a:t>
            </a:r>
            <a:endParaRPr lang="en-GB" dirty="0"/>
          </a:p>
        </p:txBody>
      </p:sp>
      <p:sp>
        <p:nvSpPr>
          <p:cNvPr id="3" name="Content Placeholder 2"/>
          <p:cNvSpPr>
            <a:spLocks noGrp="1"/>
          </p:cNvSpPr>
          <p:nvPr>
            <p:ph sz="half" idx="1"/>
          </p:nvPr>
        </p:nvSpPr>
        <p:spPr>
          <a:xfrm>
            <a:off x="457200" y="1600200"/>
            <a:ext cx="4906888" cy="4925144"/>
          </a:xfrm>
        </p:spPr>
        <p:txBody>
          <a:bodyPr>
            <a:normAutofit fontScale="92500"/>
          </a:bodyPr>
          <a:lstStyle/>
          <a:p>
            <a:r>
              <a:rPr lang="en-US" dirty="0" smtClean="0"/>
              <a:t>James M </a:t>
            </a:r>
            <a:r>
              <a:rPr lang="en-US" dirty="0" err="1" smtClean="0"/>
              <a:t>Booher</a:t>
            </a:r>
            <a:r>
              <a:rPr lang="en-US" dirty="0" smtClean="0"/>
              <a:t>, MD (</a:t>
            </a:r>
            <a:r>
              <a:rPr lang="en-US" dirty="0" err="1" smtClean="0"/>
              <a:t>ed</a:t>
            </a:r>
            <a:r>
              <a:rPr lang="en-US" dirty="0" smtClean="0"/>
              <a:t>). </a:t>
            </a:r>
            <a:r>
              <a:rPr lang="en-US" i="1" dirty="0" smtClean="0"/>
              <a:t>Scientific Weight Control: An improved system for reducing or increasing weight, </a:t>
            </a:r>
            <a:r>
              <a:rPr lang="en-US" i="1" dirty="0" smtClean="0">
                <a:solidFill>
                  <a:srgbClr val="FF0000"/>
                </a:solidFill>
              </a:rPr>
              <a:t>Together with an Explanation of the Benefits to be Gained from Weighing Daily</a:t>
            </a:r>
            <a:r>
              <a:rPr lang="en-US" i="1" dirty="0" smtClean="0"/>
              <a:t>.</a:t>
            </a:r>
            <a:r>
              <a:rPr lang="en-US" dirty="0" smtClean="0"/>
              <a:t> (Chicago: Continental Scale Works, 1925). </a:t>
            </a:r>
          </a:p>
          <a:p>
            <a:r>
              <a:rPr lang="en-US" dirty="0" smtClean="0"/>
              <a:t>104 pages ; showing use; cover detached, and pages dog-eared, but not annotated)</a:t>
            </a:r>
            <a:endParaRPr lang="en-GB" dirty="0"/>
          </a:p>
        </p:txBody>
      </p:sp>
      <p:pic>
        <p:nvPicPr>
          <p:cNvPr id="5" name="Content Placeholder 4" descr="ScalesHealthometer1920sUSA.jpg"/>
          <p:cNvPicPr>
            <a:picLocks noGrp="1" noChangeAspect="1"/>
          </p:cNvPicPr>
          <p:nvPr>
            <p:ph sz="half" idx="2"/>
          </p:nvPr>
        </p:nvPicPr>
        <p:blipFill>
          <a:blip r:embed="rId2" cstate="print"/>
          <a:stretch>
            <a:fillRect/>
          </a:stretch>
        </p:blipFill>
        <p:spPr>
          <a:xfrm>
            <a:off x="5508104" y="1700808"/>
            <a:ext cx="3168352" cy="464795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507288" cy="648072"/>
          </a:xfrm>
        </p:spPr>
        <p:txBody>
          <a:bodyPr>
            <a:noAutofit/>
          </a:bodyPr>
          <a:lstStyle/>
          <a:p>
            <a:pPr algn="l"/>
            <a:r>
              <a:rPr lang="en-GB" sz="3200" dirty="0" smtClean="0"/>
              <a:t>Medicalisation: Building on Birth (&amp; </a:t>
            </a:r>
            <a:r>
              <a:rPr lang="en-GB" sz="3200" dirty="0" smtClean="0"/>
              <a:t>weeks 3, 12, and 13!)</a:t>
            </a:r>
            <a:endParaRPr lang="en-GB" sz="3200" dirty="0"/>
          </a:p>
        </p:txBody>
      </p:sp>
      <p:sp>
        <p:nvSpPr>
          <p:cNvPr id="8" name="Text Placeholder 7"/>
          <p:cNvSpPr>
            <a:spLocks noGrp="1"/>
          </p:cNvSpPr>
          <p:nvPr>
            <p:ph type="body" idx="1"/>
          </p:nvPr>
        </p:nvSpPr>
        <p:spPr>
          <a:xfrm>
            <a:off x="251520" y="980728"/>
            <a:ext cx="4392488" cy="906115"/>
          </a:xfrm>
        </p:spPr>
        <p:txBody>
          <a:bodyPr>
            <a:normAutofit fontScale="92500" lnSpcReduction="20000"/>
          </a:bodyPr>
          <a:lstStyle/>
          <a:p>
            <a:pPr>
              <a:lnSpc>
                <a:spcPct val="80000"/>
              </a:lnSpc>
              <a:spcBef>
                <a:spcPts val="0"/>
              </a:spcBef>
            </a:pPr>
            <a:r>
              <a:rPr lang="en-GB" dirty="0" smtClean="0"/>
              <a:t>From women’s work and ‘waiting on nature’ to a medical crisis in need of a medical (man’s) solution to…</a:t>
            </a:r>
            <a:endParaRPr lang="en-GB" dirty="0"/>
          </a:p>
        </p:txBody>
      </p:sp>
      <p:pic>
        <p:nvPicPr>
          <p:cNvPr id="7" name="Content Placeholder 6"/>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t="3429"/>
          <a:stretch/>
        </p:blipFill>
        <p:spPr>
          <a:xfrm>
            <a:off x="323528" y="1844824"/>
            <a:ext cx="4074621" cy="4899514"/>
          </a:xfrm>
        </p:spPr>
      </p:pic>
      <p:sp>
        <p:nvSpPr>
          <p:cNvPr id="9" name="Text Placeholder 8"/>
          <p:cNvSpPr>
            <a:spLocks noGrp="1"/>
          </p:cNvSpPr>
          <p:nvPr>
            <p:ph type="body" sz="quarter" idx="3"/>
          </p:nvPr>
        </p:nvSpPr>
        <p:spPr>
          <a:xfrm>
            <a:off x="4716016" y="908720"/>
            <a:ext cx="4041775" cy="1071810"/>
          </a:xfrm>
        </p:spPr>
        <p:txBody>
          <a:bodyPr>
            <a:normAutofit fontScale="92500" lnSpcReduction="20000"/>
          </a:bodyPr>
          <a:lstStyle/>
          <a:p>
            <a:pPr>
              <a:lnSpc>
                <a:spcPct val="90000"/>
              </a:lnSpc>
              <a:spcBef>
                <a:spcPts val="0"/>
              </a:spcBef>
            </a:pPr>
            <a:r>
              <a:rPr lang="en-GB" dirty="0" smtClean="0"/>
              <a:t>… scientific motherhood and the medical management of birth, infant care and ideal (or not) motherhood.</a:t>
            </a:r>
            <a:endParaRPr lang="en-GB" dirty="0"/>
          </a:p>
        </p:txBody>
      </p:sp>
      <p:pic>
        <p:nvPicPr>
          <p:cNvPr id="6"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92080" y="4581127"/>
            <a:ext cx="3312368" cy="2208245"/>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2060848"/>
            <a:ext cx="3546663" cy="2376264"/>
          </a:xfrm>
          <a:prstGeom prst="rect">
            <a:avLst/>
          </a:prstGeom>
        </p:spPr>
      </p:pic>
    </p:spTree>
    <p:extLst>
      <p:ext uri="{BB962C8B-B14F-4D97-AF65-F5344CB8AC3E}">
        <p14:creationId xmlns:p14="http://schemas.microsoft.com/office/powerpoint/2010/main" val="3372368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normAutofit fontScale="90000"/>
          </a:bodyPr>
          <a:lstStyle/>
          <a:p>
            <a:r>
              <a:rPr lang="en-GB" dirty="0" smtClean="0"/>
              <a:t>Self-Surveillance for the ‘thinking thousands’</a:t>
            </a:r>
            <a:endParaRPr lang="en-GB" dirty="0"/>
          </a:p>
        </p:txBody>
      </p:sp>
      <p:pic>
        <p:nvPicPr>
          <p:cNvPr id="5" name="Content Placeholder 4" descr="ScalesFun1920s.jpg"/>
          <p:cNvPicPr>
            <a:picLocks noGrp="1" noChangeAspect="1"/>
          </p:cNvPicPr>
          <p:nvPr>
            <p:ph sz="half" idx="1"/>
          </p:nvPr>
        </p:nvPicPr>
        <p:blipFill>
          <a:blip r:embed="rId3" cstate="print"/>
          <a:srcRect r="5907" b="1659"/>
          <a:stretch>
            <a:fillRect/>
          </a:stretch>
        </p:blipFill>
        <p:spPr>
          <a:xfrm>
            <a:off x="251520" y="1340768"/>
            <a:ext cx="3528392" cy="5256584"/>
          </a:xfrm>
        </p:spPr>
      </p:pic>
      <p:sp>
        <p:nvSpPr>
          <p:cNvPr id="7" name="Content Placeholder 6"/>
          <p:cNvSpPr>
            <a:spLocks noGrp="1"/>
          </p:cNvSpPr>
          <p:nvPr>
            <p:ph sz="half" idx="2"/>
          </p:nvPr>
        </p:nvSpPr>
        <p:spPr>
          <a:xfrm>
            <a:off x="4139952" y="1484784"/>
            <a:ext cx="4752528" cy="5112568"/>
          </a:xfrm>
        </p:spPr>
        <p:txBody>
          <a:bodyPr>
            <a:normAutofit fontScale="85000" lnSpcReduction="10000"/>
          </a:bodyPr>
          <a:lstStyle/>
          <a:p>
            <a:r>
              <a:rPr lang="en-GB" dirty="0" smtClean="0"/>
              <a:t>‘placed in your bathroom, it will instantly become an integral and artistic part of it, </a:t>
            </a:r>
            <a:r>
              <a:rPr lang="en-GB" dirty="0" smtClean="0">
                <a:solidFill>
                  <a:srgbClr val="FF0000"/>
                </a:solidFill>
              </a:rPr>
              <a:t>just as weighing daily has become an inseparable part of the morning toilette of the thinking thousands</a:t>
            </a:r>
            <a:r>
              <a:rPr lang="en-GB" dirty="0" smtClean="0"/>
              <a:t>’ </a:t>
            </a:r>
          </a:p>
          <a:p>
            <a:r>
              <a:rPr lang="en-GB" dirty="0" smtClean="0"/>
              <a:t>‘unvarying accuracy’</a:t>
            </a:r>
          </a:p>
          <a:p>
            <a:r>
              <a:rPr lang="en-GB" dirty="0" smtClean="0"/>
              <a:t>‘the subconscious deterrent to improper eating’ </a:t>
            </a:r>
          </a:p>
          <a:p>
            <a:r>
              <a:rPr lang="en-GB" dirty="0" smtClean="0"/>
              <a:t>‘procurable at any department hardware, physicians’ supply or drug store’. </a:t>
            </a:r>
          </a:p>
          <a:p>
            <a:endParaRPr lang="en-GB" dirty="0" smtClean="0"/>
          </a:p>
          <a:p>
            <a:pPr>
              <a:buNone/>
            </a:pPr>
            <a:r>
              <a:rPr lang="en-GB" dirty="0" smtClean="0">
                <a:sym typeface="Wingdings" pitchFamily="2" charset="2"/>
              </a:rPr>
              <a:t> </a:t>
            </a:r>
            <a:r>
              <a:rPr lang="en-GB" dirty="0" smtClean="0"/>
              <a:t>Continental Scale Works, 1920s</a:t>
            </a:r>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71"/>
            <a:ext cx="5400600" cy="1484784"/>
          </a:xfrm>
        </p:spPr>
        <p:txBody>
          <a:bodyPr>
            <a:noAutofit/>
          </a:bodyPr>
          <a:lstStyle/>
          <a:p>
            <a:r>
              <a:rPr lang="en-GB" sz="3200" b="1" dirty="0" smtClean="0"/>
              <a:t>Cultures of  Self-Surveillance: ‘Watch your weight – others do!’</a:t>
            </a:r>
            <a:endParaRPr lang="en-GB" sz="3200" b="1" dirty="0"/>
          </a:p>
        </p:txBody>
      </p:sp>
      <p:pic>
        <p:nvPicPr>
          <p:cNvPr id="6" name="Content Placeholder 5" descr="ScalesGdHousekeeping1935.jpg"/>
          <p:cNvPicPr>
            <a:picLocks noGrp="1" noChangeAspect="1"/>
          </p:cNvPicPr>
          <p:nvPr>
            <p:ph sz="half" idx="2"/>
          </p:nvPr>
        </p:nvPicPr>
        <p:blipFill>
          <a:blip r:embed="rId2" cstate="print"/>
          <a:srcRect r="118" b="8270"/>
          <a:stretch>
            <a:fillRect/>
          </a:stretch>
        </p:blipFill>
        <p:spPr>
          <a:xfrm>
            <a:off x="153175" y="1593874"/>
            <a:ext cx="3918082" cy="4933881"/>
          </a:xfrm>
        </p:spPr>
      </p:pic>
      <p:pic>
        <p:nvPicPr>
          <p:cNvPr id="10" name="Content Placeholder 9" descr="ScalesKnowyourweight1966.jpg"/>
          <p:cNvPicPr>
            <a:picLocks noGrp="1" noChangeAspect="1"/>
          </p:cNvPicPr>
          <p:nvPr>
            <p:ph sz="half" idx="1"/>
          </p:nvPr>
        </p:nvPicPr>
        <p:blipFill>
          <a:blip r:embed="rId3" cstate="print"/>
          <a:srcRect r="48882" b="18008"/>
          <a:stretch>
            <a:fillRect/>
          </a:stretch>
        </p:blipFill>
        <p:spPr>
          <a:xfrm>
            <a:off x="6226291" y="188640"/>
            <a:ext cx="2797054" cy="6336704"/>
          </a:xfrm>
        </p:spPr>
      </p:pic>
      <p:sp>
        <p:nvSpPr>
          <p:cNvPr id="11" name="TextBox 10"/>
          <p:cNvSpPr txBox="1"/>
          <p:nvPr/>
        </p:nvSpPr>
        <p:spPr>
          <a:xfrm>
            <a:off x="4211960" y="1844824"/>
            <a:ext cx="2016224" cy="3785652"/>
          </a:xfrm>
          <a:prstGeom prst="rect">
            <a:avLst/>
          </a:prstGeom>
          <a:noFill/>
        </p:spPr>
        <p:txBody>
          <a:bodyPr wrap="square" rtlCol="0">
            <a:spAutoFit/>
          </a:bodyPr>
          <a:lstStyle/>
          <a:p>
            <a:r>
              <a:rPr lang="en-GB" sz="2400" b="1" i="1" dirty="0" smtClean="0">
                <a:solidFill>
                  <a:prstClr val="black"/>
                </a:solidFill>
                <a:latin typeface="Calibri"/>
              </a:rPr>
              <a:t>Good Housekeeping </a:t>
            </a:r>
            <a:r>
              <a:rPr lang="en-GB" sz="2400" b="1" dirty="0" smtClean="0">
                <a:solidFill>
                  <a:prstClr val="black"/>
                </a:solidFill>
                <a:latin typeface="Calibri"/>
              </a:rPr>
              <a:t>UK , 1935</a:t>
            </a:r>
            <a:endParaRPr lang="en-GB" sz="2400" b="1" dirty="0" smtClean="0">
              <a:solidFill>
                <a:prstClr val="black"/>
              </a:solidFill>
              <a:latin typeface="Calibri"/>
              <a:sym typeface="Wingdings" pitchFamily="2" charset="2"/>
            </a:endParaRPr>
          </a:p>
          <a:p>
            <a:r>
              <a:rPr lang="en-GB" sz="2400" dirty="0" smtClean="0">
                <a:solidFill>
                  <a:prstClr val="black"/>
                </a:solidFill>
                <a:latin typeface="Calibri"/>
                <a:sym typeface="Wingdings" pitchFamily="2" charset="2"/>
              </a:rPr>
              <a:t></a:t>
            </a:r>
          </a:p>
          <a:p>
            <a:endParaRPr lang="en-GB" sz="2400" dirty="0" smtClean="0">
              <a:solidFill>
                <a:prstClr val="black"/>
              </a:solidFill>
              <a:latin typeface="Calibri"/>
              <a:sym typeface="Wingdings" pitchFamily="2" charset="2"/>
            </a:endParaRPr>
          </a:p>
          <a:p>
            <a:endParaRPr lang="en-GB" sz="2400" dirty="0" smtClean="0">
              <a:solidFill>
                <a:prstClr val="black"/>
              </a:solidFill>
              <a:latin typeface="Calibri"/>
              <a:sym typeface="Wingdings" pitchFamily="2" charset="2"/>
            </a:endParaRPr>
          </a:p>
          <a:p>
            <a:r>
              <a:rPr lang="en-GB" sz="2400" b="1" i="1" dirty="0" smtClean="0">
                <a:solidFill>
                  <a:prstClr val="black"/>
                </a:solidFill>
                <a:latin typeface="Calibri"/>
                <a:sym typeface="Wingdings" pitchFamily="2" charset="2"/>
              </a:rPr>
              <a:t>Gardeners’ Chronicle</a:t>
            </a:r>
            <a:r>
              <a:rPr lang="en-GB" sz="2400" b="1" dirty="0" smtClean="0">
                <a:solidFill>
                  <a:prstClr val="black"/>
                </a:solidFill>
                <a:latin typeface="Calibri"/>
                <a:sym typeface="Wingdings" pitchFamily="2" charset="2"/>
              </a:rPr>
              <a:t>, </a:t>
            </a:r>
          </a:p>
          <a:p>
            <a:r>
              <a:rPr lang="en-GB" sz="2400" b="1" dirty="0" smtClean="0">
                <a:solidFill>
                  <a:prstClr val="black"/>
                </a:solidFill>
                <a:latin typeface="Calibri"/>
                <a:sym typeface="Wingdings" pitchFamily="2" charset="2"/>
              </a:rPr>
              <a:t>UK</a:t>
            </a:r>
          </a:p>
          <a:p>
            <a:r>
              <a:rPr lang="en-GB" sz="2400" b="1" dirty="0" smtClean="0">
                <a:solidFill>
                  <a:prstClr val="black"/>
                </a:solidFill>
                <a:latin typeface="Calibri"/>
                <a:sym typeface="Wingdings" pitchFamily="2" charset="2"/>
              </a:rPr>
              <a:t>1966</a:t>
            </a:r>
            <a:r>
              <a:rPr lang="en-GB" b="1" dirty="0">
                <a:solidFill>
                  <a:prstClr val="black"/>
                </a:solidFill>
                <a:latin typeface="Calibri"/>
                <a:sym typeface="Wingdings" pitchFamily="2" charset="2"/>
              </a:rPr>
              <a:t> </a:t>
            </a:r>
            <a:r>
              <a:rPr lang="en-GB" b="1" dirty="0" smtClean="0">
                <a:solidFill>
                  <a:prstClr val="black"/>
                </a:solidFill>
                <a:latin typeface="Calibri"/>
                <a:sym typeface="Wingdings" pitchFamily="2" charset="2"/>
              </a:rPr>
              <a:t></a:t>
            </a:r>
            <a:endParaRPr lang="en-GB" sz="2400" b="1" dirty="0" smtClean="0">
              <a:solidFill>
                <a:prstClr val="black"/>
              </a:solidFill>
              <a:latin typeface="Calibri"/>
              <a:sym typeface="Wingdings" pitchFamily="2" charset="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504" y="0"/>
            <a:ext cx="8928992" cy="620688"/>
          </a:xfrm>
        </p:spPr>
        <p:txBody>
          <a:bodyPr>
            <a:noAutofit/>
          </a:bodyPr>
          <a:lstStyle/>
          <a:p>
            <a:r>
              <a:rPr lang="en-GB" sz="3200" dirty="0" smtClean="0"/>
              <a:t>Healthy Diet, Moral Diet? Eating for your country</a:t>
            </a:r>
            <a:endParaRPr lang="en-GB" sz="3200" dirty="0"/>
          </a:p>
        </p:txBody>
      </p:sp>
      <p:pic>
        <p:nvPicPr>
          <p:cNvPr id="10" name="Content Placeholder 9"/>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 t="1886" r="599" b="2746"/>
          <a:stretch/>
        </p:blipFill>
        <p:spPr>
          <a:xfrm>
            <a:off x="484912" y="548680"/>
            <a:ext cx="3916840" cy="6309320"/>
          </a:xfrm>
        </p:spPr>
      </p:pic>
      <p:pic>
        <p:nvPicPr>
          <p:cNvPr id="11" name="Content Placeholder 10"/>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t="1724" r="1099" b="2524"/>
          <a:stretch/>
        </p:blipFill>
        <p:spPr>
          <a:xfrm>
            <a:off x="4872513" y="570893"/>
            <a:ext cx="3875951" cy="6287108"/>
          </a:xfrm>
        </p:spPr>
      </p:pic>
    </p:spTree>
    <p:extLst>
      <p:ext uri="{BB962C8B-B14F-4D97-AF65-F5344CB8AC3E}">
        <p14:creationId xmlns:p14="http://schemas.microsoft.com/office/powerpoint/2010/main" val="333063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But </a:t>
            </a:r>
            <a:r>
              <a:rPr lang="en-US" smtClean="0"/>
              <a:t>after rationing, fat </a:t>
            </a:r>
            <a:r>
              <a:rPr lang="en-US" dirty="0" smtClean="0"/>
              <a:t>stays funny (and food stays a free market) …</a:t>
            </a:r>
            <a:endParaRPr lang="en-US" dirty="0"/>
          </a:p>
        </p:txBody>
      </p:sp>
      <p:pic>
        <p:nvPicPr>
          <p:cNvPr id="7" name="Content Placeholder 6" descr="sugar-ads1.jpg"/>
          <p:cNvPicPr>
            <a:picLocks noGrp="1" noChangeAspect="1"/>
          </p:cNvPicPr>
          <p:nvPr>
            <p:ph idx="1"/>
          </p:nvPr>
        </p:nvPicPr>
        <p:blipFill>
          <a:blip r:embed="rId2">
            <a:extLst>
              <a:ext uri="{28A0092B-C50C-407E-A947-70E740481C1C}">
                <a14:useLocalDpi xmlns:a14="http://schemas.microsoft.com/office/drawing/2010/main" val="0"/>
              </a:ext>
            </a:extLst>
          </a:blip>
          <a:srcRect l="-8852" r="-8852"/>
          <a:stretch>
            <a:fillRect/>
          </a:stretch>
        </p:blipFill>
        <p:spPr>
          <a:xfrm>
            <a:off x="179512" y="1600200"/>
            <a:ext cx="9102190" cy="5005854"/>
          </a:xfrm>
        </p:spPr>
      </p:pic>
    </p:spTree>
    <p:extLst>
      <p:ext uri="{BB962C8B-B14F-4D97-AF65-F5344CB8AC3E}">
        <p14:creationId xmlns:p14="http://schemas.microsoft.com/office/powerpoint/2010/main" val="1907845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rgbClr val="FF0000"/>
                </a:solidFill>
              </a:rPr>
              <a:t>u</a:t>
            </a:r>
            <a:r>
              <a:rPr lang="en-US" dirty="0" smtClean="0">
                <a:solidFill>
                  <a:srgbClr val="FF0000"/>
                </a:solidFill>
              </a:rPr>
              <a:t>ntil… OBESITY EPIDEMIC!!!</a:t>
            </a:r>
            <a:endParaRPr lang="en-US" dirty="0">
              <a:solidFill>
                <a:srgbClr val="FF0000"/>
              </a:solidFill>
            </a:endParaRPr>
          </a:p>
        </p:txBody>
      </p:sp>
      <p:pic>
        <p:nvPicPr>
          <p:cNvPr id="7" name="Content Placeholder 6" descr="ObesityEpidemicTimeCovers.jpg"/>
          <p:cNvPicPr>
            <a:picLocks noGrp="1" noChangeAspect="1"/>
          </p:cNvPicPr>
          <p:nvPr>
            <p:ph idx="1"/>
          </p:nvPr>
        </p:nvPicPr>
        <p:blipFill rotWithShape="1">
          <a:blip r:embed="rId2">
            <a:extLst>
              <a:ext uri="{28A0092B-C50C-407E-A947-70E740481C1C}">
                <a14:useLocalDpi xmlns:a14="http://schemas.microsoft.com/office/drawing/2010/main" val="0"/>
              </a:ext>
            </a:extLst>
          </a:blip>
          <a:srcRect t="704" b="1810"/>
          <a:stretch/>
        </p:blipFill>
        <p:spPr>
          <a:xfrm>
            <a:off x="141862" y="1962634"/>
            <a:ext cx="8886788" cy="4058654"/>
          </a:xfrm>
        </p:spPr>
      </p:pic>
    </p:spTree>
    <p:extLst>
      <p:ext uri="{BB962C8B-B14F-4D97-AF65-F5344CB8AC3E}">
        <p14:creationId xmlns:p14="http://schemas.microsoft.com/office/powerpoint/2010/main" val="3049325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Weighing a nation: images of the ‘obesity epidemic’</a:t>
            </a:r>
            <a:endParaRPr lang="en-GB" dirty="0"/>
          </a:p>
        </p:txBody>
      </p:sp>
      <p:sp>
        <p:nvSpPr>
          <p:cNvPr id="3" name="Content Placeholder 2"/>
          <p:cNvSpPr>
            <a:spLocks noGrp="1"/>
          </p:cNvSpPr>
          <p:nvPr>
            <p:ph idx="1"/>
          </p:nvPr>
        </p:nvSpPr>
        <p:spPr/>
        <p:txBody>
          <a:bodyPr/>
          <a:lstStyle/>
          <a:p>
            <a:r>
              <a:rPr lang="en-GB" dirty="0" smtClean="0">
                <a:hlinkClick r:id="rId2"/>
              </a:rPr>
              <a:t>http://www.bbc.co.uk/news/health-14430309</a:t>
            </a:r>
            <a:endParaRPr lang="en-GB" dirty="0" smtClean="0"/>
          </a:p>
          <a:p>
            <a:endParaRPr lang="en-GB" dirty="0" smtClean="0"/>
          </a:p>
          <a:p>
            <a:r>
              <a:rPr lang="en-GB" dirty="0" err="1" smtClean="0"/>
              <a:t>Obama</a:t>
            </a:r>
            <a:r>
              <a:rPr lang="en-GB" dirty="0" smtClean="0"/>
              <a:t> Health Care Plan: </a:t>
            </a:r>
            <a:r>
              <a:rPr lang="en-US" dirty="0" smtClean="0"/>
              <a:t> All approved Electronic health record </a:t>
            </a:r>
            <a:r>
              <a:rPr lang="en-US" dirty="0" err="1" smtClean="0"/>
              <a:t>programmes</a:t>
            </a:r>
            <a:r>
              <a:rPr lang="en-US" dirty="0" smtClean="0"/>
              <a:t>/software must “calculate body mass index. Automatically calculate and display body mass index (BMI) based on a patient’s height and weight.”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504" y="274638"/>
            <a:ext cx="8856984" cy="850106"/>
          </a:xfrm>
        </p:spPr>
        <p:txBody>
          <a:bodyPr>
            <a:normAutofit fontScale="90000"/>
          </a:bodyPr>
          <a:lstStyle/>
          <a:p>
            <a:r>
              <a:rPr lang="en-GB" dirty="0" smtClean="0"/>
              <a:t>How (&amp; why) was childbirth </a:t>
            </a:r>
            <a:r>
              <a:rPr lang="en-GB" dirty="0" err="1" smtClean="0"/>
              <a:t>medicalised</a:t>
            </a:r>
            <a:r>
              <a:rPr lang="en-GB" dirty="0" smtClean="0"/>
              <a:t>?</a:t>
            </a:r>
            <a:endParaRPr lang="en-GB" dirty="0"/>
          </a:p>
        </p:txBody>
      </p:sp>
      <p:sp>
        <p:nvSpPr>
          <p:cNvPr id="8" name="Content Placeholder 7"/>
          <p:cNvSpPr>
            <a:spLocks noGrp="1"/>
          </p:cNvSpPr>
          <p:nvPr>
            <p:ph idx="1"/>
          </p:nvPr>
        </p:nvSpPr>
        <p:spPr>
          <a:xfrm>
            <a:off x="467544" y="1196752"/>
            <a:ext cx="8435280" cy="5472608"/>
          </a:xfrm>
        </p:spPr>
        <p:txBody>
          <a:bodyPr>
            <a:normAutofit fontScale="77500" lnSpcReduction="20000"/>
          </a:bodyPr>
          <a:lstStyle/>
          <a:p>
            <a:pPr marL="0" indent="0">
              <a:buNone/>
            </a:pPr>
            <a:r>
              <a:rPr lang="en-GB" dirty="0" smtClean="0"/>
              <a:t>As </a:t>
            </a:r>
            <a:r>
              <a:rPr lang="en-GB" dirty="0" smtClean="0"/>
              <a:t>we discussed last term, the </a:t>
            </a:r>
            <a:r>
              <a:rPr lang="en-GB" dirty="0" smtClean="0"/>
              <a:t>process was driven by, e.g.:</a:t>
            </a:r>
          </a:p>
          <a:p>
            <a:r>
              <a:rPr lang="en-GB" dirty="0" smtClean="0"/>
              <a:t>Consumer demand (birth was risky, dangerous and much feared; women – and men – sought solutions in the new knowledge  of anatomy, then germ theory, </a:t>
            </a:r>
            <a:r>
              <a:rPr lang="en-GB" dirty="0" err="1" smtClean="0"/>
              <a:t>etc</a:t>
            </a:r>
            <a:r>
              <a:rPr lang="en-GB" dirty="0" smtClean="0"/>
              <a:t>)</a:t>
            </a:r>
          </a:p>
          <a:p>
            <a:r>
              <a:rPr lang="en-GB" dirty="0" smtClean="0"/>
              <a:t>Provider competition (the abundance of medical men rendered them desperate to establish a foothold in families, and eager to eliminate the powerful threat of midwifery)</a:t>
            </a:r>
          </a:p>
          <a:p>
            <a:r>
              <a:rPr lang="en-GB" dirty="0" smtClean="0"/>
              <a:t>Fashion!</a:t>
            </a:r>
          </a:p>
          <a:p>
            <a:r>
              <a:rPr lang="en-GB" dirty="0" smtClean="0"/>
              <a:t>New spaces and tools intended to improve birth and its outcomes (forceps, anaesthesia, antisepsis, lying-in and then general hospitals, antenatal checks and postnatal advice)</a:t>
            </a:r>
          </a:p>
          <a:p>
            <a:r>
              <a:rPr lang="en-GB" dirty="0" smtClean="0"/>
              <a:t>Increased social pressure on women to comply with specific models of ‘ideal motherhood’ –  eugenic, hygienic, dietetic, and ‘scientific’.</a:t>
            </a:r>
          </a:p>
          <a:p>
            <a:endParaRPr lang="en-GB" dirty="0"/>
          </a:p>
        </p:txBody>
      </p:sp>
    </p:spTree>
    <p:extLst>
      <p:ext uri="{BB962C8B-B14F-4D97-AF65-F5344CB8AC3E}">
        <p14:creationId xmlns:p14="http://schemas.microsoft.com/office/powerpoint/2010/main" val="3333247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1786210"/>
          </a:xfrm>
        </p:spPr>
        <p:txBody>
          <a:bodyPr>
            <a:normAutofit fontScale="90000"/>
          </a:bodyPr>
          <a:lstStyle/>
          <a:p>
            <a:r>
              <a:rPr lang="en-US" dirty="0" smtClean="0"/>
              <a:t>So what can the </a:t>
            </a:r>
            <a:r>
              <a:rPr lang="en-US" dirty="0" err="1" smtClean="0"/>
              <a:t>medicalisation</a:t>
            </a:r>
            <a:r>
              <a:rPr lang="en-US" dirty="0" smtClean="0"/>
              <a:t> of birth/reproduction tell us about at </a:t>
            </a:r>
            <a:r>
              <a:rPr lang="en-US" dirty="0" err="1" smtClean="0"/>
              <a:t>medicalisation</a:t>
            </a:r>
            <a:r>
              <a:rPr lang="en-US" dirty="0" smtClean="0"/>
              <a:t> more generally?</a:t>
            </a:r>
            <a:endParaRPr lang="en-US" dirty="0"/>
          </a:p>
        </p:txBody>
      </p:sp>
      <p:sp>
        <p:nvSpPr>
          <p:cNvPr id="3" name="Content Placeholder 2"/>
          <p:cNvSpPr>
            <a:spLocks noGrp="1"/>
          </p:cNvSpPr>
          <p:nvPr>
            <p:ph idx="1"/>
          </p:nvPr>
        </p:nvSpPr>
        <p:spPr>
          <a:xfrm>
            <a:off x="457200" y="2276872"/>
            <a:ext cx="8363272" cy="4248472"/>
          </a:xfrm>
        </p:spPr>
        <p:txBody>
          <a:bodyPr>
            <a:normAutofit fontScale="92500" lnSpcReduction="20000"/>
          </a:bodyPr>
          <a:lstStyle/>
          <a:p>
            <a:pPr marL="0" indent="0">
              <a:buNone/>
            </a:pPr>
            <a:r>
              <a:rPr lang="en-US" dirty="0" smtClean="0"/>
              <a:t>To understand </a:t>
            </a:r>
            <a:r>
              <a:rPr lang="en-US" dirty="0" err="1" smtClean="0"/>
              <a:t>medicalisation</a:t>
            </a:r>
            <a:r>
              <a:rPr lang="en-US" dirty="0" smtClean="0"/>
              <a:t>, we need to look at:</a:t>
            </a:r>
          </a:p>
          <a:p>
            <a:r>
              <a:rPr lang="en-US" dirty="0" smtClean="0"/>
              <a:t>Interest: who benefits and in what ways?</a:t>
            </a:r>
          </a:p>
          <a:p>
            <a:r>
              <a:rPr lang="en-US" dirty="0" smtClean="0"/>
              <a:t>Social forces: are there significant changes or developments that might trigger new interpretations of a given </a:t>
            </a:r>
            <a:r>
              <a:rPr lang="en-US" dirty="0" err="1" smtClean="0"/>
              <a:t>behaviour</a:t>
            </a:r>
            <a:r>
              <a:rPr lang="en-US" dirty="0" smtClean="0"/>
              <a:t>/condition?</a:t>
            </a:r>
          </a:p>
          <a:p>
            <a:r>
              <a:rPr lang="en-US" dirty="0" smtClean="0"/>
              <a:t>Morality and ‘normality’</a:t>
            </a:r>
          </a:p>
          <a:p>
            <a:r>
              <a:rPr lang="en-US" dirty="0" smtClean="0"/>
              <a:t>New technologies</a:t>
            </a:r>
            <a:r>
              <a:rPr lang="en-US" dirty="0" smtClean="0"/>
              <a:t>? (think about the bathroom scale </a:t>
            </a:r>
            <a:r>
              <a:rPr lang="en-US" smtClean="0"/>
              <a:t>and activity measuring apps)</a:t>
            </a:r>
            <a:endParaRPr lang="en-US" dirty="0" smtClean="0"/>
          </a:p>
          <a:p>
            <a:r>
              <a:rPr lang="en-US" dirty="0" smtClean="0"/>
              <a:t>Effects of (medical) surveillance on individual and group </a:t>
            </a:r>
            <a:r>
              <a:rPr lang="en-US" dirty="0" smtClean="0"/>
              <a:t>identities </a:t>
            </a:r>
            <a:r>
              <a:rPr lang="en-US" dirty="0" smtClean="0"/>
              <a:t>and freedoms</a:t>
            </a:r>
            <a:endParaRPr lang="en-US" dirty="0"/>
          </a:p>
        </p:txBody>
      </p:sp>
    </p:spTree>
    <p:extLst>
      <p:ext uri="{BB962C8B-B14F-4D97-AF65-F5344CB8AC3E}">
        <p14:creationId xmlns:p14="http://schemas.microsoft.com/office/powerpoint/2010/main" val="135574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312" y="332656"/>
            <a:ext cx="8229600" cy="1143000"/>
          </a:xfrm>
        </p:spPr>
        <p:txBody>
          <a:bodyPr>
            <a:noAutofit/>
          </a:bodyPr>
          <a:lstStyle/>
          <a:p>
            <a:r>
              <a:rPr lang="en-GB" sz="3200" dirty="0" smtClean="0"/>
              <a:t>From perfect motherhood to perfect ‘lifestyles’: </a:t>
            </a:r>
            <a:r>
              <a:rPr lang="en-GB" sz="3200" dirty="0" err="1" smtClean="0"/>
              <a:t>medicalising</a:t>
            </a:r>
            <a:r>
              <a:rPr lang="en-GB" sz="3200" dirty="0" smtClean="0"/>
              <a:t> alcoholism &amp; obesity</a:t>
            </a:r>
            <a:endParaRPr lang="en-GB" sz="3200"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512" y="1700808"/>
            <a:ext cx="5332937" cy="403244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724128" y="1556792"/>
            <a:ext cx="3213425" cy="4565104"/>
          </a:xfrm>
        </p:spPr>
      </p:pic>
      <p:sp>
        <p:nvSpPr>
          <p:cNvPr id="7" name="TextBox 6"/>
          <p:cNvSpPr txBox="1"/>
          <p:nvPr/>
        </p:nvSpPr>
        <p:spPr>
          <a:xfrm>
            <a:off x="683568" y="5805264"/>
            <a:ext cx="4392488" cy="923330"/>
          </a:xfrm>
          <a:prstGeom prst="rect">
            <a:avLst/>
          </a:prstGeom>
          <a:noFill/>
        </p:spPr>
        <p:txBody>
          <a:bodyPr wrap="square" rtlCol="0">
            <a:spAutoFit/>
          </a:bodyPr>
          <a:lstStyle/>
          <a:p>
            <a:r>
              <a:rPr lang="en-GB" dirty="0" smtClean="0"/>
              <a:t>Scientific </a:t>
            </a:r>
            <a:r>
              <a:rPr lang="en-GB" dirty="0"/>
              <a:t>Temperance Federation. </a:t>
            </a:r>
            <a:r>
              <a:rPr lang="en-GB" dirty="0" smtClean="0"/>
              <a:t>‘Alcoholism </a:t>
            </a:r>
            <a:r>
              <a:rPr lang="en-GB" dirty="0"/>
              <a:t>and </a:t>
            </a:r>
            <a:r>
              <a:rPr lang="en-GB" dirty="0" smtClean="0"/>
              <a:t>Degeneration’, Boston</a:t>
            </a:r>
            <a:r>
              <a:rPr lang="en-GB" dirty="0"/>
              <a:t>, ca. 1910.</a:t>
            </a:r>
          </a:p>
        </p:txBody>
      </p:sp>
    </p:spTree>
    <p:extLst>
      <p:ext uri="{BB962C8B-B14F-4D97-AF65-F5344CB8AC3E}">
        <p14:creationId xmlns:p14="http://schemas.microsoft.com/office/powerpoint/2010/main" val="40253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8489" t="414" r="26216" b="-754"/>
          <a:stretch/>
        </p:blipFill>
        <p:spPr>
          <a:xfrm>
            <a:off x="179512" y="692696"/>
            <a:ext cx="1944216" cy="5927866"/>
          </a:xfrm>
        </p:spPr>
      </p:pic>
      <p:sp>
        <p:nvSpPr>
          <p:cNvPr id="4" name="Content Placeholder 3"/>
          <p:cNvSpPr>
            <a:spLocks noGrp="1"/>
          </p:cNvSpPr>
          <p:nvPr>
            <p:ph sz="half" idx="2"/>
          </p:nvPr>
        </p:nvSpPr>
        <p:spPr>
          <a:xfrm>
            <a:off x="2267744" y="692696"/>
            <a:ext cx="6696744" cy="6165304"/>
          </a:xfrm>
        </p:spPr>
        <p:txBody>
          <a:bodyPr>
            <a:normAutofit fontScale="92500" lnSpcReduction="20000"/>
          </a:bodyPr>
          <a:lstStyle/>
          <a:p>
            <a:pPr marL="0" indent="0">
              <a:buNone/>
            </a:pPr>
            <a:r>
              <a:rPr lang="en-US" dirty="0" smtClean="0"/>
              <a:t>“</a:t>
            </a:r>
            <a:r>
              <a:rPr lang="en-US" dirty="0"/>
              <a:t>We, the undersigned, do hereby declare that, in our opinion, ardent spirits cannot be regarded as a necessary, suitable, or nourishing article of diet; that they have not the property of preventing the accession of any complaints, but </a:t>
            </a:r>
            <a:r>
              <a:rPr lang="en-US" dirty="0">
                <a:solidFill>
                  <a:srgbClr val="FF0000"/>
                </a:solidFill>
              </a:rPr>
              <a:t>may be considered as the principal source of numerous and formidable diseases</a:t>
            </a:r>
            <a:r>
              <a:rPr lang="en-US" dirty="0"/>
              <a:t>, and the </a:t>
            </a:r>
            <a:r>
              <a:rPr lang="en-US" dirty="0">
                <a:solidFill>
                  <a:srgbClr val="3366FF"/>
                </a:solidFill>
              </a:rPr>
              <a:t>principal cause of the poverty, crime, and misery which abound in this country</a:t>
            </a:r>
            <a:r>
              <a:rPr lang="en-US" dirty="0"/>
              <a:t>; and that the entire disuse of them, except under medical direction, would materially tend to </a:t>
            </a:r>
            <a:r>
              <a:rPr lang="en-US" dirty="0">
                <a:solidFill>
                  <a:srgbClr val="FF0000"/>
                </a:solidFill>
              </a:rPr>
              <a:t>improve the health</a:t>
            </a:r>
            <a:r>
              <a:rPr lang="en-US" dirty="0"/>
              <a:t>, </a:t>
            </a:r>
            <a:r>
              <a:rPr lang="en-US" dirty="0">
                <a:solidFill>
                  <a:srgbClr val="3366FF"/>
                </a:solidFill>
              </a:rPr>
              <a:t>amend the morals</a:t>
            </a:r>
            <a:r>
              <a:rPr lang="en-US" dirty="0"/>
              <a:t>, and augment the comfort of the community.</a:t>
            </a:r>
            <a:r>
              <a:rPr lang="en-US" dirty="0" smtClean="0"/>
              <a:t>”</a:t>
            </a:r>
          </a:p>
          <a:p>
            <a:pPr marL="0" indent="0" algn="r">
              <a:buNone/>
            </a:pPr>
            <a:r>
              <a:rPr lang="en-US" sz="2000" dirty="0" smtClean="0"/>
              <a:t>‘589 </a:t>
            </a:r>
            <a:r>
              <a:rPr lang="en-US" sz="2000" dirty="0"/>
              <a:t>medical men of the first </a:t>
            </a:r>
            <a:r>
              <a:rPr lang="en-US" sz="2000" dirty="0" smtClean="0"/>
              <a:t>eminence…of </a:t>
            </a:r>
            <a:r>
              <a:rPr lang="en-US" sz="2000" dirty="0"/>
              <a:t>this </a:t>
            </a:r>
            <a:r>
              <a:rPr lang="en-US" sz="2000" dirty="0" smtClean="0"/>
              <a:t>kingdom’</a:t>
            </a:r>
          </a:p>
          <a:p>
            <a:pPr marL="0" indent="0" algn="r">
              <a:buNone/>
            </a:pPr>
            <a:endParaRPr lang="en-US" sz="2000" dirty="0"/>
          </a:p>
          <a:p>
            <a:pPr marL="0" indent="0">
              <a:buNone/>
            </a:pPr>
            <a:r>
              <a:rPr lang="en-US" sz="2600" b="1" dirty="0"/>
              <a:t>‘the </a:t>
            </a:r>
            <a:r>
              <a:rPr lang="en-US" sz="2600" b="1" dirty="0">
                <a:solidFill>
                  <a:srgbClr val="FF0000"/>
                </a:solidFill>
              </a:rPr>
              <a:t>condition inebriety</a:t>
            </a:r>
            <a:r>
              <a:rPr lang="en-US" sz="2600" b="1" dirty="0"/>
              <a:t> is well-distinguished from  the </a:t>
            </a:r>
            <a:r>
              <a:rPr lang="en-US" sz="2600" b="1" dirty="0">
                <a:solidFill>
                  <a:srgbClr val="3366FF"/>
                </a:solidFill>
              </a:rPr>
              <a:t>vice drunkenness</a:t>
            </a:r>
            <a:r>
              <a:rPr lang="en-US" sz="2600" b="1" dirty="0" smtClean="0"/>
              <a:t>’ </a:t>
            </a:r>
            <a:r>
              <a:rPr lang="en-US" sz="2600" dirty="0" smtClean="0"/>
              <a:t>because’ irresistible’, ‘intermittent’, ‘hereditary’, and ‘associated with a nervous temperament’. </a:t>
            </a:r>
            <a:r>
              <a:rPr lang="en-US" sz="2100" dirty="0" smtClean="0"/>
              <a:t>George Miller Beard c. 1871</a:t>
            </a:r>
          </a:p>
        </p:txBody>
      </p:sp>
      <p:sp>
        <p:nvSpPr>
          <p:cNvPr id="2" name="Title 1"/>
          <p:cNvSpPr>
            <a:spLocks noGrp="1"/>
          </p:cNvSpPr>
          <p:nvPr>
            <p:ph type="title"/>
          </p:nvPr>
        </p:nvSpPr>
        <p:spPr>
          <a:xfrm>
            <a:off x="0" y="0"/>
            <a:ext cx="9144000" cy="620688"/>
          </a:xfrm>
        </p:spPr>
        <p:txBody>
          <a:bodyPr>
            <a:normAutofit fontScale="90000"/>
          </a:bodyPr>
          <a:lstStyle/>
          <a:p>
            <a:r>
              <a:rPr lang="en-US" dirty="0" smtClean="0"/>
              <a:t>Doctors </a:t>
            </a:r>
            <a:r>
              <a:rPr lang="en-US" dirty="0" err="1" smtClean="0"/>
              <a:t>colonise</a:t>
            </a:r>
            <a:r>
              <a:rPr lang="en-US" dirty="0" smtClean="0"/>
              <a:t> Dram Drinking</a:t>
            </a:r>
            <a:endParaRPr lang="en-US" dirty="0"/>
          </a:p>
        </p:txBody>
      </p:sp>
    </p:spTree>
    <p:extLst>
      <p:ext uri="{BB962C8B-B14F-4D97-AF65-F5344CB8AC3E}">
        <p14:creationId xmlns:p14="http://schemas.microsoft.com/office/powerpoint/2010/main" val="2865341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0" y="274638"/>
            <a:ext cx="4474840" cy="850106"/>
          </a:xfrm>
        </p:spPr>
        <p:txBody>
          <a:bodyPr/>
          <a:lstStyle/>
          <a:p>
            <a:r>
              <a:rPr lang="en-US" dirty="0" smtClean="0"/>
              <a:t>…and </a:t>
            </a:r>
            <a:r>
              <a:rPr lang="en-US" dirty="0" err="1" smtClean="0"/>
              <a:t>Corpulency</a:t>
            </a:r>
            <a:endParaRPr lang="en-US" dirty="0"/>
          </a:p>
        </p:txBody>
      </p:sp>
      <p:pic>
        <p:nvPicPr>
          <p:cNvPr id="5" name="Content Placeholder 4" descr="L0047529.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544" t="773" r="1" b="8668"/>
          <a:stretch/>
        </p:blipFill>
        <p:spPr>
          <a:xfrm>
            <a:off x="179512" y="188640"/>
            <a:ext cx="4320480" cy="6424512"/>
          </a:xfrm>
        </p:spPr>
      </p:pic>
      <p:pic>
        <p:nvPicPr>
          <p:cNvPr id="6" name="Content Placeholder 5" descr="L0047527.jpg"/>
          <p:cNvPicPr>
            <a:picLocks noGrp="1" noChangeAspect="1"/>
          </p:cNvPicPr>
          <p:nvPr>
            <p:ph sz="half" idx="2"/>
          </p:nvPr>
        </p:nvPicPr>
        <p:blipFill rotWithShape="1">
          <a:blip r:embed="rId4" cstate="print">
            <a:extLst>
              <a:ext uri="{28A0092B-C50C-407E-A947-70E740481C1C}">
                <a14:useLocalDpi xmlns:a14="http://schemas.microsoft.com/office/drawing/2010/main" val="0"/>
              </a:ext>
            </a:extLst>
          </a:blip>
          <a:srcRect l="1044" t="9158" r="4692" b="6653"/>
          <a:stretch/>
        </p:blipFill>
        <p:spPr>
          <a:xfrm>
            <a:off x="5004048" y="1124744"/>
            <a:ext cx="3456384" cy="5402252"/>
          </a:xfrm>
        </p:spPr>
      </p:pic>
      <p:pic>
        <p:nvPicPr>
          <p:cNvPr id="7" name="Content Placeholder 4" descr="L0047529.jpg"/>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545" t="45148" r="6463" b="32973"/>
          <a:stretch/>
        </p:blipFill>
        <p:spPr>
          <a:xfrm>
            <a:off x="4788024" y="2852936"/>
            <a:ext cx="4042839" cy="1552149"/>
          </a:xfrm>
          <a:prstGeom prst="rect">
            <a:avLst/>
          </a:prstGeom>
        </p:spPr>
      </p:pic>
    </p:spTree>
    <p:extLst>
      <p:ext uri="{BB962C8B-B14F-4D97-AF65-F5344CB8AC3E}">
        <p14:creationId xmlns:p14="http://schemas.microsoft.com/office/powerpoint/2010/main" val="158869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6277" t="415" r="29345" b="-1422"/>
          <a:stretch/>
        </p:blipFill>
        <p:spPr>
          <a:xfrm>
            <a:off x="251520" y="260648"/>
            <a:ext cx="2014563" cy="6310993"/>
          </a:xfrm>
        </p:spPr>
      </p:pic>
      <p:sp>
        <p:nvSpPr>
          <p:cNvPr id="4" name="Content Placeholder 3"/>
          <p:cNvSpPr>
            <a:spLocks noGrp="1"/>
          </p:cNvSpPr>
          <p:nvPr>
            <p:ph sz="half" idx="2"/>
          </p:nvPr>
        </p:nvSpPr>
        <p:spPr>
          <a:xfrm>
            <a:off x="2393692" y="1124744"/>
            <a:ext cx="6732240" cy="5904656"/>
          </a:xfrm>
        </p:spPr>
        <p:txBody>
          <a:bodyPr>
            <a:normAutofit fontScale="92500" lnSpcReduction="10000"/>
          </a:bodyPr>
          <a:lstStyle/>
          <a:p>
            <a:pPr marL="0" indent="0">
              <a:buNone/>
            </a:pPr>
            <a:r>
              <a:rPr lang="en-US" dirty="0" smtClean="0"/>
              <a:t>‘of </a:t>
            </a:r>
            <a:r>
              <a:rPr lang="en-US" dirty="0"/>
              <a:t>all the single evils that afflict our common country, the increased and increasing prevalence of drunkenness, among the </a:t>
            </a:r>
            <a:r>
              <a:rPr lang="en-US" dirty="0" err="1"/>
              <a:t>labouring</a:t>
            </a:r>
            <a:r>
              <a:rPr lang="en-US" dirty="0"/>
              <a:t> classes, including men, women, and children, is the greatest; </a:t>
            </a:r>
            <a:r>
              <a:rPr lang="en-US" dirty="0" smtClean="0"/>
              <a:t>… </a:t>
            </a:r>
            <a:r>
              <a:rPr lang="en-US" dirty="0"/>
              <a:t>it is not only an evil of the greatest magnitude in itself, but that it is the source of a long and melancholy catalogue of other evils springing directly from its impure fountain; and as its daily operation is to sap the very foundations of social happiness and domestic enjoyment, he who may be instrumental in arresting its fatal progress, will be conferring an in, estimable benefit on his country, and rendering a valuable service to mankind</a:t>
            </a:r>
            <a:r>
              <a:rPr lang="en-US" dirty="0" smtClean="0"/>
              <a:t>.’</a:t>
            </a:r>
          </a:p>
          <a:p>
            <a:pPr marL="0" indent="0">
              <a:buNone/>
            </a:pPr>
            <a:r>
              <a:rPr lang="en-US" dirty="0" smtClean="0"/>
              <a:t>James Buckingham, MP for Sheffield, House of Commons, 1834</a:t>
            </a:r>
            <a:endParaRPr lang="en-US" dirty="0"/>
          </a:p>
        </p:txBody>
      </p:sp>
      <p:sp>
        <p:nvSpPr>
          <p:cNvPr id="2" name="Title 1"/>
          <p:cNvSpPr>
            <a:spLocks noGrp="1"/>
          </p:cNvSpPr>
          <p:nvPr>
            <p:ph type="title"/>
          </p:nvPr>
        </p:nvSpPr>
        <p:spPr>
          <a:xfrm>
            <a:off x="2411760" y="116632"/>
            <a:ext cx="6732240" cy="864096"/>
          </a:xfrm>
        </p:spPr>
        <p:txBody>
          <a:bodyPr>
            <a:noAutofit/>
          </a:bodyPr>
          <a:lstStyle/>
          <a:p>
            <a:r>
              <a:rPr lang="en-US" sz="2800" b="1" dirty="0" smtClean="0"/>
              <a:t>‘a </a:t>
            </a:r>
            <a:r>
              <a:rPr lang="en-US" sz="2800" b="1" dirty="0"/>
              <a:t>fiery flood of disease, of crime, and of physical and mental </a:t>
            </a:r>
            <a:r>
              <a:rPr lang="en-US" sz="2800" b="1" dirty="0" smtClean="0"/>
              <a:t>destruction…’</a:t>
            </a:r>
            <a:endParaRPr lang="en-US" sz="2800" b="1" dirty="0"/>
          </a:p>
        </p:txBody>
      </p:sp>
    </p:spTree>
    <p:extLst>
      <p:ext uri="{BB962C8B-B14F-4D97-AF65-F5344CB8AC3E}">
        <p14:creationId xmlns:p14="http://schemas.microsoft.com/office/powerpoint/2010/main" val="1867179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6277" t="415" r="29345" b="-1422"/>
          <a:stretch/>
        </p:blipFill>
        <p:spPr>
          <a:xfrm>
            <a:off x="251520" y="260648"/>
            <a:ext cx="2014563" cy="6310993"/>
          </a:xfrm>
        </p:spPr>
      </p:pic>
      <p:sp>
        <p:nvSpPr>
          <p:cNvPr id="4" name="Content Placeholder 3"/>
          <p:cNvSpPr>
            <a:spLocks noGrp="1"/>
          </p:cNvSpPr>
          <p:nvPr>
            <p:ph sz="half" idx="2"/>
          </p:nvPr>
        </p:nvSpPr>
        <p:spPr>
          <a:xfrm>
            <a:off x="2393692" y="836712"/>
            <a:ext cx="6750308" cy="5904656"/>
          </a:xfrm>
        </p:spPr>
        <p:txBody>
          <a:bodyPr>
            <a:noAutofit/>
          </a:bodyPr>
          <a:lstStyle/>
          <a:p>
            <a:pPr marL="0" indent="0">
              <a:buNone/>
            </a:pPr>
            <a:r>
              <a:rPr lang="en-US" sz="2400" dirty="0" smtClean="0">
                <a:solidFill>
                  <a:srgbClr val="FF0000"/>
                </a:solidFill>
              </a:rPr>
              <a:t>1834 Select Committee appointed </a:t>
            </a:r>
            <a:r>
              <a:rPr lang="en-US" sz="2000" dirty="0" smtClean="0"/>
              <a:t>‘to </a:t>
            </a:r>
            <a:r>
              <a:rPr lang="en-US" sz="2000" dirty="0"/>
              <a:t>inquire into the causes of the great increase of habitual Drunkenness among the </a:t>
            </a:r>
            <a:r>
              <a:rPr lang="en-US" sz="2000" dirty="0" err="1"/>
              <a:t>labouring</a:t>
            </a:r>
            <a:r>
              <a:rPr lang="en-US" sz="2000" dirty="0"/>
              <a:t> classes of this </a:t>
            </a:r>
            <a:r>
              <a:rPr lang="en-US" sz="2000" dirty="0" smtClean="0"/>
              <a:t>kingdom’</a:t>
            </a:r>
            <a:endParaRPr lang="en-US" sz="2000" dirty="0" smtClean="0">
              <a:solidFill>
                <a:srgbClr val="FF0000"/>
              </a:solidFill>
            </a:endParaRPr>
          </a:p>
          <a:p>
            <a:pPr marL="0" indent="0">
              <a:buNone/>
            </a:pPr>
            <a:r>
              <a:rPr lang="en-US" sz="2400" dirty="0" smtClean="0">
                <a:solidFill>
                  <a:srgbClr val="FF0000"/>
                </a:solidFill>
              </a:rPr>
              <a:t>1868 ‘Dipsomania’ </a:t>
            </a:r>
            <a:r>
              <a:rPr lang="en-US" sz="2000" dirty="0" smtClean="0"/>
              <a:t>appears in medical dictionaries; habitual drunkenness defined as a mental disorder</a:t>
            </a:r>
          </a:p>
          <a:p>
            <a:pPr marL="0" indent="0">
              <a:buNone/>
            </a:pPr>
            <a:r>
              <a:rPr lang="en-US" sz="2000" dirty="0" smtClean="0">
                <a:solidFill>
                  <a:srgbClr val="FF0000"/>
                </a:solidFill>
              </a:rPr>
              <a:t>1872 Licensing A</a:t>
            </a:r>
            <a:r>
              <a:rPr lang="en-US" sz="2000" dirty="0" smtClean="0"/>
              <a:t>ct creates a crime of public drunkenness and prompted some rioting by restricting opening hours</a:t>
            </a:r>
          </a:p>
          <a:p>
            <a:pPr marL="0" indent="0">
              <a:buNone/>
            </a:pPr>
            <a:r>
              <a:rPr lang="en-US" sz="2400" dirty="0" smtClean="0">
                <a:solidFill>
                  <a:srgbClr val="FF0000"/>
                </a:solidFill>
              </a:rPr>
              <a:t>1876 Society for Promoting Legislation for the Control and Cure of Habitual Drunkards</a:t>
            </a:r>
            <a:r>
              <a:rPr lang="en-US" sz="2000" dirty="0" smtClean="0"/>
              <a:t> founded at instigation of a doctor</a:t>
            </a:r>
          </a:p>
          <a:p>
            <a:pPr marL="0" indent="0">
              <a:buNone/>
            </a:pPr>
            <a:r>
              <a:rPr lang="en-US" sz="2400" dirty="0" smtClean="0">
                <a:solidFill>
                  <a:srgbClr val="FF0000"/>
                </a:solidFill>
              </a:rPr>
              <a:t>1879 Habitual </a:t>
            </a:r>
            <a:r>
              <a:rPr lang="en-US" sz="2400" dirty="0">
                <a:solidFill>
                  <a:srgbClr val="FF0000"/>
                </a:solidFill>
              </a:rPr>
              <a:t>Drunkards </a:t>
            </a:r>
            <a:r>
              <a:rPr lang="en-US" sz="2400" dirty="0" smtClean="0">
                <a:solidFill>
                  <a:srgbClr val="FF0000"/>
                </a:solidFill>
              </a:rPr>
              <a:t>Act allowed </a:t>
            </a:r>
            <a:r>
              <a:rPr lang="en-US" sz="2000" dirty="0"/>
              <a:t>the </a:t>
            </a:r>
            <a:r>
              <a:rPr lang="en-US" sz="2000" dirty="0" smtClean="0"/>
              <a:t>(voluntary) incarceration </a:t>
            </a:r>
            <a:r>
              <a:rPr lang="en-US" sz="2000" dirty="0"/>
              <a:t>of drunks to asylums for </a:t>
            </a:r>
            <a:r>
              <a:rPr lang="en-US" sz="2000" dirty="0" smtClean="0"/>
              <a:t>treatment; led to police circulation of photo albums of drunks to pubs </a:t>
            </a:r>
          </a:p>
          <a:p>
            <a:pPr marL="0" indent="0">
              <a:buNone/>
            </a:pPr>
            <a:r>
              <a:rPr lang="en-US" sz="2400" dirty="0" smtClean="0">
                <a:solidFill>
                  <a:srgbClr val="FF0000"/>
                </a:solidFill>
              </a:rPr>
              <a:t>1898 Habitual Inebriates Act </a:t>
            </a:r>
            <a:r>
              <a:rPr lang="en-US" sz="2000" dirty="0" smtClean="0"/>
              <a:t>allowed criminals who acted under the influence of drink to serve time in (in addition or in substitution to) ‘any State inebriate reformatory’.</a:t>
            </a:r>
          </a:p>
          <a:p>
            <a:pPr marL="0" indent="0">
              <a:buNone/>
            </a:pPr>
            <a:endParaRPr lang="en-US" sz="2000" dirty="0" smtClean="0"/>
          </a:p>
          <a:p>
            <a:pPr marL="0" indent="0">
              <a:buNone/>
            </a:pPr>
            <a:endParaRPr lang="en-US" sz="2000" dirty="0" smtClean="0"/>
          </a:p>
          <a:p>
            <a:pPr marL="0" indent="0">
              <a:buNone/>
            </a:pPr>
            <a:endParaRPr lang="en-US" sz="2000" dirty="0" smtClean="0"/>
          </a:p>
          <a:p>
            <a:pPr marL="0" indent="0">
              <a:buNone/>
            </a:pPr>
            <a:endParaRPr lang="en-US" sz="2000" dirty="0"/>
          </a:p>
        </p:txBody>
      </p:sp>
      <p:sp>
        <p:nvSpPr>
          <p:cNvPr id="2" name="Title 1"/>
          <p:cNvSpPr>
            <a:spLocks noGrp="1"/>
          </p:cNvSpPr>
          <p:nvPr>
            <p:ph type="title"/>
          </p:nvPr>
        </p:nvSpPr>
        <p:spPr>
          <a:xfrm>
            <a:off x="2411760" y="116632"/>
            <a:ext cx="6732240" cy="864096"/>
          </a:xfrm>
        </p:spPr>
        <p:txBody>
          <a:bodyPr>
            <a:noAutofit/>
          </a:bodyPr>
          <a:lstStyle/>
          <a:p>
            <a:r>
              <a:rPr lang="en-US" sz="3200" b="1" dirty="0" smtClean="0"/>
              <a:t>From </a:t>
            </a:r>
            <a:r>
              <a:rPr lang="en-US" sz="3200" b="1" dirty="0" err="1" smtClean="0"/>
              <a:t>Medicalisation</a:t>
            </a:r>
            <a:r>
              <a:rPr lang="en-US" sz="3200" b="1" dirty="0" smtClean="0"/>
              <a:t> to Legislation</a:t>
            </a:r>
            <a:endParaRPr lang="en-US" sz="3200" b="1" dirty="0"/>
          </a:p>
        </p:txBody>
      </p:sp>
    </p:spTree>
    <p:extLst>
      <p:ext uri="{BB962C8B-B14F-4D97-AF65-F5344CB8AC3E}">
        <p14:creationId xmlns:p14="http://schemas.microsoft.com/office/powerpoint/2010/main" val="1470462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TotalTime>
  <Words>1841</Words>
  <Application>Microsoft Macintosh PowerPoint</Application>
  <PresentationFormat>On-screen Show (4:3)</PresentationFormat>
  <Paragraphs>143</Paragraphs>
  <Slides>25</Slides>
  <Notes>11</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25</vt:i4>
      </vt:variant>
    </vt:vector>
  </HeadingPairs>
  <TitlesOfParts>
    <vt:vector size="34" baseType="lpstr">
      <vt:lpstr>Calibri</vt:lpstr>
      <vt:lpstr>Wingdings</vt:lpstr>
      <vt:lpstr>Arial</vt:lpstr>
      <vt:lpstr>Office Theme</vt:lpstr>
      <vt:lpstr>1_Office Theme</vt:lpstr>
      <vt:lpstr>2_Office Theme</vt:lpstr>
      <vt:lpstr>3_Office Theme</vt:lpstr>
      <vt:lpstr>4_Office Theme</vt:lpstr>
      <vt:lpstr>5_Office Theme</vt:lpstr>
      <vt:lpstr>Medicine and morality</vt:lpstr>
      <vt:lpstr>Medicalisation: Building on Birth (&amp; weeks 3, 12, and 13!)</vt:lpstr>
      <vt:lpstr>How (&amp; why) was childbirth medicalised?</vt:lpstr>
      <vt:lpstr>So what can the medicalisation of birth/reproduction tell us about at medicalisation more generally?</vt:lpstr>
      <vt:lpstr>From perfect motherhood to perfect ‘lifestyles’: medicalising alcoholism &amp; obesity</vt:lpstr>
      <vt:lpstr>Doctors colonise Dram Drinking</vt:lpstr>
      <vt:lpstr>…and Corpulency</vt:lpstr>
      <vt:lpstr>‘a fiery flood of disease, of crime, and of physical and mental destruction…’</vt:lpstr>
      <vt:lpstr>From Medicalisation to Legislation</vt:lpstr>
      <vt:lpstr>From ‘vice’ to ‘disease of the will’</vt:lpstr>
      <vt:lpstr>Transmitting and Inheriting Alcoholism</vt:lpstr>
      <vt:lpstr>So what about Corpulence?</vt:lpstr>
      <vt:lpstr>Certainly seen as a vice, and one of indulgence…</vt:lpstr>
      <vt:lpstr>But no legislative response, despite medicalisation &amp; claims of national importance.</vt:lpstr>
      <vt:lpstr>From a healthy plumpness…</vt:lpstr>
      <vt:lpstr>… to dangerous corpulence.</vt:lpstr>
      <vt:lpstr>‘Should be in every household’: selling health through the bathroom scale</vt:lpstr>
      <vt:lpstr>‘Curing’ Stoutness, Selling Slimming</vt:lpstr>
      <vt:lpstr>‘Scientific Weight Control’ at Home</vt:lpstr>
      <vt:lpstr>Self-Surveillance for the ‘thinking thousands’</vt:lpstr>
      <vt:lpstr>Cultures of  Self-Surveillance: ‘Watch your weight – others do!’</vt:lpstr>
      <vt:lpstr>Healthy Diet, Moral Diet? Eating for your country</vt:lpstr>
      <vt:lpstr>But after rationing, fat stays funny (and food stays a free market) …</vt:lpstr>
      <vt:lpstr>until… OBESITY EPIDEMIC!!!</vt:lpstr>
      <vt:lpstr>Weighing a nation: images of the ‘obesity epidemic’</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Roberta</dc:creator>
  <cp:lastModifiedBy>Microsoft Office User</cp:lastModifiedBy>
  <cp:revision>49</cp:revision>
  <dcterms:created xsi:type="dcterms:W3CDTF">2014-02-10T09:52:34Z</dcterms:created>
  <dcterms:modified xsi:type="dcterms:W3CDTF">2019-01-28T14:16:27Z</dcterms:modified>
</cp:coreProperties>
</file>