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81" r:id="rId4"/>
    <p:sldId id="258" r:id="rId5"/>
    <p:sldId id="259" r:id="rId6"/>
    <p:sldId id="262" r:id="rId7"/>
    <p:sldId id="260" r:id="rId8"/>
    <p:sldId id="261" r:id="rId9"/>
    <p:sldId id="264" r:id="rId10"/>
    <p:sldId id="263" r:id="rId11"/>
    <p:sldId id="265" r:id="rId12"/>
    <p:sldId id="266" r:id="rId13"/>
    <p:sldId id="268" r:id="rId14"/>
    <p:sldId id="267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2" r:id="rId28"/>
    <p:sldId id="284" r:id="rId29"/>
    <p:sldId id="283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 varScale="1">
        <p:scale>
          <a:sx n="62" d="100"/>
          <a:sy n="62" d="100"/>
        </p:scale>
        <p:origin x="1412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A23E9F-FD4F-466D-8523-938F6349BD28}" type="doc">
      <dgm:prSet loTypeId="urn:microsoft.com/office/officeart/2005/8/layout/vList2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62B4AA3-9560-406B-893B-7CC3EE9B0C8A}">
      <dgm:prSet/>
      <dgm:spPr/>
      <dgm:t>
        <a:bodyPr/>
        <a:lstStyle/>
        <a:p>
          <a:r>
            <a:rPr lang="en-GB" dirty="0"/>
            <a:t>Q1: What factors encouraged a rise of state medicine in the 20</a:t>
          </a:r>
          <a:r>
            <a:rPr lang="en-GB" baseline="30000" dirty="0"/>
            <a:t>th</a:t>
          </a:r>
          <a:r>
            <a:rPr lang="en-GB" dirty="0"/>
            <a:t> century?</a:t>
          </a:r>
          <a:endParaRPr lang="en-US" dirty="0"/>
        </a:p>
      </dgm:t>
    </dgm:pt>
    <dgm:pt modelId="{1F5E3E15-6536-4D04-9FC5-265EB95B4DB8}" type="parTrans" cxnId="{577D863D-6DA8-44D9-9B47-6A8054BE470E}">
      <dgm:prSet/>
      <dgm:spPr/>
      <dgm:t>
        <a:bodyPr/>
        <a:lstStyle/>
        <a:p>
          <a:endParaRPr lang="en-US"/>
        </a:p>
      </dgm:t>
    </dgm:pt>
    <dgm:pt modelId="{16526ED7-44CB-4751-88EF-2C8076B66F95}" type="sibTrans" cxnId="{577D863D-6DA8-44D9-9B47-6A8054BE470E}">
      <dgm:prSet/>
      <dgm:spPr/>
      <dgm:t>
        <a:bodyPr/>
        <a:lstStyle/>
        <a:p>
          <a:endParaRPr lang="en-US"/>
        </a:p>
      </dgm:t>
    </dgm:pt>
    <dgm:pt modelId="{2981F83F-0D2F-4E64-88F4-0C3CA3154C53}">
      <dgm:prSet/>
      <dgm:spPr/>
      <dgm:t>
        <a:bodyPr/>
        <a:lstStyle/>
        <a:p>
          <a:r>
            <a:rPr lang="en-GB" dirty="0"/>
            <a:t>Q2: Why has state medicine encountered difficulties since the 1970s?</a:t>
          </a:r>
          <a:endParaRPr lang="en-US" dirty="0"/>
        </a:p>
      </dgm:t>
    </dgm:pt>
    <dgm:pt modelId="{930933BD-E08E-43B0-8A94-A37CDC7321E2}" type="parTrans" cxnId="{24F1EAF9-17B5-4F46-B079-733D1E47E11A}">
      <dgm:prSet/>
      <dgm:spPr/>
      <dgm:t>
        <a:bodyPr/>
        <a:lstStyle/>
        <a:p>
          <a:endParaRPr lang="en-US"/>
        </a:p>
      </dgm:t>
    </dgm:pt>
    <dgm:pt modelId="{DA437510-52D1-4B4F-8602-161241309F44}" type="sibTrans" cxnId="{24F1EAF9-17B5-4F46-B079-733D1E47E11A}">
      <dgm:prSet/>
      <dgm:spPr/>
      <dgm:t>
        <a:bodyPr/>
        <a:lstStyle/>
        <a:p>
          <a:endParaRPr lang="en-US"/>
        </a:p>
      </dgm:t>
    </dgm:pt>
    <dgm:pt modelId="{A559E237-9C0B-4925-981D-EFDAD0993F3D}">
      <dgm:prSet/>
      <dgm:spPr/>
      <dgm:t>
        <a:bodyPr/>
        <a:lstStyle/>
        <a:p>
          <a:r>
            <a:rPr lang="en-GB" dirty="0"/>
            <a:t>Q3: What accounts for the longevity and popular appeal of Britain’s National Health Service?</a:t>
          </a:r>
          <a:endParaRPr lang="en-US" dirty="0"/>
        </a:p>
      </dgm:t>
    </dgm:pt>
    <dgm:pt modelId="{BE953F5D-3422-4989-A3A3-C44716BEB27D}" type="parTrans" cxnId="{59020C3E-3266-4F11-BDAC-50092560EE92}">
      <dgm:prSet/>
      <dgm:spPr/>
      <dgm:t>
        <a:bodyPr/>
        <a:lstStyle/>
        <a:p>
          <a:endParaRPr lang="en-US"/>
        </a:p>
      </dgm:t>
    </dgm:pt>
    <dgm:pt modelId="{08CE9550-6A6D-456B-8712-2B759E17310E}" type="sibTrans" cxnId="{59020C3E-3266-4F11-BDAC-50092560EE92}">
      <dgm:prSet/>
      <dgm:spPr/>
      <dgm:t>
        <a:bodyPr/>
        <a:lstStyle/>
        <a:p>
          <a:endParaRPr lang="en-US"/>
        </a:p>
      </dgm:t>
    </dgm:pt>
    <dgm:pt modelId="{5831FE65-6A19-44F3-9C69-1E951AF66AFF}" type="pres">
      <dgm:prSet presAssocID="{13A23E9F-FD4F-466D-8523-938F6349BD28}" presName="linear" presStyleCnt="0">
        <dgm:presLayoutVars>
          <dgm:animLvl val="lvl"/>
          <dgm:resizeHandles val="exact"/>
        </dgm:presLayoutVars>
      </dgm:prSet>
      <dgm:spPr/>
    </dgm:pt>
    <dgm:pt modelId="{3307732C-CA4F-40D8-B545-6E80DBCB4DC2}" type="pres">
      <dgm:prSet presAssocID="{E62B4AA3-9560-406B-893B-7CC3EE9B0C8A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926A12EA-DCC1-41E1-9D3B-6653083525AA}" type="pres">
      <dgm:prSet presAssocID="{16526ED7-44CB-4751-88EF-2C8076B66F95}" presName="spacer" presStyleCnt="0"/>
      <dgm:spPr/>
    </dgm:pt>
    <dgm:pt modelId="{F428B097-82B8-4EE4-89C0-E70C24D32A55}" type="pres">
      <dgm:prSet presAssocID="{2981F83F-0D2F-4E64-88F4-0C3CA3154C53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06E3F35B-6229-4BD2-8AF4-2D9512F05555}" type="pres">
      <dgm:prSet presAssocID="{DA437510-52D1-4B4F-8602-161241309F44}" presName="spacer" presStyleCnt="0"/>
      <dgm:spPr/>
    </dgm:pt>
    <dgm:pt modelId="{3A6D817F-F9C6-403F-B192-FE36709BF2D0}" type="pres">
      <dgm:prSet presAssocID="{A559E237-9C0B-4925-981D-EFDAD0993F3D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577D863D-6DA8-44D9-9B47-6A8054BE470E}" srcId="{13A23E9F-FD4F-466D-8523-938F6349BD28}" destId="{E62B4AA3-9560-406B-893B-7CC3EE9B0C8A}" srcOrd="0" destOrd="0" parTransId="{1F5E3E15-6536-4D04-9FC5-265EB95B4DB8}" sibTransId="{16526ED7-44CB-4751-88EF-2C8076B66F95}"/>
    <dgm:cxn modelId="{59020C3E-3266-4F11-BDAC-50092560EE92}" srcId="{13A23E9F-FD4F-466D-8523-938F6349BD28}" destId="{A559E237-9C0B-4925-981D-EFDAD0993F3D}" srcOrd="2" destOrd="0" parTransId="{BE953F5D-3422-4989-A3A3-C44716BEB27D}" sibTransId="{08CE9550-6A6D-456B-8712-2B759E17310E}"/>
    <dgm:cxn modelId="{87692C4D-E21F-488B-9F63-6DCD6DF1182D}" type="presOf" srcId="{13A23E9F-FD4F-466D-8523-938F6349BD28}" destId="{5831FE65-6A19-44F3-9C69-1E951AF66AFF}" srcOrd="0" destOrd="0" presId="urn:microsoft.com/office/officeart/2005/8/layout/vList2"/>
    <dgm:cxn modelId="{16712798-F663-43B5-969A-1A5797B34626}" type="presOf" srcId="{A559E237-9C0B-4925-981D-EFDAD0993F3D}" destId="{3A6D817F-F9C6-403F-B192-FE36709BF2D0}" srcOrd="0" destOrd="0" presId="urn:microsoft.com/office/officeart/2005/8/layout/vList2"/>
    <dgm:cxn modelId="{0DF526DF-4104-4E28-9B39-479B8B193F13}" type="presOf" srcId="{2981F83F-0D2F-4E64-88F4-0C3CA3154C53}" destId="{F428B097-82B8-4EE4-89C0-E70C24D32A55}" srcOrd="0" destOrd="0" presId="urn:microsoft.com/office/officeart/2005/8/layout/vList2"/>
    <dgm:cxn modelId="{C268E9ED-C5F8-40DC-BAE7-3C914D2DEEBB}" type="presOf" srcId="{E62B4AA3-9560-406B-893B-7CC3EE9B0C8A}" destId="{3307732C-CA4F-40D8-B545-6E80DBCB4DC2}" srcOrd="0" destOrd="0" presId="urn:microsoft.com/office/officeart/2005/8/layout/vList2"/>
    <dgm:cxn modelId="{24F1EAF9-17B5-4F46-B079-733D1E47E11A}" srcId="{13A23E9F-FD4F-466D-8523-938F6349BD28}" destId="{2981F83F-0D2F-4E64-88F4-0C3CA3154C53}" srcOrd="1" destOrd="0" parTransId="{930933BD-E08E-43B0-8A94-A37CDC7321E2}" sibTransId="{DA437510-52D1-4B4F-8602-161241309F44}"/>
    <dgm:cxn modelId="{88F008E0-5399-4D3A-8F4F-DBAC630F0C5C}" type="presParOf" srcId="{5831FE65-6A19-44F3-9C69-1E951AF66AFF}" destId="{3307732C-CA4F-40D8-B545-6E80DBCB4DC2}" srcOrd="0" destOrd="0" presId="urn:microsoft.com/office/officeart/2005/8/layout/vList2"/>
    <dgm:cxn modelId="{2E9A7CDF-B298-4530-A784-BC8BC3018012}" type="presParOf" srcId="{5831FE65-6A19-44F3-9C69-1E951AF66AFF}" destId="{926A12EA-DCC1-41E1-9D3B-6653083525AA}" srcOrd="1" destOrd="0" presId="urn:microsoft.com/office/officeart/2005/8/layout/vList2"/>
    <dgm:cxn modelId="{9D6F522F-404E-486D-99AB-ED5D338003E1}" type="presParOf" srcId="{5831FE65-6A19-44F3-9C69-1E951AF66AFF}" destId="{F428B097-82B8-4EE4-89C0-E70C24D32A55}" srcOrd="2" destOrd="0" presId="urn:microsoft.com/office/officeart/2005/8/layout/vList2"/>
    <dgm:cxn modelId="{5256FEAD-08A0-480C-8E13-5CC1B284A712}" type="presParOf" srcId="{5831FE65-6A19-44F3-9C69-1E951AF66AFF}" destId="{06E3F35B-6229-4BD2-8AF4-2D9512F05555}" srcOrd="3" destOrd="0" presId="urn:microsoft.com/office/officeart/2005/8/layout/vList2"/>
    <dgm:cxn modelId="{0D887A0B-FA67-4DC2-BC4F-0A1B209920C0}" type="presParOf" srcId="{5831FE65-6A19-44F3-9C69-1E951AF66AFF}" destId="{3A6D817F-F9C6-403F-B192-FE36709BF2D0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07732C-CA4F-40D8-B545-6E80DBCB4DC2}">
      <dsp:nvSpPr>
        <dsp:cNvPr id="0" name=""/>
        <dsp:cNvSpPr/>
      </dsp:nvSpPr>
      <dsp:spPr>
        <a:xfrm>
          <a:off x="0" y="299169"/>
          <a:ext cx="7886700" cy="11934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000" kern="1200" dirty="0"/>
            <a:t>Q1: What factors encouraged a rise of state medicine in the 20</a:t>
          </a:r>
          <a:r>
            <a:rPr lang="en-GB" sz="3000" kern="1200" baseline="30000" dirty="0"/>
            <a:t>th</a:t>
          </a:r>
          <a:r>
            <a:rPr lang="en-GB" sz="3000" kern="1200" dirty="0"/>
            <a:t> century?</a:t>
          </a:r>
          <a:endParaRPr lang="en-US" sz="3000" kern="1200" dirty="0"/>
        </a:p>
      </dsp:txBody>
      <dsp:txXfrm>
        <a:off x="58257" y="357426"/>
        <a:ext cx="7770186" cy="1076886"/>
      </dsp:txXfrm>
    </dsp:sp>
    <dsp:sp modelId="{F428B097-82B8-4EE4-89C0-E70C24D32A55}">
      <dsp:nvSpPr>
        <dsp:cNvPr id="0" name=""/>
        <dsp:cNvSpPr/>
      </dsp:nvSpPr>
      <dsp:spPr>
        <a:xfrm>
          <a:off x="0" y="1578969"/>
          <a:ext cx="7886700" cy="119340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000" kern="1200" dirty="0"/>
            <a:t>Q2: Why has state medicine encountered difficulties since the 1970s?</a:t>
          </a:r>
          <a:endParaRPr lang="en-US" sz="3000" kern="1200" dirty="0"/>
        </a:p>
      </dsp:txBody>
      <dsp:txXfrm>
        <a:off x="58257" y="1637226"/>
        <a:ext cx="7770186" cy="1076886"/>
      </dsp:txXfrm>
    </dsp:sp>
    <dsp:sp modelId="{3A6D817F-F9C6-403F-B192-FE36709BF2D0}">
      <dsp:nvSpPr>
        <dsp:cNvPr id="0" name=""/>
        <dsp:cNvSpPr/>
      </dsp:nvSpPr>
      <dsp:spPr>
        <a:xfrm>
          <a:off x="0" y="2858768"/>
          <a:ext cx="7886700" cy="119340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000" kern="1200" dirty="0"/>
            <a:t>Q3: What accounts for the longevity and popular appeal of Britain’s National Health Service?</a:t>
          </a:r>
          <a:endParaRPr lang="en-US" sz="3000" kern="1200" dirty="0"/>
        </a:p>
      </dsp:txBody>
      <dsp:txXfrm>
        <a:off x="58257" y="2917025"/>
        <a:ext cx="7770186" cy="10768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DD138-E9B3-45FD-8B28-70F48DFBBBB0}" type="datetimeFigureOut">
              <a:rPr lang="en-GB" smtClean="0"/>
              <a:t>21/02/2022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F4DD4-6816-4766-B977-14A7CEBB1D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7459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DD138-E9B3-45FD-8B28-70F48DFBBBB0}" type="datetimeFigureOut">
              <a:rPr lang="en-GB" smtClean="0"/>
              <a:t>21/02/2022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F4DD4-6816-4766-B977-14A7CEBB1D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9254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DD138-E9B3-45FD-8B28-70F48DFBBBB0}" type="datetimeFigureOut">
              <a:rPr lang="en-GB" smtClean="0"/>
              <a:t>21/02/2022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F4DD4-6816-4766-B977-14A7CEBB1D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9664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DD138-E9B3-45FD-8B28-70F48DFBBBB0}" type="datetimeFigureOut">
              <a:rPr lang="en-GB" smtClean="0"/>
              <a:t>21/02/2022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F4DD4-6816-4766-B977-14A7CEBB1D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7402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DD138-E9B3-45FD-8B28-70F48DFBBBB0}" type="datetimeFigureOut">
              <a:rPr lang="en-GB" smtClean="0"/>
              <a:t>21/02/2022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F4DD4-6816-4766-B977-14A7CEBB1D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1494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DD138-E9B3-45FD-8B28-70F48DFBBBB0}" type="datetimeFigureOut">
              <a:rPr lang="en-GB" smtClean="0"/>
              <a:t>21/02/2022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F4DD4-6816-4766-B977-14A7CEBB1D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552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DD138-E9B3-45FD-8B28-70F48DFBBBB0}" type="datetimeFigureOut">
              <a:rPr lang="en-GB" smtClean="0"/>
              <a:t>21/02/2022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F4DD4-6816-4766-B977-14A7CEBB1D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4729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DD138-E9B3-45FD-8B28-70F48DFBBBB0}" type="datetimeFigureOut">
              <a:rPr lang="en-GB" smtClean="0"/>
              <a:t>21/02/2022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F4DD4-6816-4766-B977-14A7CEBB1D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1321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DD138-E9B3-45FD-8B28-70F48DFBBBB0}" type="datetimeFigureOut">
              <a:rPr lang="en-GB" smtClean="0"/>
              <a:t>21/02/2022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F4DD4-6816-4766-B977-14A7CEBB1D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9130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DD138-E9B3-45FD-8B28-70F48DFBBBB0}" type="datetimeFigureOut">
              <a:rPr lang="en-GB" smtClean="0"/>
              <a:t>21/02/2022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F4DD4-6816-4766-B977-14A7CEBB1D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1853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DD138-E9B3-45FD-8B28-70F48DFBBBB0}" type="datetimeFigureOut">
              <a:rPr lang="en-GB" smtClean="0"/>
              <a:t>21/02/2022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F4DD4-6816-4766-B977-14A7CEBB1D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1522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DD138-E9B3-45FD-8B28-70F48DFBBBB0}" type="datetimeFigureOut">
              <a:rPr lang="en-GB" smtClean="0"/>
              <a:t>21/02/2022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FF4DD4-6816-4766-B977-14A7CEBB1D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1109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3A397E3E-B90C-4D82-BAAA-36F7AC6A45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E16C8D8F-10E9-4498-ABDB-0F923F8B68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24561"/>
            <a:ext cx="1396390" cy="277779"/>
          </a:xfrm>
          <a:custGeom>
            <a:avLst/>
            <a:gdLst>
              <a:gd name="connsiteX0" fmla="*/ 180458 w 1861854"/>
              <a:gd name="connsiteY0" fmla="*/ 0 h 277779"/>
              <a:gd name="connsiteX1" fmla="*/ 419222 w 1861854"/>
              <a:gd name="connsiteY1" fmla="*/ 238761 h 277779"/>
              <a:gd name="connsiteX2" fmla="*/ 657984 w 1861854"/>
              <a:gd name="connsiteY2" fmla="*/ 0 h 277779"/>
              <a:gd name="connsiteX3" fmla="*/ 896745 w 1861854"/>
              <a:gd name="connsiteY3" fmla="*/ 238761 h 277779"/>
              <a:gd name="connsiteX4" fmla="*/ 1135754 w 1861854"/>
              <a:gd name="connsiteY4" fmla="*/ 0 h 277779"/>
              <a:gd name="connsiteX5" fmla="*/ 1374516 w 1861854"/>
              <a:gd name="connsiteY5" fmla="*/ 238761 h 277779"/>
              <a:gd name="connsiteX6" fmla="*/ 1613277 w 1861854"/>
              <a:gd name="connsiteY6" fmla="*/ 0 h 277779"/>
              <a:gd name="connsiteX7" fmla="*/ 1861854 w 1861854"/>
              <a:gd name="connsiteY7" fmla="*/ 248577 h 277779"/>
              <a:gd name="connsiteX8" fmla="*/ 1842470 w 1861854"/>
              <a:gd name="connsiteY8" fmla="*/ 267963 h 277779"/>
              <a:gd name="connsiteX9" fmla="*/ 1613277 w 1861854"/>
              <a:gd name="connsiteY9" fmla="*/ 39017 h 277779"/>
              <a:gd name="connsiteX10" fmla="*/ 1374516 w 1861854"/>
              <a:gd name="connsiteY10" fmla="*/ 277779 h 277779"/>
              <a:gd name="connsiteX11" fmla="*/ 1135754 w 1861854"/>
              <a:gd name="connsiteY11" fmla="*/ 39017 h 277779"/>
              <a:gd name="connsiteX12" fmla="*/ 896745 w 1861854"/>
              <a:gd name="connsiteY12" fmla="*/ 277779 h 277779"/>
              <a:gd name="connsiteX13" fmla="*/ 657984 w 1861854"/>
              <a:gd name="connsiteY13" fmla="*/ 39017 h 277779"/>
              <a:gd name="connsiteX14" fmla="*/ 419222 w 1861854"/>
              <a:gd name="connsiteY14" fmla="*/ 277779 h 277779"/>
              <a:gd name="connsiteX15" fmla="*/ 180458 w 1861854"/>
              <a:gd name="connsiteY15" fmla="*/ 39017 h 277779"/>
              <a:gd name="connsiteX16" fmla="*/ 0 w 1861854"/>
              <a:gd name="connsiteY16" fmla="*/ 219283 h 277779"/>
              <a:gd name="connsiteX17" fmla="*/ 0 w 1861854"/>
              <a:gd name="connsiteY17" fmla="*/ 180458 h 277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61854" h="277779">
                <a:moveTo>
                  <a:pt x="180458" y="0"/>
                </a:moveTo>
                <a:lnTo>
                  <a:pt x="419222" y="238761"/>
                </a:lnTo>
                <a:lnTo>
                  <a:pt x="657984" y="0"/>
                </a:lnTo>
                <a:lnTo>
                  <a:pt x="896745" y="238761"/>
                </a:lnTo>
                <a:lnTo>
                  <a:pt x="1135754" y="0"/>
                </a:lnTo>
                <a:lnTo>
                  <a:pt x="1374516" y="238761"/>
                </a:lnTo>
                <a:lnTo>
                  <a:pt x="1613277" y="0"/>
                </a:lnTo>
                <a:lnTo>
                  <a:pt x="1861854" y="248577"/>
                </a:lnTo>
                <a:lnTo>
                  <a:pt x="1842470" y="267963"/>
                </a:lnTo>
                <a:lnTo>
                  <a:pt x="1613277" y="39017"/>
                </a:lnTo>
                <a:lnTo>
                  <a:pt x="1374516" y="277779"/>
                </a:lnTo>
                <a:lnTo>
                  <a:pt x="1135754" y="39017"/>
                </a:lnTo>
                <a:lnTo>
                  <a:pt x="896745" y="277779"/>
                </a:lnTo>
                <a:lnTo>
                  <a:pt x="657984" y="39017"/>
                </a:lnTo>
                <a:lnTo>
                  <a:pt x="419222" y="277779"/>
                </a:lnTo>
                <a:lnTo>
                  <a:pt x="180458" y="39017"/>
                </a:lnTo>
                <a:lnTo>
                  <a:pt x="0" y="219283"/>
                </a:lnTo>
                <a:lnTo>
                  <a:pt x="0" y="180458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1E5A83E3-8A11-4492-BB6E-F5F2240316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564296"/>
            <a:ext cx="1396390" cy="277779"/>
          </a:xfrm>
          <a:custGeom>
            <a:avLst/>
            <a:gdLst>
              <a:gd name="connsiteX0" fmla="*/ 180458 w 1861854"/>
              <a:gd name="connsiteY0" fmla="*/ 0 h 277779"/>
              <a:gd name="connsiteX1" fmla="*/ 419222 w 1861854"/>
              <a:gd name="connsiteY1" fmla="*/ 238761 h 277779"/>
              <a:gd name="connsiteX2" fmla="*/ 657984 w 1861854"/>
              <a:gd name="connsiteY2" fmla="*/ 0 h 277779"/>
              <a:gd name="connsiteX3" fmla="*/ 896745 w 1861854"/>
              <a:gd name="connsiteY3" fmla="*/ 238761 h 277779"/>
              <a:gd name="connsiteX4" fmla="*/ 1135754 w 1861854"/>
              <a:gd name="connsiteY4" fmla="*/ 0 h 277779"/>
              <a:gd name="connsiteX5" fmla="*/ 1374516 w 1861854"/>
              <a:gd name="connsiteY5" fmla="*/ 238761 h 277779"/>
              <a:gd name="connsiteX6" fmla="*/ 1613277 w 1861854"/>
              <a:gd name="connsiteY6" fmla="*/ 0 h 277779"/>
              <a:gd name="connsiteX7" fmla="*/ 1861854 w 1861854"/>
              <a:gd name="connsiteY7" fmla="*/ 248577 h 277779"/>
              <a:gd name="connsiteX8" fmla="*/ 1842470 w 1861854"/>
              <a:gd name="connsiteY8" fmla="*/ 268208 h 277779"/>
              <a:gd name="connsiteX9" fmla="*/ 1613277 w 1861854"/>
              <a:gd name="connsiteY9" fmla="*/ 39017 h 277779"/>
              <a:gd name="connsiteX10" fmla="*/ 1374516 w 1861854"/>
              <a:gd name="connsiteY10" fmla="*/ 277779 h 277779"/>
              <a:gd name="connsiteX11" fmla="*/ 1135754 w 1861854"/>
              <a:gd name="connsiteY11" fmla="*/ 39017 h 277779"/>
              <a:gd name="connsiteX12" fmla="*/ 896745 w 1861854"/>
              <a:gd name="connsiteY12" fmla="*/ 277779 h 277779"/>
              <a:gd name="connsiteX13" fmla="*/ 657984 w 1861854"/>
              <a:gd name="connsiteY13" fmla="*/ 39017 h 277779"/>
              <a:gd name="connsiteX14" fmla="*/ 419222 w 1861854"/>
              <a:gd name="connsiteY14" fmla="*/ 277779 h 277779"/>
              <a:gd name="connsiteX15" fmla="*/ 180458 w 1861854"/>
              <a:gd name="connsiteY15" fmla="*/ 39017 h 277779"/>
              <a:gd name="connsiteX16" fmla="*/ 0 w 1861854"/>
              <a:gd name="connsiteY16" fmla="*/ 219475 h 277779"/>
              <a:gd name="connsiteX17" fmla="*/ 0 w 1861854"/>
              <a:gd name="connsiteY17" fmla="*/ 180458 h 277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61854" h="277779">
                <a:moveTo>
                  <a:pt x="180458" y="0"/>
                </a:moveTo>
                <a:lnTo>
                  <a:pt x="419222" y="238761"/>
                </a:lnTo>
                <a:lnTo>
                  <a:pt x="657984" y="0"/>
                </a:lnTo>
                <a:lnTo>
                  <a:pt x="896745" y="238761"/>
                </a:lnTo>
                <a:lnTo>
                  <a:pt x="1135754" y="0"/>
                </a:lnTo>
                <a:lnTo>
                  <a:pt x="1374516" y="238761"/>
                </a:lnTo>
                <a:lnTo>
                  <a:pt x="1613277" y="0"/>
                </a:lnTo>
                <a:lnTo>
                  <a:pt x="1861854" y="248577"/>
                </a:lnTo>
                <a:lnTo>
                  <a:pt x="1842470" y="268208"/>
                </a:lnTo>
                <a:lnTo>
                  <a:pt x="1613277" y="39017"/>
                </a:lnTo>
                <a:lnTo>
                  <a:pt x="1374516" y="277779"/>
                </a:lnTo>
                <a:lnTo>
                  <a:pt x="1135754" y="39017"/>
                </a:lnTo>
                <a:lnTo>
                  <a:pt x="896745" y="277779"/>
                </a:lnTo>
                <a:lnTo>
                  <a:pt x="657984" y="39017"/>
                </a:lnTo>
                <a:lnTo>
                  <a:pt x="419222" y="277779"/>
                </a:lnTo>
                <a:lnTo>
                  <a:pt x="180458" y="39017"/>
                </a:lnTo>
                <a:lnTo>
                  <a:pt x="0" y="219475"/>
                </a:lnTo>
                <a:lnTo>
                  <a:pt x="0" y="180458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8CF5E676-CA04-4CED-9F1E-5026ED66E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86760" cy="2943932"/>
          </a:xfrm>
          <a:custGeom>
            <a:avLst/>
            <a:gdLst>
              <a:gd name="connsiteX0" fmla="*/ 2292284 w 3871489"/>
              <a:gd name="connsiteY0" fmla="*/ 0 h 4096327"/>
              <a:gd name="connsiteX1" fmla="*/ 3500914 w 3871489"/>
              <a:gd name="connsiteY1" fmla="*/ 0 h 4096327"/>
              <a:gd name="connsiteX2" fmla="*/ 3542229 w 3871489"/>
              <a:gd name="connsiteY2" fmla="*/ 68006 h 4096327"/>
              <a:gd name="connsiteX3" fmla="*/ 3871489 w 3871489"/>
              <a:gd name="connsiteY3" fmla="*/ 1368323 h 4096327"/>
              <a:gd name="connsiteX4" fmla="*/ 1143485 w 3871489"/>
              <a:gd name="connsiteY4" fmla="*/ 4096327 h 4096327"/>
              <a:gd name="connsiteX5" fmla="*/ 81633 w 3871489"/>
              <a:gd name="connsiteY5" fmla="*/ 3881944 h 4096327"/>
              <a:gd name="connsiteX6" fmla="*/ 0 w 3871489"/>
              <a:gd name="connsiteY6" fmla="*/ 3842618 h 4096327"/>
              <a:gd name="connsiteX7" fmla="*/ 0 w 3871489"/>
              <a:gd name="connsiteY7" fmla="*/ 2741475 h 4096327"/>
              <a:gd name="connsiteX8" fmla="*/ 6615 w 3871489"/>
              <a:gd name="connsiteY8" fmla="*/ 2747487 h 4096327"/>
              <a:gd name="connsiteX9" fmla="*/ 1143485 w 3871489"/>
              <a:gd name="connsiteY9" fmla="*/ 3155655 h 4096327"/>
              <a:gd name="connsiteX10" fmla="*/ 2930817 w 3871489"/>
              <a:gd name="connsiteY10" fmla="*/ 1368323 h 4096327"/>
              <a:gd name="connsiteX11" fmla="*/ 2407287 w 3871489"/>
              <a:gd name="connsiteY11" fmla="*/ 104524 h 4096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71489" h="4096327">
                <a:moveTo>
                  <a:pt x="2292284" y="0"/>
                </a:moveTo>
                <a:lnTo>
                  <a:pt x="3500914" y="0"/>
                </a:lnTo>
                <a:lnTo>
                  <a:pt x="3542229" y="68006"/>
                </a:lnTo>
                <a:cubicBezTo>
                  <a:pt x="3752213" y="454545"/>
                  <a:pt x="3871489" y="897507"/>
                  <a:pt x="3871489" y="1368323"/>
                </a:cubicBezTo>
                <a:cubicBezTo>
                  <a:pt x="3871489" y="2874936"/>
                  <a:pt x="2650098" y="4096327"/>
                  <a:pt x="1143485" y="4096327"/>
                </a:cubicBezTo>
                <a:cubicBezTo>
                  <a:pt x="766832" y="4096327"/>
                  <a:pt x="408006" y="4019990"/>
                  <a:pt x="81633" y="3881944"/>
                </a:cubicBezTo>
                <a:lnTo>
                  <a:pt x="0" y="3842618"/>
                </a:lnTo>
                <a:lnTo>
                  <a:pt x="0" y="2741475"/>
                </a:lnTo>
                <a:lnTo>
                  <a:pt x="6615" y="2747487"/>
                </a:lnTo>
                <a:cubicBezTo>
                  <a:pt x="315579" y="3002472"/>
                  <a:pt x="711663" y="3155655"/>
                  <a:pt x="1143485" y="3155655"/>
                </a:cubicBezTo>
                <a:cubicBezTo>
                  <a:pt x="2130515" y="3155655"/>
                  <a:pt x="2930817" y="2355353"/>
                  <a:pt x="2930817" y="1368323"/>
                </a:cubicBezTo>
                <a:cubicBezTo>
                  <a:pt x="2930817" y="874812"/>
                  <a:pt x="2730741" y="427979"/>
                  <a:pt x="2407287" y="104524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6BA9E676-A8FC-4C2F-8D78-C13ED8ABDB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86760" cy="2943932"/>
          </a:xfrm>
          <a:custGeom>
            <a:avLst/>
            <a:gdLst>
              <a:gd name="connsiteX0" fmla="*/ 2292284 w 3871489"/>
              <a:gd name="connsiteY0" fmla="*/ 0 h 4096327"/>
              <a:gd name="connsiteX1" fmla="*/ 3500914 w 3871489"/>
              <a:gd name="connsiteY1" fmla="*/ 0 h 4096327"/>
              <a:gd name="connsiteX2" fmla="*/ 3542229 w 3871489"/>
              <a:gd name="connsiteY2" fmla="*/ 68006 h 4096327"/>
              <a:gd name="connsiteX3" fmla="*/ 3871489 w 3871489"/>
              <a:gd name="connsiteY3" fmla="*/ 1368323 h 4096327"/>
              <a:gd name="connsiteX4" fmla="*/ 1143485 w 3871489"/>
              <a:gd name="connsiteY4" fmla="*/ 4096327 h 4096327"/>
              <a:gd name="connsiteX5" fmla="*/ 81633 w 3871489"/>
              <a:gd name="connsiteY5" fmla="*/ 3881944 h 4096327"/>
              <a:gd name="connsiteX6" fmla="*/ 0 w 3871489"/>
              <a:gd name="connsiteY6" fmla="*/ 3842618 h 4096327"/>
              <a:gd name="connsiteX7" fmla="*/ 0 w 3871489"/>
              <a:gd name="connsiteY7" fmla="*/ 2741475 h 4096327"/>
              <a:gd name="connsiteX8" fmla="*/ 6615 w 3871489"/>
              <a:gd name="connsiteY8" fmla="*/ 2747487 h 4096327"/>
              <a:gd name="connsiteX9" fmla="*/ 1143485 w 3871489"/>
              <a:gd name="connsiteY9" fmla="*/ 3155655 h 4096327"/>
              <a:gd name="connsiteX10" fmla="*/ 2930817 w 3871489"/>
              <a:gd name="connsiteY10" fmla="*/ 1368323 h 4096327"/>
              <a:gd name="connsiteX11" fmla="*/ 2407287 w 3871489"/>
              <a:gd name="connsiteY11" fmla="*/ 104524 h 4096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71489" h="4096327">
                <a:moveTo>
                  <a:pt x="2292284" y="0"/>
                </a:moveTo>
                <a:lnTo>
                  <a:pt x="3500914" y="0"/>
                </a:lnTo>
                <a:lnTo>
                  <a:pt x="3542229" y="68006"/>
                </a:lnTo>
                <a:cubicBezTo>
                  <a:pt x="3752213" y="454545"/>
                  <a:pt x="3871489" y="897507"/>
                  <a:pt x="3871489" y="1368323"/>
                </a:cubicBezTo>
                <a:cubicBezTo>
                  <a:pt x="3871489" y="2874936"/>
                  <a:pt x="2650098" y="4096327"/>
                  <a:pt x="1143485" y="4096327"/>
                </a:cubicBezTo>
                <a:cubicBezTo>
                  <a:pt x="766832" y="4096327"/>
                  <a:pt x="408006" y="4019990"/>
                  <a:pt x="81633" y="3881944"/>
                </a:cubicBezTo>
                <a:lnTo>
                  <a:pt x="0" y="3842618"/>
                </a:lnTo>
                <a:lnTo>
                  <a:pt x="0" y="2741475"/>
                </a:lnTo>
                <a:lnTo>
                  <a:pt x="6615" y="2747487"/>
                </a:lnTo>
                <a:cubicBezTo>
                  <a:pt x="315579" y="3002472"/>
                  <a:pt x="711663" y="3155655"/>
                  <a:pt x="1143485" y="3155655"/>
                </a:cubicBezTo>
                <a:cubicBezTo>
                  <a:pt x="2130515" y="3155655"/>
                  <a:pt x="2930817" y="2355353"/>
                  <a:pt x="2930817" y="1368323"/>
                </a:cubicBezTo>
                <a:cubicBezTo>
                  <a:pt x="2930817" y="874812"/>
                  <a:pt x="2730741" y="427979"/>
                  <a:pt x="2407287" y="104524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A2B5CBEA-F125-49B6-8335-227C325B11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23905" y="4529611"/>
            <a:ext cx="1820095" cy="2328389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EECD79B5-5FC5-495F-BFD6-346C16E787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23905" y="4529611"/>
            <a:ext cx="1820095" cy="2328389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chemeClr val="accent6">
              <a:alpha val="3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C1D3151-5F97-4860-B56C-C98BD62CC2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66423" y="819446"/>
            <a:ext cx="6563528" cy="5402463"/>
          </a:xfrm>
          <a:prstGeom prst="rect">
            <a:avLst/>
          </a:pr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2D9D048-3063-435A-8C23-26C1907E96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66423" y="819446"/>
            <a:ext cx="6563528" cy="5402463"/>
          </a:xfrm>
          <a:prstGeom prst="rect">
            <a:avLst/>
          </a:pr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DE96824-E506-4448-8704-5EC7BF7BC5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90236" y="727769"/>
            <a:ext cx="6563527" cy="5402463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86150" y="1344304"/>
            <a:ext cx="5588759" cy="2843702"/>
          </a:xfrm>
        </p:spPr>
        <p:txBody>
          <a:bodyPr>
            <a:normAutofit/>
          </a:bodyPr>
          <a:lstStyle/>
          <a:p>
            <a:r>
              <a:rPr lang="en-GB" sz="4700">
                <a:solidFill>
                  <a:schemeClr val="bg1"/>
                </a:solidFill>
              </a:rPr>
              <a:t>State Medicine and the National Health Service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65073" y="4414123"/>
            <a:ext cx="4813854" cy="1432109"/>
          </a:xfrm>
        </p:spPr>
        <p:txBody>
          <a:bodyPr>
            <a:normAutofit/>
          </a:bodyPr>
          <a:lstStyle/>
          <a:p>
            <a:r>
              <a:rPr lang="en-GB" sz="1700">
                <a:solidFill>
                  <a:schemeClr val="bg1"/>
                </a:solidFill>
              </a:rPr>
              <a:t>Professor Mathew Thomson</a:t>
            </a:r>
          </a:p>
          <a:p>
            <a:r>
              <a:rPr lang="en-GB" sz="1700">
                <a:solidFill>
                  <a:schemeClr val="bg1"/>
                </a:solidFill>
              </a:rPr>
              <a:t>Mind, Body and Society 2021-2</a:t>
            </a:r>
          </a:p>
          <a:p>
            <a:endParaRPr lang="en-GB" sz="1700">
              <a:solidFill>
                <a:schemeClr val="bg1"/>
              </a:solidFill>
            </a:endParaRPr>
          </a:p>
          <a:p>
            <a:endParaRPr lang="en-GB" sz="1700">
              <a:solidFill>
                <a:schemeClr val="bg1"/>
              </a:solidFill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4D1A5E71-B6B6-486A-8CDC-C7ABD9B903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72084" y="4786746"/>
            <a:ext cx="465545" cy="620727"/>
          </a:xfrm>
          <a:prstGeom prst="ellipse">
            <a:avLst/>
          </a:pr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B6C541AE-9B02-44C0-B8C6-B2DEA7ED38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72084" y="4786746"/>
            <a:ext cx="465545" cy="620727"/>
          </a:xfrm>
          <a:prstGeom prst="ellipse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3911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9144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399" y="643467"/>
            <a:ext cx="8408193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4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Making the LCC into the largest hospital authority in the world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2600" y="1817404"/>
            <a:ext cx="8178799" cy="4109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33267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55">
            <a:extLst>
              <a:ext uri="{FF2B5EF4-FFF2-40B4-BE49-F238E27FC236}">
                <a16:creationId xmlns:a16="http://schemas.microsoft.com/office/drawing/2014/main" id="{8B646C36-EEEC-4D52-8E8E-206F4CD8A3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cap="all" spc="600" dirty="0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E7E9D86A-D513-48F9-851A-5F3725E800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6173" y="330817"/>
            <a:ext cx="3625426" cy="5995583"/>
            <a:chOff x="1754444" y="330817"/>
            <a:chExt cx="4833901" cy="5995583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8258443E-B333-44F4-8D49-1EAB1C1A46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754444" y="330817"/>
              <a:ext cx="4833901" cy="5995583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09132A4E-0C09-40DA-A360-EA9D3DAFFB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754444" y="330817"/>
              <a:ext cx="4833901" cy="5995583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2" name="Rectangle 61">
            <a:extLst>
              <a:ext uri="{FF2B5EF4-FFF2-40B4-BE49-F238E27FC236}">
                <a16:creationId xmlns:a16="http://schemas.microsoft.com/office/drawing/2014/main" id="{D649D88F-3460-4C52-888E-001C62B26E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16236" y="213740"/>
            <a:ext cx="3625426" cy="5995583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0019" y="510803"/>
            <a:ext cx="3051980" cy="53397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700" dirty="0">
                <a:solidFill>
                  <a:schemeClr val="bg1"/>
                </a:solidFill>
              </a:rPr>
              <a:t>ii) </a:t>
            </a:r>
            <a:r>
              <a:rPr lang="en-US" sz="47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Keeping the state at arms length</a:t>
            </a:r>
            <a:br>
              <a:rPr lang="en-US" sz="47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endParaRPr lang="en-US" sz="47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A2B5CBEA-F125-49B6-8335-227C325B11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66850" y="4200769"/>
            <a:ext cx="2077150" cy="2657232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217DD14E-3BC7-413D-B4AB-B92EED2F57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66850" y="4200769"/>
            <a:ext cx="2077150" cy="2657232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68" name="Graphic 212">
            <a:extLst>
              <a:ext uri="{FF2B5EF4-FFF2-40B4-BE49-F238E27FC236}">
                <a16:creationId xmlns:a16="http://schemas.microsoft.com/office/drawing/2014/main" id="{4FB204DF-284E-45F6-A017-79A4DF57BC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00" y="798490"/>
            <a:ext cx="685923" cy="91456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70" name="Graphic 212">
            <a:extLst>
              <a:ext uri="{FF2B5EF4-FFF2-40B4-BE49-F238E27FC236}">
                <a16:creationId xmlns:a16="http://schemas.microsoft.com/office/drawing/2014/main" id="{6908275D-177E-42F2-8887-134AFE8B70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00" y="798490"/>
            <a:ext cx="685923" cy="91456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4D1A5E71-B6B6-486A-8CDC-C7ABD9B903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6505" y="5287341"/>
            <a:ext cx="239955" cy="319941"/>
          </a:xfrm>
          <a:prstGeom prst="ellipse">
            <a:avLst/>
          </a:pr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E32B36D4-0C87-4882-A12C-18A91DBAE2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6505" y="5287341"/>
            <a:ext cx="239955" cy="319941"/>
          </a:xfrm>
          <a:prstGeom prst="ellipse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76" name="Graphic 185">
            <a:extLst>
              <a:ext uri="{FF2B5EF4-FFF2-40B4-BE49-F238E27FC236}">
                <a16:creationId xmlns:a16="http://schemas.microsoft.com/office/drawing/2014/main" id="{FB9739EB-7F66-433D-841F-AB3CD18700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821453" y="5987064"/>
            <a:ext cx="790849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104F2BBD-A005-4DCB-9566-F2351050BE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8B00DEC7-198B-49D1-98FD-018F3ECFCF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14DFC82-B3B3-468E-91B3-1302CFC684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D3250EFE-214E-4B8E-AF96-036A514FFB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AD058EBE-D4A5-4C43-B170-6A451F87A7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231208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:a16="http://schemas.microsoft.com/office/drawing/2014/main" id="{4281BC32-FF58-4898-A6B5-7B3D059BCE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0D614406-135F-4875-9C87-53822CB19A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9143999" cy="213969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A47020BD-3785-4628-8C5E-A4011B43EF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139694"/>
            <a:ext cx="9144000" cy="146304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8" y="2921000"/>
            <a:ext cx="2976563" cy="29765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5550" y="2921000"/>
            <a:ext cx="4662488" cy="29765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90" y="434101"/>
            <a:ext cx="7709978" cy="1362042"/>
          </a:xfrm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GB" sz="4200">
                <a:solidFill>
                  <a:schemeClr val="bg1"/>
                </a:solidFill>
              </a:rPr>
              <a:t>Private asylums and convalescent homes</a:t>
            </a:r>
          </a:p>
        </p:txBody>
      </p:sp>
    </p:spTree>
    <p:extLst>
      <p:ext uri="{BB962C8B-B14F-4D97-AF65-F5344CB8AC3E}">
        <p14:creationId xmlns:p14="http://schemas.microsoft.com/office/powerpoint/2010/main" val="7494507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9144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399" y="643467"/>
            <a:ext cx="8408193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The doctor-patient relationship</a:t>
            </a: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10705" y="1675227"/>
            <a:ext cx="6322588" cy="4394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34892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1707FC24-6981-43D9-B525-C7832BA22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52663" y="311449"/>
            <a:ext cx="3249230" cy="6179552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212" y="742951"/>
            <a:ext cx="2607469" cy="496252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2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Charity, class and the alternative to the state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07250" y="492573"/>
            <a:ext cx="3631391" cy="5880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3937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E0A5C5C-2A95-428E-9F6A-0D29EBD57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6296" y="1040837"/>
            <a:ext cx="3566211" cy="4754948"/>
          </a:xfrm>
          <a:prstGeom prst="ellipse">
            <a:avLst/>
          </a:pr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1056F38F-7C4E-461D-8709-7D0024AE1F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9558" y="1029607"/>
            <a:ext cx="3566211" cy="4754948"/>
          </a:xfrm>
          <a:prstGeom prst="ellipse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C7278469-3C3C-49CE-AEEE-E176A4900B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4970" y="934855"/>
            <a:ext cx="3566211" cy="4754948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6776" y="1877492"/>
            <a:ext cx="3022599" cy="321537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3700" dirty="0">
                <a:solidFill>
                  <a:schemeClr val="bg1"/>
                </a:solidFill>
              </a:rPr>
              <a:t>iii) Why does the state step in and the alternatives fade?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3DC754C-7E09-422D-A8BB-AF632E90DF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77893"/>
            <a:ext cx="1396390" cy="717514"/>
            <a:chOff x="0" y="377893"/>
            <a:chExt cx="1861854" cy="717514"/>
          </a:xfrm>
          <a:solidFill>
            <a:schemeClr val="bg1"/>
          </a:soli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5A741B9-65EC-4C5B-9FE0-4A18575771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377893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0BB4301-41FA-4453-956F-A11CC664B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17628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40" name="Graphic 212">
            <a:extLst>
              <a:ext uri="{FF2B5EF4-FFF2-40B4-BE49-F238E27FC236}">
                <a16:creationId xmlns:a16="http://schemas.microsoft.com/office/drawing/2014/main" id="{4C6598AB-1C17-4D54-951C-A082D94ACB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41393" y="457812"/>
            <a:ext cx="685923" cy="91456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42" name="Graphic 212">
            <a:extLst>
              <a:ext uri="{FF2B5EF4-FFF2-40B4-BE49-F238E27FC236}">
                <a16:creationId xmlns:a16="http://schemas.microsoft.com/office/drawing/2014/main" id="{C83B66D7-137D-4AC1-B172-53D60F08BE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41393" y="457812"/>
            <a:ext cx="685923" cy="91456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F6B92503-6984-4D15-8B98-8718709B78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2232" y="4946663"/>
            <a:ext cx="239955" cy="319941"/>
          </a:xfrm>
          <a:prstGeom prst="ellipse">
            <a:avLst/>
          </a:pr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08DDF938-524E-4C18-A47D-C006278323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2232" y="4946663"/>
            <a:ext cx="239955" cy="319941"/>
          </a:xfrm>
          <a:prstGeom prst="ellipse">
            <a:avLst/>
          </a:pr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6151" y="1130846"/>
            <a:ext cx="3912879" cy="4351338"/>
          </a:xfrm>
        </p:spPr>
        <p:txBody>
          <a:bodyPr>
            <a:normAutofit/>
          </a:bodyPr>
          <a:lstStyle/>
          <a:p>
            <a:endParaRPr lang="en-GB">
              <a:solidFill>
                <a:schemeClr val="bg1"/>
              </a:solidFill>
            </a:endParaRPr>
          </a:p>
        </p:txBody>
      </p:sp>
      <p:grpSp>
        <p:nvGrpSpPr>
          <p:cNvPr id="48" name="Graphic 185">
            <a:extLst>
              <a:ext uri="{FF2B5EF4-FFF2-40B4-BE49-F238E27FC236}">
                <a16:creationId xmlns:a16="http://schemas.microsoft.com/office/drawing/2014/main" id="{3773FAF5-C452-4455-9411-D6AF5EBD4C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359174" y="6139464"/>
            <a:ext cx="790849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1ECA0D96-F63C-4F7B-BE16-0F3FE76D7D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4F83A81-0546-400A-918A-90C9C48B81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741F692-A5B6-4215-86D9-B1FD4FF26A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C0876CB-9C60-4580-8FED-CD64EC7664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A879B3B7-48DB-4D3A-BB33-02766EAD3D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509972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71">
            <a:extLst>
              <a:ext uri="{FF2B5EF4-FFF2-40B4-BE49-F238E27FC236}">
                <a16:creationId xmlns:a16="http://schemas.microsoft.com/office/drawing/2014/main" id="{96918796-2918-40D6-BE3A-4600C47FCD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9144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013" y="2166938"/>
            <a:ext cx="2528888" cy="34575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575" y="2166938"/>
            <a:ext cx="4824413" cy="34575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72747"/>
            <a:ext cx="7886700" cy="715556"/>
          </a:xfrm>
        </p:spPr>
        <p:txBody>
          <a:bodyPr>
            <a:normAutofit/>
          </a:bodyPr>
          <a:lstStyle/>
          <a:p>
            <a:r>
              <a:rPr lang="en-GB" sz="2800">
                <a:solidFill>
                  <a:schemeClr val="bg1"/>
                </a:solidFill>
              </a:rPr>
              <a:t>National efficiency (productionism)</a:t>
            </a:r>
          </a:p>
        </p:txBody>
      </p:sp>
    </p:spTree>
    <p:extLst>
      <p:ext uri="{BB962C8B-B14F-4D97-AF65-F5344CB8AC3E}">
        <p14:creationId xmlns:p14="http://schemas.microsoft.com/office/powerpoint/2010/main" val="32242437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Down Arrow 7">
            <a:extLst>
              <a:ext uri="{FF2B5EF4-FFF2-40B4-BE49-F238E27FC236}">
                <a16:creationId xmlns:a16="http://schemas.microsoft.com/office/drawing/2014/main" id="{73DE2CFE-42F2-48F0-8706-5264E012B1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4077724" y="-2401326"/>
            <a:ext cx="1354979" cy="8062627"/>
          </a:xfrm>
          <a:prstGeom prst="downArrow">
            <a:avLst>
              <a:gd name="adj1" fmla="val 100000"/>
              <a:gd name="adj2" fmla="val 22582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950" y="2962275"/>
            <a:ext cx="4741863" cy="28194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7075" y="2962275"/>
            <a:ext cx="2674938" cy="28194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5199" y="1204109"/>
            <a:ext cx="7517548" cy="857894"/>
          </a:xfrm>
        </p:spPr>
        <p:txBody>
          <a:bodyPr>
            <a:normAutofit/>
          </a:bodyPr>
          <a:lstStyle/>
          <a:p>
            <a:r>
              <a:rPr lang="en-GB" sz="3500">
                <a:solidFill>
                  <a:srgbClr val="FFFFFF"/>
                </a:solidFill>
              </a:rPr>
              <a:t>Communitarianism?</a:t>
            </a:r>
          </a:p>
        </p:txBody>
      </p:sp>
    </p:spTree>
    <p:extLst>
      <p:ext uri="{BB962C8B-B14F-4D97-AF65-F5344CB8AC3E}">
        <p14:creationId xmlns:p14="http://schemas.microsoft.com/office/powerpoint/2010/main" val="27222062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71">
            <a:extLst>
              <a:ext uri="{FF2B5EF4-FFF2-40B4-BE49-F238E27FC236}">
                <a16:creationId xmlns:a16="http://schemas.microsoft.com/office/drawing/2014/main" id="{96918796-2918-40D6-BE3A-4600C47FCD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9144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788" y="2166938"/>
            <a:ext cx="5267325" cy="34575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9963" y="2166938"/>
            <a:ext cx="2381250" cy="34575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72747"/>
            <a:ext cx="7886700" cy="715556"/>
          </a:xfrm>
        </p:spPr>
        <p:txBody>
          <a:bodyPr>
            <a:normAutofit/>
          </a:bodyPr>
          <a:lstStyle/>
          <a:p>
            <a:r>
              <a:rPr lang="en-GB" sz="2800">
                <a:solidFill>
                  <a:schemeClr val="bg1"/>
                </a:solidFill>
              </a:rPr>
              <a:t>Self-interest?</a:t>
            </a:r>
          </a:p>
        </p:txBody>
      </p:sp>
    </p:spTree>
    <p:extLst>
      <p:ext uri="{BB962C8B-B14F-4D97-AF65-F5344CB8AC3E}">
        <p14:creationId xmlns:p14="http://schemas.microsoft.com/office/powerpoint/2010/main" val="34441238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7CA0DAA6-33B8-4A25-810D-2F4D816FB4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3490722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480" y="640081"/>
            <a:ext cx="2532887" cy="3681976"/>
          </a:xfrm>
          <a:noFill/>
        </p:spPr>
        <p:txBody>
          <a:bodyPr vert="horz" lIns="91440" tIns="45720" rIns="91440" bIns="45720" rtlCol="0" anchor="b">
            <a:normAutofit/>
          </a:bodyPr>
          <a:lstStyle/>
          <a:p>
            <a:pPr algn="l">
              <a:lnSpc>
                <a:spcPct val="90000"/>
              </a:lnSpc>
            </a:pPr>
            <a:r>
              <a:rPr lang="en-US" sz="32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The first compromise: the illness service</a:t>
            </a:r>
          </a:p>
        </p:txBody>
      </p:sp>
      <p:pic>
        <p:nvPicPr>
          <p:cNvPr id="13314" name="Picture 2" descr="Diagram, engineering drawing&#10;&#10;Description automatically generate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96590" y="1438631"/>
            <a:ext cx="4767349" cy="3980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7321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257363FD-7E77-4145-9483-331A807AD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7601" cy="6858000"/>
          </a:xfrm>
          <a:prstGeom prst="rect">
            <a:avLst/>
          </a:prstGeom>
          <a:gradFill flip="none" rotWithShape="1">
            <a:gsLst>
              <a:gs pos="28000">
                <a:schemeClr val="bg2">
                  <a:alpha val="84000"/>
                </a:schemeClr>
              </a:gs>
              <a:gs pos="74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>
            <a:normAutofit/>
          </a:bodyPr>
          <a:lstStyle/>
          <a:p>
            <a:r>
              <a:rPr lang="en-GB"/>
              <a:t>Questions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74E0F21-CCAD-4786-A7E6-E2294951544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465326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774453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86295E7F-EA66-480B-B001-C8BE7CD619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40030" y="4892040"/>
            <a:ext cx="8661654" cy="1645920"/>
          </a:xfrm>
          <a:prstGeom prst="rect">
            <a:avLst/>
          </a:prstGeom>
          <a:solidFill>
            <a:srgbClr val="262626"/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014" y="5091762"/>
            <a:ext cx="5613590" cy="126458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lnSpc>
                <a:spcPct val="90000"/>
              </a:lnSpc>
            </a:pPr>
            <a:r>
              <a:rPr lang="en-US" sz="3300">
                <a:solidFill>
                  <a:srgbClr val="FFFFFF"/>
                </a:solidFill>
              </a:rPr>
              <a:t>The second compromise: a mixed economy of healthcare?</a:t>
            </a:r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74" r="-1" b="16645"/>
          <a:stretch/>
        </p:blipFill>
        <p:spPr bwMode="auto">
          <a:xfrm>
            <a:off x="240030" y="320040"/>
            <a:ext cx="8661654" cy="4462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E126E481-B945-4179-BD79-05E96E9B29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09687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5" name="Rectangle 41">
            <a:extLst>
              <a:ext uri="{FF2B5EF4-FFF2-40B4-BE49-F238E27FC236}">
                <a16:creationId xmlns:a16="http://schemas.microsoft.com/office/drawing/2014/main" id="{C8320351-9FA2-4A26-885B-BB8F3E4902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8CD2EFB-78C2-4C6E-A6B9-4ED12FAD5B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7" name="Picture 26" descr="Close-up unopened pill packets">
            <a:extLst>
              <a:ext uri="{FF2B5EF4-FFF2-40B4-BE49-F238E27FC236}">
                <a16:creationId xmlns:a16="http://schemas.microsoft.com/office/drawing/2014/main" id="{D45755BF-B633-47A4-9C29-2E6A8427DA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60000"/>
          </a:blip>
          <a:srcRect l="9979" r="2355"/>
          <a:stretch/>
        </p:blipFill>
        <p:spPr>
          <a:xfrm>
            <a:off x="20" y="10"/>
            <a:ext cx="9143980" cy="68579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600427"/>
            <a:ext cx="7406640" cy="329990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>
              <a:lnSpc>
                <a:spcPct val="90000"/>
              </a:lnSpc>
            </a:pPr>
            <a:r>
              <a:rPr lang="en-US" sz="5000" dirty="0">
                <a:solidFill>
                  <a:srgbClr val="FFFFFF"/>
                </a:solidFill>
              </a:rPr>
              <a:t>Q2: Why has state medicine encountered difficulties since the 1970s?</a:t>
            </a:r>
            <a:br>
              <a:rPr lang="en-US" sz="5000" dirty="0">
                <a:solidFill>
                  <a:srgbClr val="FFFFFF"/>
                </a:solidFill>
              </a:rPr>
            </a:br>
            <a:endParaRPr lang="en-US" sz="5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830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Rectangle 138">
            <a:extLst>
              <a:ext uri="{FF2B5EF4-FFF2-40B4-BE49-F238E27FC236}">
                <a16:creationId xmlns:a16="http://schemas.microsoft.com/office/drawing/2014/main" id="{1707FC24-6981-43D9-B525-C7832BA22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52663" y="311449"/>
            <a:ext cx="3249230" cy="6179552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212" y="742951"/>
            <a:ext cx="2607469" cy="496252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3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Consumerism and Rights</a:t>
            </a: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75064" y="492573"/>
            <a:ext cx="4895762" cy="5880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74520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Down Arrow 7">
            <a:extLst>
              <a:ext uri="{FF2B5EF4-FFF2-40B4-BE49-F238E27FC236}">
                <a16:creationId xmlns:a16="http://schemas.microsoft.com/office/drawing/2014/main" id="{73DE2CFE-42F2-48F0-8706-5264E012B1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4077724" y="-2401326"/>
            <a:ext cx="1354979" cy="8062627"/>
          </a:xfrm>
          <a:prstGeom prst="downArrow">
            <a:avLst>
              <a:gd name="adj1" fmla="val 100000"/>
              <a:gd name="adj2" fmla="val 22582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200" y="2992438"/>
            <a:ext cx="4638675" cy="27590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2138" y="2992438"/>
            <a:ext cx="2840038" cy="27590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5199" y="1204109"/>
            <a:ext cx="7517548" cy="85789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2700">
                <a:solidFill>
                  <a:srgbClr val="FFFFFF"/>
                </a:solidFill>
              </a:rPr>
              <a:t>Collapse of post-war socio-economic settlement</a:t>
            </a:r>
          </a:p>
        </p:txBody>
      </p:sp>
    </p:spTree>
    <p:extLst>
      <p:ext uri="{BB962C8B-B14F-4D97-AF65-F5344CB8AC3E}">
        <p14:creationId xmlns:p14="http://schemas.microsoft.com/office/powerpoint/2010/main" val="38690334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83356" y="1928731"/>
            <a:ext cx="3333749" cy="2624327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25" y="1967266"/>
            <a:ext cx="1971675" cy="2547257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4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Critiques of the mid-century compromises</a:t>
            </a:r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82987" y="978600"/>
            <a:ext cx="5085525" cy="4898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61281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9144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399" y="643467"/>
            <a:ext cx="8408193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The shadow of the poor law</a:t>
            </a:r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99133" y="1675227"/>
            <a:ext cx="6145732" cy="4394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68497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3A397E3E-B90C-4D82-BAAA-36F7AC6A45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E16C8D8F-10E9-4498-ABDB-0F923F8B68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24561"/>
            <a:ext cx="1396390" cy="277779"/>
          </a:xfrm>
          <a:custGeom>
            <a:avLst/>
            <a:gdLst>
              <a:gd name="connsiteX0" fmla="*/ 180458 w 1861854"/>
              <a:gd name="connsiteY0" fmla="*/ 0 h 277779"/>
              <a:gd name="connsiteX1" fmla="*/ 419222 w 1861854"/>
              <a:gd name="connsiteY1" fmla="*/ 238761 h 277779"/>
              <a:gd name="connsiteX2" fmla="*/ 657984 w 1861854"/>
              <a:gd name="connsiteY2" fmla="*/ 0 h 277779"/>
              <a:gd name="connsiteX3" fmla="*/ 896745 w 1861854"/>
              <a:gd name="connsiteY3" fmla="*/ 238761 h 277779"/>
              <a:gd name="connsiteX4" fmla="*/ 1135754 w 1861854"/>
              <a:gd name="connsiteY4" fmla="*/ 0 h 277779"/>
              <a:gd name="connsiteX5" fmla="*/ 1374516 w 1861854"/>
              <a:gd name="connsiteY5" fmla="*/ 238761 h 277779"/>
              <a:gd name="connsiteX6" fmla="*/ 1613277 w 1861854"/>
              <a:gd name="connsiteY6" fmla="*/ 0 h 277779"/>
              <a:gd name="connsiteX7" fmla="*/ 1861854 w 1861854"/>
              <a:gd name="connsiteY7" fmla="*/ 248577 h 277779"/>
              <a:gd name="connsiteX8" fmla="*/ 1842470 w 1861854"/>
              <a:gd name="connsiteY8" fmla="*/ 267963 h 277779"/>
              <a:gd name="connsiteX9" fmla="*/ 1613277 w 1861854"/>
              <a:gd name="connsiteY9" fmla="*/ 39017 h 277779"/>
              <a:gd name="connsiteX10" fmla="*/ 1374516 w 1861854"/>
              <a:gd name="connsiteY10" fmla="*/ 277779 h 277779"/>
              <a:gd name="connsiteX11" fmla="*/ 1135754 w 1861854"/>
              <a:gd name="connsiteY11" fmla="*/ 39017 h 277779"/>
              <a:gd name="connsiteX12" fmla="*/ 896745 w 1861854"/>
              <a:gd name="connsiteY12" fmla="*/ 277779 h 277779"/>
              <a:gd name="connsiteX13" fmla="*/ 657984 w 1861854"/>
              <a:gd name="connsiteY13" fmla="*/ 39017 h 277779"/>
              <a:gd name="connsiteX14" fmla="*/ 419222 w 1861854"/>
              <a:gd name="connsiteY14" fmla="*/ 277779 h 277779"/>
              <a:gd name="connsiteX15" fmla="*/ 180458 w 1861854"/>
              <a:gd name="connsiteY15" fmla="*/ 39017 h 277779"/>
              <a:gd name="connsiteX16" fmla="*/ 0 w 1861854"/>
              <a:gd name="connsiteY16" fmla="*/ 219283 h 277779"/>
              <a:gd name="connsiteX17" fmla="*/ 0 w 1861854"/>
              <a:gd name="connsiteY17" fmla="*/ 180458 h 277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61854" h="277779">
                <a:moveTo>
                  <a:pt x="180458" y="0"/>
                </a:moveTo>
                <a:lnTo>
                  <a:pt x="419222" y="238761"/>
                </a:lnTo>
                <a:lnTo>
                  <a:pt x="657984" y="0"/>
                </a:lnTo>
                <a:lnTo>
                  <a:pt x="896745" y="238761"/>
                </a:lnTo>
                <a:lnTo>
                  <a:pt x="1135754" y="0"/>
                </a:lnTo>
                <a:lnTo>
                  <a:pt x="1374516" y="238761"/>
                </a:lnTo>
                <a:lnTo>
                  <a:pt x="1613277" y="0"/>
                </a:lnTo>
                <a:lnTo>
                  <a:pt x="1861854" y="248577"/>
                </a:lnTo>
                <a:lnTo>
                  <a:pt x="1842470" y="267963"/>
                </a:lnTo>
                <a:lnTo>
                  <a:pt x="1613277" y="39017"/>
                </a:lnTo>
                <a:lnTo>
                  <a:pt x="1374516" y="277779"/>
                </a:lnTo>
                <a:lnTo>
                  <a:pt x="1135754" y="39017"/>
                </a:lnTo>
                <a:lnTo>
                  <a:pt x="896745" y="277779"/>
                </a:lnTo>
                <a:lnTo>
                  <a:pt x="657984" y="39017"/>
                </a:lnTo>
                <a:lnTo>
                  <a:pt x="419222" y="277779"/>
                </a:lnTo>
                <a:lnTo>
                  <a:pt x="180458" y="39017"/>
                </a:lnTo>
                <a:lnTo>
                  <a:pt x="0" y="219283"/>
                </a:lnTo>
                <a:lnTo>
                  <a:pt x="0" y="180458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1E5A83E3-8A11-4492-BB6E-F5F2240316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564296"/>
            <a:ext cx="1396390" cy="277779"/>
          </a:xfrm>
          <a:custGeom>
            <a:avLst/>
            <a:gdLst>
              <a:gd name="connsiteX0" fmla="*/ 180458 w 1861854"/>
              <a:gd name="connsiteY0" fmla="*/ 0 h 277779"/>
              <a:gd name="connsiteX1" fmla="*/ 419222 w 1861854"/>
              <a:gd name="connsiteY1" fmla="*/ 238761 h 277779"/>
              <a:gd name="connsiteX2" fmla="*/ 657984 w 1861854"/>
              <a:gd name="connsiteY2" fmla="*/ 0 h 277779"/>
              <a:gd name="connsiteX3" fmla="*/ 896745 w 1861854"/>
              <a:gd name="connsiteY3" fmla="*/ 238761 h 277779"/>
              <a:gd name="connsiteX4" fmla="*/ 1135754 w 1861854"/>
              <a:gd name="connsiteY4" fmla="*/ 0 h 277779"/>
              <a:gd name="connsiteX5" fmla="*/ 1374516 w 1861854"/>
              <a:gd name="connsiteY5" fmla="*/ 238761 h 277779"/>
              <a:gd name="connsiteX6" fmla="*/ 1613277 w 1861854"/>
              <a:gd name="connsiteY6" fmla="*/ 0 h 277779"/>
              <a:gd name="connsiteX7" fmla="*/ 1861854 w 1861854"/>
              <a:gd name="connsiteY7" fmla="*/ 248577 h 277779"/>
              <a:gd name="connsiteX8" fmla="*/ 1842470 w 1861854"/>
              <a:gd name="connsiteY8" fmla="*/ 268208 h 277779"/>
              <a:gd name="connsiteX9" fmla="*/ 1613277 w 1861854"/>
              <a:gd name="connsiteY9" fmla="*/ 39017 h 277779"/>
              <a:gd name="connsiteX10" fmla="*/ 1374516 w 1861854"/>
              <a:gd name="connsiteY10" fmla="*/ 277779 h 277779"/>
              <a:gd name="connsiteX11" fmla="*/ 1135754 w 1861854"/>
              <a:gd name="connsiteY11" fmla="*/ 39017 h 277779"/>
              <a:gd name="connsiteX12" fmla="*/ 896745 w 1861854"/>
              <a:gd name="connsiteY12" fmla="*/ 277779 h 277779"/>
              <a:gd name="connsiteX13" fmla="*/ 657984 w 1861854"/>
              <a:gd name="connsiteY13" fmla="*/ 39017 h 277779"/>
              <a:gd name="connsiteX14" fmla="*/ 419222 w 1861854"/>
              <a:gd name="connsiteY14" fmla="*/ 277779 h 277779"/>
              <a:gd name="connsiteX15" fmla="*/ 180458 w 1861854"/>
              <a:gd name="connsiteY15" fmla="*/ 39017 h 277779"/>
              <a:gd name="connsiteX16" fmla="*/ 0 w 1861854"/>
              <a:gd name="connsiteY16" fmla="*/ 219475 h 277779"/>
              <a:gd name="connsiteX17" fmla="*/ 0 w 1861854"/>
              <a:gd name="connsiteY17" fmla="*/ 180458 h 277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61854" h="277779">
                <a:moveTo>
                  <a:pt x="180458" y="0"/>
                </a:moveTo>
                <a:lnTo>
                  <a:pt x="419222" y="238761"/>
                </a:lnTo>
                <a:lnTo>
                  <a:pt x="657984" y="0"/>
                </a:lnTo>
                <a:lnTo>
                  <a:pt x="896745" y="238761"/>
                </a:lnTo>
                <a:lnTo>
                  <a:pt x="1135754" y="0"/>
                </a:lnTo>
                <a:lnTo>
                  <a:pt x="1374516" y="238761"/>
                </a:lnTo>
                <a:lnTo>
                  <a:pt x="1613277" y="0"/>
                </a:lnTo>
                <a:lnTo>
                  <a:pt x="1861854" y="248577"/>
                </a:lnTo>
                <a:lnTo>
                  <a:pt x="1842470" y="268208"/>
                </a:lnTo>
                <a:lnTo>
                  <a:pt x="1613277" y="39017"/>
                </a:lnTo>
                <a:lnTo>
                  <a:pt x="1374516" y="277779"/>
                </a:lnTo>
                <a:lnTo>
                  <a:pt x="1135754" y="39017"/>
                </a:lnTo>
                <a:lnTo>
                  <a:pt x="896745" y="277779"/>
                </a:lnTo>
                <a:lnTo>
                  <a:pt x="657984" y="39017"/>
                </a:lnTo>
                <a:lnTo>
                  <a:pt x="419222" y="277779"/>
                </a:lnTo>
                <a:lnTo>
                  <a:pt x="180458" y="39017"/>
                </a:lnTo>
                <a:lnTo>
                  <a:pt x="0" y="219475"/>
                </a:lnTo>
                <a:lnTo>
                  <a:pt x="0" y="180458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8CF5E676-CA04-4CED-9F1E-5026ED66E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86760" cy="2943932"/>
          </a:xfrm>
          <a:custGeom>
            <a:avLst/>
            <a:gdLst>
              <a:gd name="connsiteX0" fmla="*/ 2292284 w 3871489"/>
              <a:gd name="connsiteY0" fmla="*/ 0 h 4096327"/>
              <a:gd name="connsiteX1" fmla="*/ 3500914 w 3871489"/>
              <a:gd name="connsiteY1" fmla="*/ 0 h 4096327"/>
              <a:gd name="connsiteX2" fmla="*/ 3542229 w 3871489"/>
              <a:gd name="connsiteY2" fmla="*/ 68006 h 4096327"/>
              <a:gd name="connsiteX3" fmla="*/ 3871489 w 3871489"/>
              <a:gd name="connsiteY3" fmla="*/ 1368323 h 4096327"/>
              <a:gd name="connsiteX4" fmla="*/ 1143485 w 3871489"/>
              <a:gd name="connsiteY4" fmla="*/ 4096327 h 4096327"/>
              <a:gd name="connsiteX5" fmla="*/ 81633 w 3871489"/>
              <a:gd name="connsiteY5" fmla="*/ 3881944 h 4096327"/>
              <a:gd name="connsiteX6" fmla="*/ 0 w 3871489"/>
              <a:gd name="connsiteY6" fmla="*/ 3842618 h 4096327"/>
              <a:gd name="connsiteX7" fmla="*/ 0 w 3871489"/>
              <a:gd name="connsiteY7" fmla="*/ 2741475 h 4096327"/>
              <a:gd name="connsiteX8" fmla="*/ 6615 w 3871489"/>
              <a:gd name="connsiteY8" fmla="*/ 2747487 h 4096327"/>
              <a:gd name="connsiteX9" fmla="*/ 1143485 w 3871489"/>
              <a:gd name="connsiteY9" fmla="*/ 3155655 h 4096327"/>
              <a:gd name="connsiteX10" fmla="*/ 2930817 w 3871489"/>
              <a:gd name="connsiteY10" fmla="*/ 1368323 h 4096327"/>
              <a:gd name="connsiteX11" fmla="*/ 2407287 w 3871489"/>
              <a:gd name="connsiteY11" fmla="*/ 104524 h 4096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71489" h="4096327">
                <a:moveTo>
                  <a:pt x="2292284" y="0"/>
                </a:moveTo>
                <a:lnTo>
                  <a:pt x="3500914" y="0"/>
                </a:lnTo>
                <a:lnTo>
                  <a:pt x="3542229" y="68006"/>
                </a:lnTo>
                <a:cubicBezTo>
                  <a:pt x="3752213" y="454545"/>
                  <a:pt x="3871489" y="897507"/>
                  <a:pt x="3871489" y="1368323"/>
                </a:cubicBezTo>
                <a:cubicBezTo>
                  <a:pt x="3871489" y="2874936"/>
                  <a:pt x="2650098" y="4096327"/>
                  <a:pt x="1143485" y="4096327"/>
                </a:cubicBezTo>
                <a:cubicBezTo>
                  <a:pt x="766832" y="4096327"/>
                  <a:pt x="408006" y="4019990"/>
                  <a:pt x="81633" y="3881944"/>
                </a:cubicBezTo>
                <a:lnTo>
                  <a:pt x="0" y="3842618"/>
                </a:lnTo>
                <a:lnTo>
                  <a:pt x="0" y="2741475"/>
                </a:lnTo>
                <a:lnTo>
                  <a:pt x="6615" y="2747487"/>
                </a:lnTo>
                <a:cubicBezTo>
                  <a:pt x="315579" y="3002472"/>
                  <a:pt x="711663" y="3155655"/>
                  <a:pt x="1143485" y="3155655"/>
                </a:cubicBezTo>
                <a:cubicBezTo>
                  <a:pt x="2130515" y="3155655"/>
                  <a:pt x="2930817" y="2355353"/>
                  <a:pt x="2930817" y="1368323"/>
                </a:cubicBezTo>
                <a:cubicBezTo>
                  <a:pt x="2930817" y="874812"/>
                  <a:pt x="2730741" y="427979"/>
                  <a:pt x="2407287" y="104524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6BA9E676-A8FC-4C2F-8D78-C13ED8ABDB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86760" cy="2943932"/>
          </a:xfrm>
          <a:custGeom>
            <a:avLst/>
            <a:gdLst>
              <a:gd name="connsiteX0" fmla="*/ 2292284 w 3871489"/>
              <a:gd name="connsiteY0" fmla="*/ 0 h 4096327"/>
              <a:gd name="connsiteX1" fmla="*/ 3500914 w 3871489"/>
              <a:gd name="connsiteY1" fmla="*/ 0 h 4096327"/>
              <a:gd name="connsiteX2" fmla="*/ 3542229 w 3871489"/>
              <a:gd name="connsiteY2" fmla="*/ 68006 h 4096327"/>
              <a:gd name="connsiteX3" fmla="*/ 3871489 w 3871489"/>
              <a:gd name="connsiteY3" fmla="*/ 1368323 h 4096327"/>
              <a:gd name="connsiteX4" fmla="*/ 1143485 w 3871489"/>
              <a:gd name="connsiteY4" fmla="*/ 4096327 h 4096327"/>
              <a:gd name="connsiteX5" fmla="*/ 81633 w 3871489"/>
              <a:gd name="connsiteY5" fmla="*/ 3881944 h 4096327"/>
              <a:gd name="connsiteX6" fmla="*/ 0 w 3871489"/>
              <a:gd name="connsiteY6" fmla="*/ 3842618 h 4096327"/>
              <a:gd name="connsiteX7" fmla="*/ 0 w 3871489"/>
              <a:gd name="connsiteY7" fmla="*/ 2741475 h 4096327"/>
              <a:gd name="connsiteX8" fmla="*/ 6615 w 3871489"/>
              <a:gd name="connsiteY8" fmla="*/ 2747487 h 4096327"/>
              <a:gd name="connsiteX9" fmla="*/ 1143485 w 3871489"/>
              <a:gd name="connsiteY9" fmla="*/ 3155655 h 4096327"/>
              <a:gd name="connsiteX10" fmla="*/ 2930817 w 3871489"/>
              <a:gd name="connsiteY10" fmla="*/ 1368323 h 4096327"/>
              <a:gd name="connsiteX11" fmla="*/ 2407287 w 3871489"/>
              <a:gd name="connsiteY11" fmla="*/ 104524 h 4096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71489" h="4096327">
                <a:moveTo>
                  <a:pt x="2292284" y="0"/>
                </a:moveTo>
                <a:lnTo>
                  <a:pt x="3500914" y="0"/>
                </a:lnTo>
                <a:lnTo>
                  <a:pt x="3542229" y="68006"/>
                </a:lnTo>
                <a:cubicBezTo>
                  <a:pt x="3752213" y="454545"/>
                  <a:pt x="3871489" y="897507"/>
                  <a:pt x="3871489" y="1368323"/>
                </a:cubicBezTo>
                <a:cubicBezTo>
                  <a:pt x="3871489" y="2874936"/>
                  <a:pt x="2650098" y="4096327"/>
                  <a:pt x="1143485" y="4096327"/>
                </a:cubicBezTo>
                <a:cubicBezTo>
                  <a:pt x="766832" y="4096327"/>
                  <a:pt x="408006" y="4019990"/>
                  <a:pt x="81633" y="3881944"/>
                </a:cubicBezTo>
                <a:lnTo>
                  <a:pt x="0" y="3842618"/>
                </a:lnTo>
                <a:lnTo>
                  <a:pt x="0" y="2741475"/>
                </a:lnTo>
                <a:lnTo>
                  <a:pt x="6615" y="2747487"/>
                </a:lnTo>
                <a:cubicBezTo>
                  <a:pt x="315579" y="3002472"/>
                  <a:pt x="711663" y="3155655"/>
                  <a:pt x="1143485" y="3155655"/>
                </a:cubicBezTo>
                <a:cubicBezTo>
                  <a:pt x="2130515" y="3155655"/>
                  <a:pt x="2930817" y="2355353"/>
                  <a:pt x="2930817" y="1368323"/>
                </a:cubicBezTo>
                <a:cubicBezTo>
                  <a:pt x="2930817" y="874812"/>
                  <a:pt x="2730741" y="427979"/>
                  <a:pt x="2407287" y="104524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A2B5CBEA-F125-49B6-8335-227C325B11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23905" y="4529611"/>
            <a:ext cx="1820095" cy="2328389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EECD79B5-5FC5-495F-BFD6-346C16E787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23905" y="4529611"/>
            <a:ext cx="1820095" cy="2328389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chemeClr val="accent6">
              <a:alpha val="3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2C1D3151-5F97-4860-B56C-C98BD62CC2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66423" y="819446"/>
            <a:ext cx="6563528" cy="5402463"/>
          </a:xfrm>
          <a:prstGeom prst="rect">
            <a:avLst/>
          </a:pr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32D9D048-3063-435A-8C23-26C1907E96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66423" y="819446"/>
            <a:ext cx="6563528" cy="5402463"/>
          </a:xfrm>
          <a:prstGeom prst="rect">
            <a:avLst/>
          </a:pr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8DE96824-E506-4448-8704-5EC7BF7BC5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90236" y="727769"/>
            <a:ext cx="6563527" cy="5402463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6150" y="1344304"/>
            <a:ext cx="5588759" cy="2843702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0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Q3: What accounts for the longevity and popular appeal of Britain’s National Health Service?</a:t>
            </a:r>
            <a:br>
              <a:rPr lang="en-US" sz="40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endParaRPr lang="en-US" sz="40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4D1A5E71-B6B6-486A-8CDC-C7ABD9B903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72084" y="4786746"/>
            <a:ext cx="465545" cy="620727"/>
          </a:xfrm>
          <a:prstGeom prst="ellipse">
            <a:avLst/>
          </a:pr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B6C541AE-9B02-44C0-B8C6-B2DEA7ED38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72084" y="4786746"/>
            <a:ext cx="465545" cy="620727"/>
          </a:xfrm>
          <a:prstGeom prst="ellipse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5925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Down Arrow 7">
            <a:extLst>
              <a:ext uri="{FF2B5EF4-FFF2-40B4-BE49-F238E27FC236}">
                <a16:creationId xmlns:a16="http://schemas.microsoft.com/office/drawing/2014/main" id="{73DE2CFE-42F2-48F0-8706-5264E012B1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691352" y="799217"/>
            <a:ext cx="2200313" cy="2506881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5675" y="1095375"/>
            <a:ext cx="5176838" cy="20240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5675" y="3175000"/>
            <a:ext cx="5176838" cy="246221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214" y="1204108"/>
            <a:ext cx="2002054" cy="1781175"/>
          </a:xfrm>
        </p:spPr>
        <p:txBody>
          <a:bodyPr>
            <a:normAutofit/>
          </a:bodyPr>
          <a:lstStyle/>
          <a:p>
            <a:r>
              <a:rPr lang="en-GB" sz="2600">
                <a:solidFill>
                  <a:srgbClr val="FFFFFF"/>
                </a:solidFill>
              </a:rPr>
              <a:t>consumerism</a:t>
            </a:r>
          </a:p>
        </p:txBody>
      </p:sp>
    </p:spTree>
    <p:extLst>
      <p:ext uri="{BB962C8B-B14F-4D97-AF65-F5344CB8AC3E}">
        <p14:creationId xmlns:p14="http://schemas.microsoft.com/office/powerpoint/2010/main" val="10171692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9144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399" y="643467"/>
            <a:ext cx="8408193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communitarianism</a:t>
            </a:r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68090" y="1675227"/>
            <a:ext cx="6607818" cy="4394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2998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9144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399" y="643467"/>
            <a:ext cx="8408193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productionism</a:t>
            </a:r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87797" y="1675227"/>
            <a:ext cx="6368404" cy="4394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6883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4E0A5C5C-2A95-428E-9F6A-0D29EBD57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6296" y="1040837"/>
            <a:ext cx="3566211" cy="4754948"/>
          </a:xfrm>
          <a:prstGeom prst="ellipse">
            <a:avLst/>
          </a:pr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1056F38F-7C4E-461D-8709-7D0024AE1F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9558" y="1029607"/>
            <a:ext cx="3566211" cy="4754948"/>
          </a:xfrm>
          <a:prstGeom prst="ellipse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C7278469-3C3C-49CE-AEEE-E176A4900B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4970" y="934855"/>
            <a:ext cx="3566211" cy="4754948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6776" y="1877492"/>
            <a:ext cx="3022599" cy="3215373"/>
          </a:xfrm>
        </p:spPr>
        <p:txBody>
          <a:bodyPr>
            <a:normAutofit/>
          </a:bodyPr>
          <a:lstStyle/>
          <a:p>
            <a:r>
              <a:rPr lang="en-GB">
                <a:solidFill>
                  <a:schemeClr val="bg1"/>
                </a:solidFill>
              </a:rPr>
              <a:t>Key idea &amp; Reading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93DC754C-7E09-422D-A8BB-AF632E90DF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77893"/>
            <a:ext cx="1396390" cy="717514"/>
            <a:chOff x="0" y="377893"/>
            <a:chExt cx="1861854" cy="717514"/>
          </a:xfrm>
          <a:solidFill>
            <a:schemeClr val="bg1"/>
          </a:solidFill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5A741B9-65EC-4C5B-9FE0-4A18575771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377893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0BB4301-41FA-4453-956F-A11CC664B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17628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62" name="Graphic 212">
            <a:extLst>
              <a:ext uri="{FF2B5EF4-FFF2-40B4-BE49-F238E27FC236}">
                <a16:creationId xmlns:a16="http://schemas.microsoft.com/office/drawing/2014/main" id="{4C6598AB-1C17-4D54-951C-A082D94ACB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41393" y="457812"/>
            <a:ext cx="685923" cy="91456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64" name="Graphic 212">
            <a:extLst>
              <a:ext uri="{FF2B5EF4-FFF2-40B4-BE49-F238E27FC236}">
                <a16:creationId xmlns:a16="http://schemas.microsoft.com/office/drawing/2014/main" id="{C83B66D7-137D-4AC1-B172-53D60F08BE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41393" y="457812"/>
            <a:ext cx="685923" cy="91456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F6B92503-6984-4D15-8B98-8718709B78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2232" y="4946663"/>
            <a:ext cx="239955" cy="319941"/>
          </a:xfrm>
          <a:prstGeom prst="ellipse">
            <a:avLst/>
          </a:pr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08DDF938-524E-4C18-A47D-C006278323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2232" y="4946663"/>
            <a:ext cx="239955" cy="319941"/>
          </a:xfrm>
          <a:prstGeom prst="ellipse">
            <a:avLst/>
          </a:pr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6151" y="1130846"/>
            <a:ext cx="3912879" cy="435133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2500">
                <a:solidFill>
                  <a:schemeClr val="bg1"/>
                </a:solidFill>
              </a:rPr>
              <a:t>John Pickstone, ‘Production, Community and Consumption: The Political Economy of Twentieth-Century Medicine’ in Roger Cooter and John Pickstone (eds), </a:t>
            </a:r>
            <a:r>
              <a:rPr lang="en-GB" sz="2500" i="1">
                <a:solidFill>
                  <a:schemeClr val="bg1"/>
                </a:solidFill>
              </a:rPr>
              <a:t>Medicine in the Twentieth Century</a:t>
            </a:r>
            <a:r>
              <a:rPr lang="en-GB" sz="2500">
                <a:solidFill>
                  <a:schemeClr val="bg1"/>
                </a:solidFill>
              </a:rPr>
              <a:t> (2000), pp. 1-20.</a:t>
            </a:r>
          </a:p>
        </p:txBody>
      </p:sp>
      <p:grpSp>
        <p:nvGrpSpPr>
          <p:cNvPr id="70" name="Graphic 185">
            <a:extLst>
              <a:ext uri="{FF2B5EF4-FFF2-40B4-BE49-F238E27FC236}">
                <a16:creationId xmlns:a16="http://schemas.microsoft.com/office/drawing/2014/main" id="{3773FAF5-C452-4455-9411-D6AF5EBD4C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359174" y="6139464"/>
            <a:ext cx="790849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1ECA0D96-F63C-4F7B-BE16-0F3FE76D7D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74F83A81-0546-400A-918A-90C9C48B81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9741F692-A5B6-4215-86D9-B1FD4FF26A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CC0876CB-9C60-4580-8FED-CD64EC7664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879B3B7-48DB-4D3A-BB33-02766EAD3D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91287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>
            <a:extLst>
              <a:ext uri="{FF2B5EF4-FFF2-40B4-BE49-F238E27FC236}">
                <a16:creationId xmlns:a16="http://schemas.microsoft.com/office/drawing/2014/main" id="{0AB225BA-7412-4605-8E8D-5AED2BF56A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9144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Picture 46" descr="Assorted pills and tablets">
            <a:extLst>
              <a:ext uri="{FF2B5EF4-FFF2-40B4-BE49-F238E27FC236}">
                <a16:creationId xmlns:a16="http://schemas.microsoft.com/office/drawing/2014/main" id="{BC60F950-2265-4AF2-945D-7D766914B8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606" r="2393" b="-1"/>
          <a:stretch/>
        </p:blipFill>
        <p:spPr>
          <a:xfrm>
            <a:off x="20" y="10"/>
            <a:ext cx="9143980" cy="6857989"/>
          </a:xfrm>
          <a:prstGeom prst="rect">
            <a:avLst/>
          </a:prstGeom>
        </p:spPr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id="{604BB9CD-970D-4FE5-B4E3-D651735BF4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>
              <a:alphaModFix amt="27000"/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254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4390" y="2152955"/>
            <a:ext cx="7475220" cy="255209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>
                <a:solidFill>
                  <a:srgbClr val="FFFFFF"/>
                </a:solidFill>
              </a:rPr>
              <a:t>Q1: What factors encouraged a rise of state medicine in the 20</a:t>
            </a:r>
            <a:r>
              <a:rPr lang="en-US" baseline="30000">
                <a:solidFill>
                  <a:srgbClr val="FFFFFF"/>
                </a:solidFill>
              </a:rPr>
              <a:t>th</a:t>
            </a:r>
            <a:r>
              <a:rPr lang="en-US">
                <a:solidFill>
                  <a:srgbClr val="FFFFFF"/>
                </a:solidFill>
              </a:rPr>
              <a:t> century?</a:t>
            </a:r>
            <a:br>
              <a:rPr lang="en-US">
                <a:solidFill>
                  <a:srgbClr val="FFFFFF"/>
                </a:solidFill>
              </a:rPr>
            </a:br>
            <a:endParaRPr lang="en-US">
              <a:solidFill>
                <a:srgbClr val="FFFFFF"/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5E0D6276-8D53-4DDA-A15A-90E0831F6D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8378" y="1955749"/>
            <a:ext cx="7667244" cy="80683"/>
          </a:xfrm>
          <a:prstGeom prst="rect">
            <a:avLst/>
          </a:prstGeom>
          <a:blipFill dpi="0" rotWithShape="1">
            <a:blip r:embed="rId5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00C150C7-96FB-4EB9-BDF9-212535A608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8378" y="4808342"/>
            <a:ext cx="7667244" cy="80683"/>
          </a:xfrm>
          <a:prstGeom prst="rect">
            <a:avLst/>
          </a:prstGeom>
          <a:blipFill dpi="0" rotWithShape="1">
            <a:blip r:embed="rId5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2755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8B646C36-EEEC-4D52-8E8E-206F4CD8A3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cap="all" spc="600" dirty="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7E9D86A-D513-48F9-851A-5F3725E800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6173" y="330817"/>
            <a:ext cx="3625426" cy="5995583"/>
            <a:chOff x="1754444" y="330817"/>
            <a:chExt cx="4833901" cy="5995583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8258443E-B333-44F4-8D49-1EAB1C1A46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754444" y="330817"/>
              <a:ext cx="4833901" cy="5995583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09132A4E-0C09-40DA-A360-EA9D3DAFFB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754444" y="330817"/>
              <a:ext cx="4833901" cy="5995583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D649D88F-3460-4C52-888E-001C62B26E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16236" y="213740"/>
            <a:ext cx="3625426" cy="5995583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0019" y="510803"/>
            <a:ext cx="3051980" cy="53397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700" dirty="0" err="1">
                <a:solidFill>
                  <a:schemeClr val="bg1"/>
                </a:solidFill>
              </a:rPr>
              <a:t>i</a:t>
            </a:r>
            <a:r>
              <a:rPr lang="en-US" sz="4700" dirty="0">
                <a:solidFill>
                  <a:schemeClr val="bg1"/>
                </a:solidFill>
              </a:rPr>
              <a:t>) </a:t>
            </a:r>
            <a:r>
              <a:rPr lang="en-US" sz="47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Was the state really absent from pre 20</a:t>
            </a:r>
            <a:r>
              <a:rPr lang="en-US" sz="4700" kern="1200" baseline="300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th</a:t>
            </a:r>
            <a:r>
              <a:rPr lang="en-US" sz="47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century medicine?</a:t>
            </a:r>
            <a:br>
              <a:rPr lang="en-US" sz="47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endParaRPr lang="en-US" sz="47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A2B5CBEA-F125-49B6-8335-227C325B11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66850" y="4200769"/>
            <a:ext cx="2077150" cy="2657232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217DD14E-3BC7-413D-B4AB-B92EED2F57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66850" y="4200769"/>
            <a:ext cx="2077150" cy="2657232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9" name="Graphic 212">
            <a:extLst>
              <a:ext uri="{FF2B5EF4-FFF2-40B4-BE49-F238E27FC236}">
                <a16:creationId xmlns:a16="http://schemas.microsoft.com/office/drawing/2014/main" id="{4FB204DF-284E-45F6-A017-79A4DF57BC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00" y="798490"/>
            <a:ext cx="685923" cy="91456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51" name="Graphic 212">
            <a:extLst>
              <a:ext uri="{FF2B5EF4-FFF2-40B4-BE49-F238E27FC236}">
                <a16:creationId xmlns:a16="http://schemas.microsoft.com/office/drawing/2014/main" id="{6908275D-177E-42F2-8887-134AFE8B70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00" y="798490"/>
            <a:ext cx="685923" cy="91456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4D1A5E71-B6B6-486A-8CDC-C7ABD9B903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6505" y="5287341"/>
            <a:ext cx="239955" cy="319941"/>
          </a:xfrm>
          <a:prstGeom prst="ellipse">
            <a:avLst/>
          </a:pr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32B36D4-0C87-4882-A12C-18A91DBAE2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6505" y="5287341"/>
            <a:ext cx="239955" cy="319941"/>
          </a:xfrm>
          <a:prstGeom prst="ellipse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57" name="Graphic 185">
            <a:extLst>
              <a:ext uri="{FF2B5EF4-FFF2-40B4-BE49-F238E27FC236}">
                <a16:creationId xmlns:a16="http://schemas.microsoft.com/office/drawing/2014/main" id="{FB9739EB-7F66-433D-841F-AB3CD18700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821453" y="5987064"/>
            <a:ext cx="790849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104F2BBD-A005-4DCB-9566-F2351050BE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8B00DEC7-198B-49D1-98FD-018F3ECFCF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F14DFC82-B3B3-468E-91B3-1302CFC684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D3250EFE-214E-4B8E-AF96-036A514FFB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AD058EBE-D4A5-4C43-B170-6A451F87A7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42893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Rectangle 134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9144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399" y="643467"/>
            <a:ext cx="8408193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4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Contagion, sanitary reform, local government and vital statistics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19813" y="1675227"/>
            <a:ext cx="3504373" cy="4394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51891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9144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399" y="643467"/>
            <a:ext cx="8408193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 national mental health service?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91846" y="1675227"/>
            <a:ext cx="6760306" cy="4394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97120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9144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399" y="643467"/>
            <a:ext cx="8408193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Poor law hospitals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39032" y="1675227"/>
            <a:ext cx="6865935" cy="4394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85213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9144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399" y="643467"/>
            <a:ext cx="8408193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The local Medical Officer of Health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6045" y="1675227"/>
            <a:ext cx="7811909" cy="4394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00621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1320</TotalTime>
  <Words>285</Words>
  <Application>Microsoft Office PowerPoint</Application>
  <PresentationFormat>On-screen Show (4:3)</PresentationFormat>
  <Paragraphs>35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2" baseType="lpstr">
      <vt:lpstr>Arial</vt:lpstr>
      <vt:lpstr>Calibri</vt:lpstr>
      <vt:lpstr>Office Theme</vt:lpstr>
      <vt:lpstr>State Medicine and the National Health Service</vt:lpstr>
      <vt:lpstr>Questions</vt:lpstr>
      <vt:lpstr>Key idea &amp; Reading</vt:lpstr>
      <vt:lpstr>Q1: What factors encouraged a rise of state medicine in the 20th century? </vt:lpstr>
      <vt:lpstr>i) Was the state really absent from pre 20th century medicine? </vt:lpstr>
      <vt:lpstr>Contagion, sanitary reform, local government and vital statistics</vt:lpstr>
      <vt:lpstr>A national mental health service?</vt:lpstr>
      <vt:lpstr>Poor law hospitals</vt:lpstr>
      <vt:lpstr>The local Medical Officer of Health</vt:lpstr>
      <vt:lpstr>Making the LCC into the largest hospital authority in the world</vt:lpstr>
      <vt:lpstr>ii) Keeping the state at arms length </vt:lpstr>
      <vt:lpstr>Private asylums and convalescent homes</vt:lpstr>
      <vt:lpstr>The doctor-patient relationship</vt:lpstr>
      <vt:lpstr>Charity, class and the alternative to the state</vt:lpstr>
      <vt:lpstr>iii) Why does the state step in and the alternatives fade?</vt:lpstr>
      <vt:lpstr>National efficiency (productionism)</vt:lpstr>
      <vt:lpstr>Communitarianism?</vt:lpstr>
      <vt:lpstr>Self-interest?</vt:lpstr>
      <vt:lpstr>The first compromise: the illness service</vt:lpstr>
      <vt:lpstr>The second compromise: a mixed economy of healthcare?</vt:lpstr>
      <vt:lpstr>Q2: Why has state medicine encountered difficulties since the 1970s? </vt:lpstr>
      <vt:lpstr>Consumerism and Rights</vt:lpstr>
      <vt:lpstr>Collapse of post-war socio-economic settlement</vt:lpstr>
      <vt:lpstr>Critiques of the mid-century compromises</vt:lpstr>
      <vt:lpstr>The shadow of the poor law</vt:lpstr>
      <vt:lpstr>Q3: What accounts for the longevity and popular appeal of Britain’s National Health Service? </vt:lpstr>
      <vt:lpstr>consumerism</vt:lpstr>
      <vt:lpstr>communitarianism</vt:lpstr>
      <vt:lpstr>productionism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State Medicine and the National Health Service</dc:title>
  <dc:creator>Mathew</dc:creator>
  <cp:lastModifiedBy>Thomson, Mathew</cp:lastModifiedBy>
  <cp:revision>26</cp:revision>
  <dcterms:created xsi:type="dcterms:W3CDTF">2018-04-17T18:05:26Z</dcterms:created>
  <dcterms:modified xsi:type="dcterms:W3CDTF">2022-02-21T17:04:03Z</dcterms:modified>
</cp:coreProperties>
</file>