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80" r:id="rId6"/>
    <p:sldId id="281" r:id="rId7"/>
    <p:sldId id="282" r:id="rId8"/>
    <p:sldId id="283" r:id="rId9"/>
    <p:sldId id="271" r:id="rId10"/>
    <p:sldId id="279" r:id="rId11"/>
    <p:sldId id="284" r:id="rId12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50"/>
    <p:restoredTop sz="94599"/>
  </p:normalViewPr>
  <p:slideViewPr>
    <p:cSldViewPr snapToGrid="0" snapToObjects="1">
      <p:cViewPr varScale="1">
        <p:scale>
          <a:sx n="106" d="100"/>
          <a:sy n="106" d="100"/>
        </p:scale>
        <p:origin x="8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85800" y="1122362"/>
            <a:ext cx="77724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43000" y="3602037"/>
            <a:ext cx="6858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623887" y="1709739"/>
            <a:ext cx="7886701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3887" y="4589464"/>
            <a:ext cx="7886701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/>
            </a:lvl1pPr>
            <a:lvl2pPr marL="0" indent="457200">
              <a:buSzTx/>
              <a:buFontTx/>
              <a:buNone/>
              <a:defRPr sz="2400"/>
            </a:lvl2pPr>
            <a:lvl3pPr marL="0" indent="914400">
              <a:buSzTx/>
              <a:buFontTx/>
              <a:buNone/>
              <a:defRPr sz="2400"/>
            </a:lvl3pPr>
            <a:lvl4pPr marL="0" indent="1371600">
              <a:buSzTx/>
              <a:buFontTx/>
              <a:buNone/>
              <a:defRPr sz="2400"/>
            </a:lvl4pPr>
            <a:lvl5pPr marL="0" indent="1828800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629841" y="365125"/>
            <a:ext cx="7886701" cy="13255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9841" y="1681163"/>
            <a:ext cx="3868341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29150" y="1681163"/>
            <a:ext cx="3887392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29840" y="2057400"/>
            <a:ext cx="2949180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1368" y="6404294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8" r:id="rId9"/>
    <p:sldLayoutId id="2147483659" r:id="rId10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t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tif"/><Relationship Id="rId3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olitics and Parties after Independence, 1957-1975"/>
          <p:cNvSpPr txBox="1">
            <a:spLocks noGrp="1"/>
          </p:cNvSpPr>
          <p:nvPr>
            <p:ph type="title"/>
          </p:nvPr>
        </p:nvSpPr>
        <p:spPr>
          <a:xfrm>
            <a:off x="759903" y="1841728"/>
            <a:ext cx="7886701" cy="1325564"/>
          </a:xfrm>
          <a:prstGeom prst="rect">
            <a:avLst/>
          </a:prstGeom>
        </p:spPr>
        <p:txBody>
          <a:bodyPr>
            <a:noAutofit/>
          </a:bodyPr>
          <a:lstStyle>
            <a:lvl1pPr defTabSz="850391">
              <a:defRPr sz="4185" b="1">
                <a:solidFill>
                  <a:srgbClr val="FFFFFF"/>
                </a:solidFill>
              </a:defRPr>
            </a:lvl1pPr>
          </a:lstStyle>
          <a:p>
            <a:r>
              <a:rPr sz="5000" dirty="0">
                <a:latin typeface="Cambria" panose="02040503050406030204" pitchFamily="18" charset="0"/>
                <a:cs typeface="Times New Roman" panose="02020603050405020304" pitchFamily="18" charset="0"/>
              </a:rPr>
              <a:t>Politics and Parties after Independence, 1957-1975</a:t>
            </a:r>
          </a:p>
        </p:txBody>
      </p:sp>
      <p:grpSp>
        <p:nvGrpSpPr>
          <p:cNvPr id="115" name="Footer Placeholder 3"/>
          <p:cNvGrpSpPr/>
          <p:nvPr/>
        </p:nvGrpSpPr>
        <p:grpSpPr>
          <a:xfrm>
            <a:off x="5421988" y="4980960"/>
            <a:ext cx="3325093" cy="1061161"/>
            <a:chOff x="0" y="0"/>
            <a:chExt cx="3325092" cy="1061160"/>
          </a:xfrm>
        </p:grpSpPr>
        <p:sp>
          <p:nvSpPr>
            <p:cNvPr id="113" name="Rectangle"/>
            <p:cNvSpPr/>
            <p:nvPr/>
          </p:nvSpPr>
          <p:spPr>
            <a:xfrm>
              <a:off x="-1" y="-1"/>
              <a:ext cx="3325094" cy="106116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r">
                <a:defRPr>
                  <a:solidFill>
                    <a:srgbClr val="FFFFFF"/>
                  </a:solidFill>
                  <a:latin typeface="Cambria"/>
                  <a:ea typeface="Cambria"/>
                  <a:cs typeface="Cambria"/>
                  <a:sym typeface="Cambria"/>
                </a:defRPr>
              </a:pPr>
              <a:endParaRPr/>
            </a:p>
          </p:txBody>
        </p:sp>
        <p:sp>
          <p:nvSpPr>
            <p:cNvPr id="114" name="HI177 | Africa and the Cold War…"/>
            <p:cNvSpPr txBox="1"/>
            <p:nvPr/>
          </p:nvSpPr>
          <p:spPr>
            <a:xfrm>
              <a:off x="-1" y="89665"/>
              <a:ext cx="3325094" cy="8818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r">
                <a:defRPr>
                  <a:solidFill>
                    <a:srgbClr val="FFFFFF"/>
                  </a:solidFill>
                  <a:latin typeface="Cambria"/>
                  <a:ea typeface="Cambria"/>
                  <a:cs typeface="Cambria"/>
                  <a:sym typeface="Cambria"/>
                </a:defRPr>
              </a:pPr>
              <a:r>
                <a:rPr dirty="0"/>
                <a:t>HI177 | Africa and the Cold War</a:t>
              </a:r>
              <a:endParaRPr sz="1200" dirty="0">
                <a:solidFill>
                  <a:srgbClr val="888888"/>
                </a:solidFill>
              </a:endParaRPr>
            </a:p>
            <a:p>
              <a:pPr algn="r">
                <a:defRPr>
                  <a:solidFill>
                    <a:srgbClr val="FFFFFF"/>
                  </a:solidFill>
                  <a:latin typeface="Cambria"/>
                  <a:ea typeface="Cambria"/>
                  <a:cs typeface="Cambria"/>
                  <a:sym typeface="Cambria"/>
                </a:defRPr>
              </a:pPr>
              <a:r>
                <a:rPr dirty="0"/>
                <a:t>Term 2 | Week 7</a:t>
              </a:r>
            </a:p>
          </p:txBody>
        </p:sp>
      </p:grp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24CB87F-D8AA-3948-8FA8-508B9D0D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800" b="1" dirty="0">
                <a:solidFill>
                  <a:srgbClr val="FFFFFF"/>
                </a:solidFill>
                <a:latin typeface="Cambria" panose="02040503050406030204" pitchFamily="18" charset="0"/>
              </a:rPr>
              <a:t>2. African Socialism: Tanzania</a:t>
            </a:r>
            <a:endParaRPr lang="en-US" sz="4800" dirty="0">
              <a:solidFill>
                <a:srgbClr val="FFFFFF"/>
              </a:solidFill>
              <a:latin typeface="Cambria" panose="02040503050406030204" pitchFamily="18" charset="0"/>
            </a:endParaRPr>
          </a:p>
        </p:txBody>
      </p:sp>
      <p:pic>
        <p:nvPicPr>
          <p:cNvPr id="4" name="urn-cambridge.org-id-binary-34622-20160706011954800-0967-10452fig3_14.png" descr="urn-cambridge.org-id-binary-34622-20160706011954800-0967-10452fig3_14.png">
            <a:extLst>
              <a:ext uri="{FF2B5EF4-FFF2-40B4-BE49-F238E27FC236}">
                <a16:creationId xmlns:a16="http://schemas.microsoft.com/office/drawing/2014/main" xmlns="" id="{78B0BB3C-5CFA-414B-8EBC-E5FE92EE82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5733" y="1690689"/>
            <a:ext cx="3906267" cy="3020459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9382140-C93D-1D43-9543-D223C24C1440}"/>
              </a:ext>
            </a:extLst>
          </p:cNvPr>
          <p:cNvSpPr txBox="1"/>
          <p:nvPr/>
        </p:nvSpPr>
        <p:spPr>
          <a:xfrm>
            <a:off x="4609083" y="1690689"/>
            <a:ext cx="3955774" cy="54476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ambria" panose="02040503050406030204" pitchFamily="18" charset="0"/>
                <a:sym typeface="Calibri"/>
              </a:rPr>
              <a:t>1961-3: Modernization Theory and World Bank</a:t>
            </a:r>
          </a:p>
          <a:p>
            <a:pPr marL="285750" marR="0" indent="-285750" algn="l" defTabSz="9144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3000" dirty="0">
                <a:solidFill>
                  <a:srgbClr val="FFFFFF"/>
                </a:solidFill>
                <a:latin typeface="Cambria" panose="02040503050406030204" pitchFamily="18" charset="0"/>
              </a:rPr>
              <a:t>Nyerere’s dissatisfied with pace of change</a:t>
            </a:r>
          </a:p>
          <a:p>
            <a:pPr marL="285750" marR="0" indent="-285750" algn="l" defTabSz="9144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ambria" panose="02040503050406030204" pitchFamily="18" charset="0"/>
                <a:sym typeface="Calibri"/>
              </a:rPr>
              <a:t>1967: Arusha decla</a:t>
            </a:r>
            <a:r>
              <a:rPr lang="en-US" sz="3000" dirty="0">
                <a:solidFill>
                  <a:srgbClr val="FFFFFF"/>
                </a:solidFill>
                <a:latin typeface="Cambria" panose="02040503050406030204" pitchFamily="18" charset="0"/>
              </a:rPr>
              <a:t>ration. Mass resettlement into </a:t>
            </a:r>
            <a:r>
              <a:rPr lang="en-US" sz="3000" i="1" dirty="0">
                <a:solidFill>
                  <a:srgbClr val="FFFFFF"/>
                </a:solidFill>
                <a:latin typeface="Cambria" panose="02040503050406030204" pitchFamily="18" charset="0"/>
              </a:rPr>
              <a:t>ujamaa</a:t>
            </a:r>
            <a:r>
              <a:rPr lang="en-US" sz="3000" dirty="0">
                <a:solidFill>
                  <a:srgbClr val="FFFFFF"/>
                </a:solidFill>
                <a:latin typeface="Cambria" panose="02040503050406030204" pitchFamily="18" charset="0"/>
              </a:rPr>
              <a:t> villages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sz="3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Cambria" panose="02040503050406030204" pitchFamily="18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2F56F49-D578-1043-9DE0-9C3A47B4F3E7}"/>
              </a:ext>
            </a:extLst>
          </p:cNvPr>
          <p:cNvSpPr/>
          <p:nvPr/>
        </p:nvSpPr>
        <p:spPr>
          <a:xfrm>
            <a:off x="557530" y="4711148"/>
            <a:ext cx="40144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Pic: Women working in a communal village in Tanzania. </a:t>
            </a:r>
          </a:p>
          <a:p>
            <a:r>
              <a:rPr lang="en-GB" sz="15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Ujamaa  initially brought better access to government services, to health, education and clean water. However,  many were still unwilling to participate. In between 1973 and 1975, Tanzania forcefully resettled 5 </a:t>
            </a:r>
            <a:r>
              <a:rPr lang="en-GB" sz="15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mn</a:t>
            </a:r>
            <a:r>
              <a:rPr lang="en-GB" sz="15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. people into communal villages.</a:t>
            </a:r>
          </a:p>
        </p:txBody>
      </p:sp>
    </p:spTree>
    <p:extLst>
      <p:ext uri="{BB962C8B-B14F-4D97-AF65-F5344CB8AC3E}">
        <p14:creationId xmlns:p14="http://schemas.microsoft.com/office/powerpoint/2010/main" val="231967156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23D26E-C696-7546-9E92-F0D9C4AE3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Outcomes and Concluding Thoughts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3FD0F5A-8260-184B-8BB3-0E3586475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By 1970s: indebtedness, exemplified by demographic growth and periods of drought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Rise of one-party states  and growing pessimism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Negative Image of the Continent</a:t>
            </a:r>
          </a:p>
          <a:p>
            <a:r>
              <a:rPr lang="en-GB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African Socialism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as a way to find ‘indigenous forms of development’. Multiple influences</a:t>
            </a:r>
          </a:p>
          <a:p>
            <a:pPr marL="0" indent="0">
              <a:buNone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How much were the modernisation schemes (their conception and failures) shaped by the legacies of colonialism? </a:t>
            </a:r>
          </a:p>
        </p:txBody>
      </p:sp>
    </p:spTree>
    <p:extLst>
      <p:ext uri="{BB962C8B-B14F-4D97-AF65-F5344CB8AC3E}">
        <p14:creationId xmlns:p14="http://schemas.microsoft.com/office/powerpoint/2010/main" val="215155220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Introduction: Popular Percep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68680">
              <a:defRPr sz="4180" b="1">
                <a:solidFill>
                  <a:srgbClr val="FFFFFF"/>
                </a:solidFill>
              </a:defRPr>
            </a:lvl1pPr>
          </a:lstStyle>
          <a:p>
            <a:r>
              <a:rPr dirty="0">
                <a:latin typeface="Cambria" panose="02040503050406030204" pitchFamily="18" charset="0"/>
              </a:rPr>
              <a:t>Introduction: Popular Perceptions</a:t>
            </a:r>
          </a:p>
        </p:txBody>
      </p:sp>
      <p:sp>
        <p:nvSpPr>
          <p:cNvPr id="118" name="Text Placeholder 4"/>
          <p:cNvSpPr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pic>
        <p:nvPicPr>
          <p:cNvPr id="119" name="Screenshot 2018-02-18 16.10.25.png" descr="Screenshot 2018-02-18 16.10.25.png"/>
          <p:cNvPicPr>
            <a:picLocks noChangeAspect="1"/>
          </p:cNvPicPr>
          <p:nvPr/>
        </p:nvPicPr>
        <p:blipFill>
          <a:blip r:embed="rId2">
            <a:extLst/>
          </a:blip>
          <a:srcRect r="8685"/>
          <a:stretch>
            <a:fillRect/>
          </a:stretch>
        </p:blipFill>
        <p:spPr>
          <a:xfrm>
            <a:off x="4625982" y="1651089"/>
            <a:ext cx="3922596" cy="35558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" name="Screenshot 2018-02-18 16.09.54.png" descr="Screenshot 2018-02-18 16.09.5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6930" y="1651089"/>
            <a:ext cx="3457245" cy="3555822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Portrayed of the Queen  (left) replaced by that of Vladimir Lenin (right) in the show the Crown"/>
          <p:cNvSpPr txBox="1"/>
          <p:nvPr/>
        </p:nvSpPr>
        <p:spPr>
          <a:xfrm>
            <a:off x="293722" y="5565297"/>
            <a:ext cx="8268476" cy="823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defRPr sz="2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i="1" dirty="0">
                <a:latin typeface="Cambria" panose="02040503050406030204" pitchFamily="18" charset="0"/>
                <a:cs typeface="Times New Roman" panose="02020603050405020304" pitchFamily="18" charset="0"/>
              </a:rPr>
              <a:t>Scene from a popular show the Crown: a portrait of the Queen Elizabeth II (played by Clare Foy) is replaced by that of </a:t>
            </a:r>
            <a:r>
              <a:rPr i="1" dirty="0">
                <a:latin typeface="Cambria" panose="02040503050406030204" pitchFamily="18" charset="0"/>
                <a:cs typeface="Times New Roman" panose="02020603050405020304" pitchFamily="18" charset="0"/>
              </a:rPr>
              <a:t>Vladimir Lenin (right)</a:t>
            </a:r>
            <a:r>
              <a:rPr lang="en-GB" i="1" dirty="0">
                <a:latin typeface="Cambria" panose="02040503050406030204" pitchFamily="18" charset="0"/>
                <a:cs typeface="Times New Roman" panose="02020603050405020304" pitchFamily="18" charset="0"/>
              </a:rPr>
              <a:t> in Ghana after independence</a:t>
            </a:r>
            <a:endParaRPr i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Lecture Pla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r>
              <a:rPr dirty="0">
                <a:latin typeface="Cambria" panose="02040503050406030204" pitchFamily="18" charset="0"/>
              </a:rPr>
              <a:t>Lecture </a:t>
            </a:r>
            <a:r>
              <a:rPr lang="en-GB">
                <a:latin typeface="Cambria" panose="02040503050406030204" pitchFamily="18" charset="0"/>
              </a:rPr>
              <a:t>Outline</a:t>
            </a:r>
            <a:endParaRPr dirty="0">
              <a:latin typeface="Cambria" panose="02040503050406030204" pitchFamily="18" charset="0"/>
            </a:endParaRPr>
          </a:p>
        </p:txBody>
      </p:sp>
      <p:sp>
        <p:nvSpPr>
          <p:cNvPr id="129" name="international context: global economy,  the Cold War;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  <a:def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sz="4000" dirty="0">
                <a:latin typeface="Cambria" panose="02040503050406030204" pitchFamily="18" charset="0"/>
                <a:cs typeface="Times New Roman" panose="02020603050405020304" pitchFamily="18" charset="0"/>
              </a:rPr>
              <a:t>International Environment: Global Economy and the Cold War. 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sz="4000" dirty="0">
                <a:latin typeface="Cambria" panose="02040503050406030204" pitchFamily="18" charset="0"/>
                <a:cs typeface="Times New Roman" panose="02020603050405020304" pitchFamily="18" charset="0"/>
              </a:rPr>
              <a:t>African Socialism. Examples: Ghana and Tanzania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sz="4000" dirty="0">
                <a:latin typeface="Cambria" panose="02040503050406030204" pitchFamily="18" charset="0"/>
                <a:cs typeface="Times New Roman" panose="02020603050405020304" pitchFamily="18" charset="0"/>
              </a:rPr>
              <a:t>Outcomes and Concluding Thoughts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Africa and the Global Econom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defTabSz="868680">
              <a:defRPr sz="4180" b="1">
                <a:solidFill>
                  <a:srgbClr val="FFFFFF"/>
                </a:solidFill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 lang="en-GB" dirty="0">
                <a:solidFill>
                  <a:srgbClr val="FFFFFF"/>
                </a:solidFill>
                <a:latin typeface="Cambria" panose="02040503050406030204" pitchFamily="18" charset="0"/>
              </a:rPr>
              <a:t>1. International Environment: Global Economy</a:t>
            </a:r>
            <a:endParaRPr dirty="0">
              <a:solidFill>
                <a:srgbClr val="FFFFFF"/>
              </a:solidFill>
              <a:latin typeface="Cambria" panose="02040503050406030204" pitchFamily="18" charset="0"/>
            </a:endParaRPr>
          </a:p>
        </p:txBody>
      </p:sp>
      <p:sp>
        <p:nvSpPr>
          <p:cNvPr id="132" name="dependency on cash crop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217170" indent="-217170" defTabSz="868680">
              <a:lnSpc>
                <a:spcPct val="160000"/>
              </a:lnSpc>
              <a:spcBef>
                <a:spcPts val="900"/>
              </a:spcBef>
              <a:defRPr sz="323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dirty="0">
                <a:latin typeface="Cambria" panose="02040503050406030204" pitchFamily="18" charset="0"/>
              </a:rPr>
              <a:t>Legacy of colonialism: </a:t>
            </a:r>
          </a:p>
          <a:p>
            <a:pPr marL="952500" lvl="1" indent="-457200" defTabSz="868680">
              <a:lnSpc>
                <a:spcPct val="160000"/>
              </a:lnSpc>
              <a:spcBef>
                <a:spcPts val="900"/>
              </a:spcBef>
              <a:buFont typeface="Wingdings" pitchFamily="2" charset="2"/>
              <a:buChar char="Ø"/>
              <a:defRPr sz="323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>
                <a:latin typeface="Cambria" panose="02040503050406030204" pitchFamily="18" charset="0"/>
              </a:rPr>
              <a:t>dependency on cash crops</a:t>
            </a:r>
            <a:endParaRPr lang="en-GB" dirty="0">
              <a:latin typeface="Cambria" panose="02040503050406030204" pitchFamily="18" charset="0"/>
            </a:endParaRPr>
          </a:p>
          <a:p>
            <a:pPr marL="952500" lvl="1" indent="-457200" defTabSz="868680">
              <a:lnSpc>
                <a:spcPct val="160000"/>
              </a:lnSpc>
              <a:spcBef>
                <a:spcPts val="900"/>
              </a:spcBef>
              <a:buFont typeface="Wingdings" pitchFamily="2" charset="2"/>
              <a:buChar char="Ø"/>
              <a:defRPr sz="323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sz="3230" dirty="0">
                <a:solidFill>
                  <a:srgbClr val="FFFFFF"/>
                </a:solidFill>
                <a:latin typeface="Cambria" panose="02040503050406030204" pitchFamily="18" charset="0"/>
                <a:sym typeface="Helvetica"/>
              </a:rPr>
              <a:t>low-levels of industrialisation</a:t>
            </a:r>
            <a:endParaRPr dirty="0">
              <a:latin typeface="Cambria" panose="02040503050406030204" pitchFamily="18" charset="0"/>
            </a:endParaRPr>
          </a:p>
          <a:p>
            <a:pPr marL="952500" lvl="1" indent="-457200" defTabSz="868680">
              <a:lnSpc>
                <a:spcPct val="160000"/>
              </a:lnSpc>
              <a:spcBef>
                <a:spcPts val="900"/>
              </a:spcBef>
              <a:buFont typeface="Wingdings" pitchFamily="2" charset="2"/>
              <a:buChar char="Ø"/>
              <a:defRPr sz="323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>
                <a:latin typeface="Cambria" panose="02040503050406030204" pitchFamily="18" charset="0"/>
              </a:rPr>
              <a:t>high taxation</a:t>
            </a:r>
          </a:p>
          <a:p>
            <a:pPr marL="952500" lvl="1" indent="-457200" defTabSz="868680">
              <a:lnSpc>
                <a:spcPct val="160000"/>
              </a:lnSpc>
              <a:spcBef>
                <a:spcPts val="900"/>
              </a:spcBef>
              <a:buFont typeface="Wingdings" pitchFamily="2" charset="2"/>
              <a:buChar char="Ø"/>
              <a:defRPr sz="323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>
                <a:latin typeface="Cambria" panose="02040503050406030204" pitchFamily="18" charset="0"/>
              </a:rPr>
              <a:t>infrastructure geared towards export</a:t>
            </a:r>
          </a:p>
          <a:p>
            <a:pPr marL="217170" indent="-217170" defTabSz="868680">
              <a:lnSpc>
                <a:spcPct val="160000"/>
              </a:lnSpc>
              <a:spcBef>
                <a:spcPts val="900"/>
              </a:spcBef>
              <a:defRPr sz="323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>
                <a:latin typeface="Cambria" panose="02040503050406030204" pitchFamily="18" charset="0"/>
              </a:rPr>
              <a:t>Still, optimism about economic growth after independence</a:t>
            </a:r>
          </a:p>
          <a:p>
            <a:pPr marL="0" indent="0" defTabSz="868680">
              <a:lnSpc>
                <a:spcPct val="160000"/>
              </a:lnSpc>
              <a:spcBef>
                <a:spcPts val="900"/>
              </a:spcBef>
              <a:buNone/>
              <a:defRPr sz="323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>
                <a:latin typeface="Cambria" panose="02040503050406030204" pitchFamily="18" charset="0"/>
              </a:rPr>
              <a:t>How could one overcome the legacy of colonialism? 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Africa and the Cold War: USS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649223">
              <a:defRPr sz="3550" b="1">
                <a:solidFill>
                  <a:srgbClr val="FFFFFF"/>
                </a:solidFill>
              </a:defRPr>
            </a:lvl1pPr>
          </a:lstStyle>
          <a:p>
            <a:pPr algn="l"/>
            <a:r>
              <a:rPr lang="en-GB" dirty="0">
                <a:latin typeface="Cambria" panose="02040503050406030204" pitchFamily="18" charset="0"/>
              </a:rPr>
              <a:t>1. International Environment: Cold War/SOVIET UNION</a:t>
            </a:r>
            <a:endParaRPr dirty="0">
              <a:latin typeface="Cambria" panose="02040503050406030204" pitchFamily="18" charset="0"/>
            </a:endParaRPr>
          </a:p>
        </p:txBody>
      </p:sp>
      <p:sp>
        <p:nvSpPr>
          <p:cNvPr id="144" name="Soviet Motivations…"/>
          <p:cNvSpPr txBox="1"/>
          <p:nvPr/>
        </p:nvSpPr>
        <p:spPr>
          <a:xfrm>
            <a:off x="4724400" y="1825625"/>
            <a:ext cx="379095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70000" lnSpcReduction="20000"/>
          </a:bodyPr>
          <a:lstStyle/>
          <a:p>
            <a:pPr marL="192023" indent="-192023" defTabSz="768095">
              <a:lnSpc>
                <a:spcPct val="120000"/>
              </a:lnSpc>
              <a:spcBef>
                <a:spcPts val="800"/>
              </a:spcBef>
              <a:buSzPct val="100000"/>
              <a:buFont typeface="Arial"/>
              <a:buChar char="•"/>
              <a:defRPr sz="2856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sz="3600" dirty="0">
                <a:latin typeface="Cambria" panose="02040503050406030204" pitchFamily="18" charset="0"/>
              </a:rPr>
              <a:t>Khrushchev’s Motives: finding allies, spreading socialism (optimism)</a:t>
            </a:r>
          </a:p>
          <a:p>
            <a:pPr marL="192023" indent="-192023" defTabSz="768095">
              <a:lnSpc>
                <a:spcPct val="160000"/>
              </a:lnSpc>
              <a:spcBef>
                <a:spcPts val="800"/>
              </a:spcBef>
              <a:buSzPct val="100000"/>
              <a:buFont typeface="Arial"/>
              <a:buChar char="•"/>
              <a:defRPr sz="2856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sz="3600" dirty="0">
                <a:latin typeface="Cambria" panose="02040503050406030204" pitchFamily="18" charset="0"/>
              </a:rPr>
              <a:t>The Suez Crisis, 1956</a:t>
            </a:r>
          </a:p>
          <a:p>
            <a:pPr marL="192023" indent="-192023" defTabSz="768095">
              <a:lnSpc>
                <a:spcPct val="120000"/>
              </a:lnSpc>
              <a:spcBef>
                <a:spcPts val="800"/>
              </a:spcBef>
              <a:buSzPct val="100000"/>
              <a:buFont typeface="Arial"/>
              <a:buChar char="•"/>
              <a:defRPr sz="2856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sz="3600" dirty="0">
                <a:latin typeface="Cambria" panose="02040503050406030204" pitchFamily="18" charset="0"/>
              </a:rPr>
              <a:t>The </a:t>
            </a:r>
            <a:r>
              <a:rPr lang="en-GB" sz="3600" dirty="0">
                <a:latin typeface="Cambria" panose="02040503050406030204" pitchFamily="18" charset="0"/>
              </a:rPr>
              <a:t>'</a:t>
            </a:r>
            <a:r>
              <a:rPr sz="3600" dirty="0">
                <a:latin typeface="Cambria" panose="02040503050406030204" pitchFamily="18" charset="0"/>
              </a:rPr>
              <a:t>Soviet Model of Development</a:t>
            </a:r>
            <a:r>
              <a:rPr lang="en-GB" sz="3600" dirty="0">
                <a:latin typeface="Cambria" panose="02040503050406030204" pitchFamily="18" charset="0"/>
              </a:rPr>
              <a:t>'</a:t>
            </a:r>
            <a:r>
              <a:rPr sz="3600" dirty="0">
                <a:latin typeface="Cambria" panose="02040503050406030204" pitchFamily="18" charset="0"/>
              </a:rPr>
              <a:t>: </a:t>
            </a:r>
            <a:r>
              <a:rPr lang="en-GB" sz="3600" dirty="0">
                <a:latin typeface="Cambria" panose="02040503050406030204" pitchFamily="18" charset="0"/>
              </a:rPr>
              <a:t>mechanization</a:t>
            </a:r>
            <a:r>
              <a:rPr sz="3600" dirty="0">
                <a:latin typeface="Cambria" panose="02040503050406030204" pitchFamily="18" charset="0"/>
              </a:rPr>
              <a:t> of agriculture</a:t>
            </a:r>
            <a:r>
              <a:rPr lang="en-GB" sz="3600" dirty="0">
                <a:latin typeface="Cambria" panose="02040503050406030204" pitchFamily="18" charset="0"/>
              </a:rPr>
              <a:t>;</a:t>
            </a:r>
            <a:r>
              <a:rPr sz="3600" dirty="0">
                <a:latin typeface="Cambria" panose="02040503050406030204" pitchFamily="18" charset="0"/>
              </a:rPr>
              <a:t> collective farms</a:t>
            </a:r>
            <a:r>
              <a:rPr lang="en-GB" sz="3600" dirty="0">
                <a:latin typeface="Cambria" panose="02040503050406030204" pitchFamily="18" charset="0"/>
              </a:rPr>
              <a:t>;</a:t>
            </a:r>
            <a:r>
              <a:rPr sz="3600" dirty="0">
                <a:latin typeface="Cambria" panose="02040503050406030204" pitchFamily="18" charset="0"/>
              </a:rPr>
              <a:t> </a:t>
            </a:r>
            <a:r>
              <a:rPr lang="en-GB" sz="3600" dirty="0">
                <a:latin typeface="Cambria" panose="02040503050406030204" pitchFamily="18" charset="0"/>
              </a:rPr>
              <a:t>nationalisation</a:t>
            </a:r>
          </a:p>
          <a:p>
            <a:pPr defTabSz="768095">
              <a:lnSpc>
                <a:spcPct val="90000"/>
              </a:lnSpc>
              <a:spcBef>
                <a:spcPts val="800"/>
              </a:spcBef>
              <a:buSzPct val="100000"/>
              <a:defRPr sz="2856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E86E5DE-49DF-5E4F-8267-162F592875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49" y="1825625"/>
            <a:ext cx="3894177" cy="257492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6D0391B6-6B7F-4D4C-BE3C-F8C36CF5D350}"/>
              </a:ext>
            </a:extLst>
          </p:cNvPr>
          <p:cNvSpPr/>
          <p:nvPr/>
        </p:nvSpPr>
        <p:spPr>
          <a:xfrm>
            <a:off x="537208" y="4400550"/>
            <a:ext cx="389417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Pic: Nasser and Khrushchev inspecting the site for the construction of the Aswan Dam, 1964. </a:t>
            </a:r>
            <a:r>
              <a:rPr lang="en-US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Aswan became one of the biggest Soviet ‘prestige projects’ in Africa’</a:t>
            </a:r>
          </a:p>
        </p:txBody>
      </p:sp>
    </p:spTree>
    <p:extLst>
      <p:ext uri="{BB962C8B-B14F-4D97-AF65-F5344CB8AC3E}">
        <p14:creationId xmlns:p14="http://schemas.microsoft.com/office/powerpoint/2010/main" val="14506544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Africa and the Cold War: USS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649223">
              <a:defRPr sz="3550" b="1">
                <a:solidFill>
                  <a:srgbClr val="FFFFFF"/>
                </a:solidFill>
              </a:defRPr>
            </a:lvl1pPr>
          </a:lstStyle>
          <a:p>
            <a:pPr algn="l"/>
            <a:r>
              <a:rPr lang="en-GB" dirty="0">
                <a:latin typeface="Cambria" panose="02040503050406030204" pitchFamily="18" charset="0"/>
              </a:rPr>
              <a:t>1. International Environment: Cold War/USA</a:t>
            </a:r>
            <a:endParaRPr dirty="0">
              <a:latin typeface="Cambria" panose="02040503050406030204" pitchFamily="18" charset="0"/>
            </a:endParaRPr>
          </a:p>
        </p:txBody>
      </p:sp>
      <p:sp>
        <p:nvSpPr>
          <p:cNvPr id="144" name="Soviet Motivations…"/>
          <p:cNvSpPr txBox="1"/>
          <p:nvPr/>
        </p:nvSpPr>
        <p:spPr>
          <a:xfrm>
            <a:off x="4724400" y="1489958"/>
            <a:ext cx="3790950" cy="49108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Autofit/>
          </a:bodyPr>
          <a:lstStyle/>
          <a:p>
            <a:pPr marL="194310" indent="-194310" defTabSz="777240">
              <a:lnSpc>
                <a:spcPct val="170000"/>
              </a:lnSpc>
              <a:spcBef>
                <a:spcPts val="800"/>
              </a:spcBef>
              <a:buSzPct val="100000"/>
              <a:buFont typeface="Arial"/>
              <a:buChar char="•"/>
              <a:defRPr sz="289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sz="2600" dirty="0">
                <a:solidFill>
                  <a:srgbClr val="FFFFFF"/>
                </a:solidFill>
                <a:latin typeface="Cambria" panose="02040503050406030204" pitchFamily="18" charset="0"/>
                <a:sym typeface="Helvetica"/>
              </a:rPr>
              <a:t>Nixon’s Trip to Africa, 1957</a:t>
            </a:r>
          </a:p>
          <a:p>
            <a:pPr marL="194310" indent="-194310" defTabSz="777240">
              <a:spcBef>
                <a:spcPts val="800"/>
              </a:spcBef>
              <a:buSzPct val="100000"/>
              <a:buFont typeface="Arial"/>
              <a:buChar char="•"/>
              <a:defRPr sz="289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sz="2600" dirty="0">
                <a:solidFill>
                  <a:srgbClr val="FFFFFF"/>
                </a:solidFill>
                <a:latin typeface="Cambria" panose="02040503050406030204" pitchFamily="18" charset="0"/>
                <a:sym typeface="Helvetica"/>
              </a:rPr>
              <a:t>Walt Rostow and Modernisation Theory, “The Stages of Economic Growth: A Non-communist manifesto”</a:t>
            </a:r>
          </a:p>
          <a:p>
            <a:pPr marL="194310" indent="-194310" defTabSz="777240">
              <a:spcBef>
                <a:spcPts val="800"/>
              </a:spcBef>
              <a:buSzPct val="100000"/>
              <a:buFont typeface="Arial"/>
              <a:buChar char="•"/>
              <a:defRPr sz="289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sz="2600" dirty="0">
                <a:solidFill>
                  <a:srgbClr val="FFFFFF"/>
                </a:solidFill>
                <a:latin typeface="Cambria" panose="02040503050406030204" pitchFamily="18" charset="0"/>
                <a:sym typeface="Helvetica"/>
              </a:rPr>
              <a:t>John Kennedy and ‘Decade of Development’</a:t>
            </a:r>
          </a:p>
          <a:p>
            <a:pPr defTabSz="768095">
              <a:lnSpc>
                <a:spcPct val="90000"/>
              </a:lnSpc>
              <a:spcBef>
                <a:spcPts val="800"/>
              </a:spcBef>
              <a:buSzPct val="100000"/>
              <a:defRPr sz="2856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 sz="23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6D0391B6-6B7F-4D4C-BE3C-F8C36CF5D350}"/>
              </a:ext>
            </a:extLst>
          </p:cNvPr>
          <p:cNvSpPr/>
          <p:nvPr/>
        </p:nvSpPr>
        <p:spPr>
          <a:xfrm>
            <a:off x="628650" y="5350676"/>
            <a:ext cx="389417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Pic: Tom Mboya with John F. Kennedy, 1960. 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Mboya secured Kennedy’s agreement for scholarships for hundreds of Kenyan students in the USA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8E07E11-691C-A849-BBD0-E300A9CE2E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3" y="1825625"/>
            <a:ext cx="3788900" cy="344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18628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Africa and the Cold War: USS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649223">
              <a:defRPr sz="3550" b="1">
                <a:solidFill>
                  <a:srgbClr val="FFFFFF"/>
                </a:solidFill>
              </a:defRPr>
            </a:lvl1pPr>
          </a:lstStyle>
          <a:p>
            <a:pPr algn="l"/>
            <a:r>
              <a:rPr lang="en-GB" dirty="0">
                <a:latin typeface="Cambria" panose="02040503050406030204" pitchFamily="18" charset="0"/>
              </a:rPr>
              <a:t>1. International Environment: Cold War/CHINA</a:t>
            </a:r>
            <a:endParaRPr dirty="0">
              <a:latin typeface="Cambria" panose="02040503050406030204" pitchFamily="18" charset="0"/>
            </a:endParaRPr>
          </a:p>
        </p:txBody>
      </p:sp>
      <p:sp>
        <p:nvSpPr>
          <p:cNvPr id="144" name="Soviet Motivations…"/>
          <p:cNvSpPr txBox="1"/>
          <p:nvPr/>
        </p:nvSpPr>
        <p:spPr>
          <a:xfrm>
            <a:off x="4724400" y="1489958"/>
            <a:ext cx="3790950" cy="49108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Autofit/>
          </a:bodyPr>
          <a:lstStyle/>
          <a:p>
            <a:pPr marL="194310" indent="-194310" defTabSz="777240">
              <a:spcBef>
                <a:spcPts val="800"/>
              </a:spcBef>
              <a:buSzPct val="100000"/>
              <a:buFont typeface="Arial"/>
              <a:buChar char="•"/>
              <a:defRPr sz="289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sz="3000" dirty="0">
                <a:solidFill>
                  <a:srgbClr val="FFFFFF"/>
                </a:solidFill>
                <a:latin typeface="Cambria" panose="02040503050406030204" pitchFamily="18" charset="0"/>
                <a:sym typeface="Helvetica"/>
              </a:rPr>
              <a:t>China’s appeal: non-white, non-European country; history of imperialism</a:t>
            </a:r>
          </a:p>
          <a:p>
            <a:pPr marL="194310" indent="-194310" defTabSz="777240">
              <a:spcBef>
                <a:spcPts val="800"/>
              </a:spcBef>
              <a:buSzPct val="100000"/>
              <a:buFont typeface="Arial"/>
              <a:buChar char="•"/>
              <a:defRPr sz="289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sz="3000" dirty="0">
                <a:solidFill>
                  <a:srgbClr val="FFFFFF"/>
                </a:solidFill>
                <a:latin typeface="Cambria" panose="02040503050406030204" pitchFamily="18" charset="0"/>
                <a:sym typeface="Helvetica"/>
              </a:rPr>
              <a:t>China’s competition with the Soviet Union</a:t>
            </a:r>
          </a:p>
          <a:p>
            <a:pPr marL="194310" indent="-194310" defTabSz="777240">
              <a:spcBef>
                <a:spcPts val="800"/>
              </a:spcBef>
              <a:buSzPct val="100000"/>
              <a:buFont typeface="Arial"/>
              <a:buChar char="•"/>
              <a:defRPr sz="289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sz="3000" dirty="0">
                <a:solidFill>
                  <a:srgbClr val="FFFFFF"/>
                </a:solidFill>
                <a:latin typeface="Cambria" panose="02040503050406030204" pitchFamily="18" charset="0"/>
                <a:sym typeface="Helvetica"/>
              </a:rPr>
              <a:t>1967-1975: TAZARA Railway  (</a:t>
            </a:r>
            <a:r>
              <a:rPr lang="en-GB" sz="3000" dirty="0">
                <a:latin typeface="Cambria" panose="02040503050406030204" pitchFamily="18" charset="0"/>
                <a:sym typeface="Helvetica"/>
              </a:rPr>
              <a:t>$415m Chinese loan)</a:t>
            </a:r>
            <a:endParaRPr sz="30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6D0391B6-6B7F-4D4C-BE3C-F8C36CF5D350}"/>
              </a:ext>
            </a:extLst>
          </p:cNvPr>
          <p:cNvSpPr/>
          <p:nvPr/>
        </p:nvSpPr>
        <p:spPr>
          <a:xfrm>
            <a:off x="332452" y="5000924"/>
            <a:ext cx="41379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TAZARA Railway station in Dar </a:t>
            </a:r>
            <a:r>
              <a:rPr lang="en-US" i="1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Es</a:t>
            </a:r>
            <a:r>
              <a:rPr lang="en-US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 Salaam. Right corner: map of the railway line, connecting Dar </a:t>
            </a:r>
            <a:r>
              <a:rPr lang="en-US" i="1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es</a:t>
            </a:r>
            <a:r>
              <a:rPr lang="en-US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 Salaam (Tanzania) and Lusaka (Zambia). About 30,000-40,000 Chinese workers were involved in the building of the railway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C07FF08-2E07-BF46-81BE-39E2671D4C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52" y="1794076"/>
            <a:ext cx="4137948" cy="31034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186728B6-7743-8B4E-BE43-2F1EF6AB9F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207" y="3692324"/>
            <a:ext cx="1592793" cy="12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20176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Africa and the Cold War: USSR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1248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649223">
              <a:defRPr sz="3550" b="1">
                <a:solidFill>
                  <a:srgbClr val="FFFFFF"/>
                </a:solidFill>
              </a:defRPr>
            </a:lvl1pPr>
          </a:lstStyle>
          <a:p>
            <a:pPr algn="l"/>
            <a:r>
              <a:rPr lang="en-GB" sz="4000" dirty="0">
                <a:latin typeface="Cambria" panose="02040503050406030204" pitchFamily="18" charset="0"/>
              </a:rPr>
              <a:t>2. African Socialism/DEFINITION</a:t>
            </a:r>
            <a:endParaRPr sz="4000" dirty="0">
              <a:latin typeface="Cambria" panose="02040503050406030204" pitchFamily="18" charset="0"/>
            </a:endParaRPr>
          </a:p>
        </p:txBody>
      </p:sp>
      <p:sp>
        <p:nvSpPr>
          <p:cNvPr id="144" name="Soviet Motivations…"/>
          <p:cNvSpPr txBox="1"/>
          <p:nvPr/>
        </p:nvSpPr>
        <p:spPr>
          <a:xfrm>
            <a:off x="4641448" y="1489958"/>
            <a:ext cx="3873902" cy="49108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Autofit/>
          </a:bodyPr>
          <a:lstStyle/>
          <a:p>
            <a:pPr marL="342900" indent="-342900" defTabSz="777240"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289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sz="2400" dirty="0">
                <a:solidFill>
                  <a:srgbClr val="FFFFFF"/>
                </a:solidFill>
                <a:latin typeface="Cambria" panose="02040503050406030204" pitchFamily="18" charset="0"/>
                <a:sym typeface="Helvetica"/>
              </a:rPr>
              <a:t>'African socialism’: political project, dedicated to the construction of a socialist state, rooted in tradition. </a:t>
            </a:r>
          </a:p>
          <a:p>
            <a:pPr marL="342900" lvl="1" indent="-342900" defTabSz="777240"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289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sz="2400" dirty="0">
                <a:solidFill>
                  <a:srgbClr val="FFFFFF"/>
                </a:solidFill>
                <a:latin typeface="Cambria" panose="02040503050406030204" pitchFamily="18" charset="0"/>
                <a:sym typeface="Helvetica"/>
              </a:rPr>
              <a:t>Congo Crisis and ‘Neo-Colonialism’. </a:t>
            </a:r>
          </a:p>
          <a:p>
            <a:pPr marL="342900" indent="-342900" defTabSz="777240"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289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sz="2400" dirty="0">
                <a:solidFill>
                  <a:srgbClr val="FFFFFF"/>
                </a:solidFill>
                <a:latin typeface="Cambria" panose="02040503050406030204" pitchFamily="18" charset="0"/>
                <a:sym typeface="Helvetica"/>
              </a:rPr>
              <a:t>African socialism as a way to find ‘indigenous form of development’. </a:t>
            </a:r>
            <a:r>
              <a:rPr lang="en-GB" sz="2400" i="1" dirty="0">
                <a:solidFill>
                  <a:srgbClr val="FFFFFF"/>
                </a:solidFill>
                <a:latin typeface="Cambria" panose="02040503050406030204" pitchFamily="18" charset="0"/>
                <a:sym typeface="Helvetica"/>
              </a:rPr>
              <a:t>However, concept understood and implemented differently </a:t>
            </a:r>
            <a:endParaRPr sz="2400" i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6D0391B6-6B7F-4D4C-BE3C-F8C36CF5D350}"/>
              </a:ext>
            </a:extLst>
          </p:cNvPr>
          <p:cNvSpPr/>
          <p:nvPr/>
        </p:nvSpPr>
        <p:spPr>
          <a:xfrm>
            <a:off x="497711" y="3917464"/>
            <a:ext cx="38971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Pic:Patrice</a:t>
            </a:r>
            <a:r>
              <a:rPr lang="en-US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 Lumumba’s arrest in September 1960. Shortly afterwards, Lumumba  was flown to Katanga where he was murdered. His murder and Belgium’s intervention in the Congo had far-reaching consequences. They heightened fears of ‘neocolonialism’ in Africa</a:t>
            </a:r>
          </a:p>
        </p:txBody>
      </p:sp>
      <p:pic>
        <p:nvPicPr>
          <p:cNvPr id="8" name="Picture 2" descr="Picture 2">
            <a:extLst>
              <a:ext uri="{FF2B5EF4-FFF2-40B4-BE49-F238E27FC236}">
                <a16:creationId xmlns:a16="http://schemas.microsoft.com/office/drawing/2014/main" xmlns="" id="{266E9520-3580-0B45-8123-C2174E4ADD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5408" y="1637252"/>
            <a:ext cx="3789447" cy="2132918"/>
          </a:xfrm>
          <a:prstGeom prst="rect">
            <a:avLst/>
          </a:prstGeom>
          <a:ln w="25400">
            <a:solidFill>
              <a:srgbClr val="DDDDDD"/>
            </a:solidFill>
            <a:miter lim="400000"/>
          </a:ln>
        </p:spPr>
      </p:pic>
    </p:spTree>
    <p:extLst>
      <p:ext uri="{BB962C8B-B14F-4D97-AF65-F5344CB8AC3E}">
        <p14:creationId xmlns:p14="http://schemas.microsoft.com/office/powerpoint/2010/main" val="101230917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Implementation: Ghan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r>
              <a:rPr lang="en-GB" sz="4500" dirty="0">
                <a:latin typeface="Cambria" panose="02040503050406030204" pitchFamily="18" charset="0"/>
              </a:rPr>
              <a:t>2. African Socialism: Ghana</a:t>
            </a:r>
            <a:endParaRPr sz="4500" dirty="0">
              <a:latin typeface="Cambria" panose="02040503050406030204" pitchFamily="18" charset="0"/>
            </a:endParaRPr>
          </a:p>
        </p:txBody>
      </p:sp>
      <p:sp>
        <p:nvSpPr>
          <p:cNvPr id="166" name="How could one achieve equitable society in a short period of time, to skip stages of development?…"/>
          <p:cNvSpPr txBox="1">
            <a:spLocks noGrp="1"/>
          </p:cNvSpPr>
          <p:nvPr>
            <p:ph type="body" sz="half" idx="1"/>
          </p:nvPr>
        </p:nvSpPr>
        <p:spPr>
          <a:xfrm>
            <a:off x="4405520" y="1819686"/>
            <a:ext cx="4340916" cy="4600991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defTabSz="786384">
              <a:lnSpc>
                <a:spcPct val="150000"/>
              </a:lnSpc>
              <a:spcBef>
                <a:spcPts val="800"/>
              </a:spcBef>
              <a:buSzTx/>
              <a:defRPr sz="3010">
                <a:solidFill>
                  <a:srgbClr val="FFFFFF"/>
                </a:solidFill>
              </a:defRPr>
            </a:pPr>
            <a:r>
              <a:rPr lang="en-GB" dirty="0">
                <a:latin typeface="Cambria" panose="02040503050406030204" pitchFamily="18" charset="0"/>
              </a:rPr>
              <a:t>Arthur Lewis’s plan</a:t>
            </a:r>
          </a:p>
          <a:p>
            <a:pPr defTabSz="786384">
              <a:lnSpc>
                <a:spcPct val="120000"/>
              </a:lnSpc>
              <a:spcBef>
                <a:spcPts val="800"/>
              </a:spcBef>
              <a:buSzTx/>
              <a:defRPr sz="3010">
                <a:solidFill>
                  <a:srgbClr val="FFFFFF"/>
                </a:solidFill>
              </a:defRPr>
            </a:pPr>
            <a:r>
              <a:rPr lang="en-GB" dirty="0">
                <a:latin typeface="Cambria" panose="02040503050406030204" pitchFamily="18" charset="0"/>
              </a:rPr>
              <a:t>1958: Trip to the USA. Support for the Volta River Project</a:t>
            </a:r>
          </a:p>
          <a:p>
            <a:pPr defTabSz="786384">
              <a:lnSpc>
                <a:spcPct val="110000"/>
              </a:lnSpc>
              <a:spcBef>
                <a:spcPts val="800"/>
              </a:spcBef>
              <a:buSzTx/>
              <a:defRPr sz="3010">
                <a:solidFill>
                  <a:srgbClr val="FFFFFF"/>
                </a:solidFill>
              </a:defRPr>
            </a:pPr>
            <a:r>
              <a:rPr lang="en-GB" dirty="0">
                <a:latin typeface="Cambria" panose="02040503050406030204" pitchFamily="18" charset="0"/>
              </a:rPr>
              <a:t>1961: Nkrumah moves to the left. Authoritarian Rule</a:t>
            </a:r>
          </a:p>
          <a:p>
            <a:pPr defTabSz="786384">
              <a:lnSpc>
                <a:spcPct val="110000"/>
              </a:lnSpc>
              <a:spcBef>
                <a:spcPts val="800"/>
              </a:spcBef>
              <a:buSzTx/>
              <a:defRPr sz="3010">
                <a:solidFill>
                  <a:srgbClr val="FFFFFF"/>
                </a:solidFill>
              </a:defRPr>
            </a:pPr>
            <a:r>
              <a:rPr lang="en-GB" dirty="0">
                <a:latin typeface="Cambria" panose="02040503050406030204" pitchFamily="18" charset="0"/>
              </a:rPr>
              <a:t>February 1966: Nkrumah toppled</a:t>
            </a:r>
          </a:p>
          <a:p>
            <a:pPr defTabSz="786384">
              <a:lnSpc>
                <a:spcPct val="110000"/>
              </a:lnSpc>
              <a:spcBef>
                <a:spcPts val="800"/>
              </a:spcBef>
              <a:buSzTx/>
              <a:defRPr sz="3010">
                <a:solidFill>
                  <a:srgbClr val="FFFFFF"/>
                </a:solidFill>
              </a:defRPr>
            </a:pPr>
            <a:endParaRPr lang="en-GB" dirty="0">
              <a:latin typeface="Cambria" panose="02040503050406030204" pitchFamily="18" charset="0"/>
            </a:endParaRPr>
          </a:p>
        </p:txBody>
      </p:sp>
      <p:pic>
        <p:nvPicPr>
          <p:cNvPr id="4" name="Image" descr="Image">
            <a:extLst>
              <a:ext uri="{FF2B5EF4-FFF2-40B4-BE49-F238E27FC236}">
                <a16:creationId xmlns:a16="http://schemas.microsoft.com/office/drawing/2014/main" xmlns="" id="{5B712F7A-BF9A-F84D-AF44-5843693C28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rcRect l="8035" r="22441"/>
          <a:stretch>
            <a:fillRect/>
          </a:stretch>
        </p:blipFill>
        <p:spPr>
          <a:xfrm>
            <a:off x="795636" y="1819687"/>
            <a:ext cx="3363386" cy="3796188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akosombo.jpg" descr="akosombo.jpg">
            <a:extLst>
              <a:ext uri="{FF2B5EF4-FFF2-40B4-BE49-F238E27FC236}">
                <a16:creationId xmlns:a16="http://schemas.microsoft.com/office/drawing/2014/main" xmlns="" id="{AEDB540D-0749-EE44-82C5-51230EB646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5636" y="1819687"/>
            <a:ext cx="1686158" cy="1410075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19F4B87-1869-7844-9B47-5ECAA573E05C}"/>
              </a:ext>
            </a:extLst>
          </p:cNvPr>
          <p:cNvSpPr txBox="1"/>
          <p:nvPr/>
        </p:nvSpPr>
        <p:spPr>
          <a:xfrm>
            <a:off x="795636" y="5615875"/>
            <a:ext cx="3363386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GB" sz="16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Location and aerial view of Akosombo  dam on the Volta River. The dam became </a:t>
            </a:r>
            <a:r>
              <a:rPr lang="en-GB" sz="1600" i="1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Nkumah’s</a:t>
            </a:r>
            <a:r>
              <a:rPr lang="en-GB" sz="16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 most important development project</a:t>
            </a:r>
            <a:endParaRPr kumimoji="0" lang="en-US" sz="1600" b="0" i="1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Cambria" panose="02040503050406030204" pitchFamily="18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042277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000000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626</Words>
  <Application>Microsoft Macintosh PowerPoint</Application>
  <PresentationFormat>On-screen Show (4:3)</PresentationFormat>
  <Paragraphs>55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Cambria</vt:lpstr>
      <vt:lpstr>Helvetica</vt:lpstr>
      <vt:lpstr>Times New Roman</vt:lpstr>
      <vt:lpstr>Wingdings</vt:lpstr>
      <vt:lpstr>Office Theme</vt:lpstr>
      <vt:lpstr>Politics and Parties after Independence, 1957-1975</vt:lpstr>
      <vt:lpstr>Introduction: Popular Perceptions</vt:lpstr>
      <vt:lpstr>Lecture Outline</vt:lpstr>
      <vt:lpstr>1. International Environment: Global Economy</vt:lpstr>
      <vt:lpstr>1. International Environment: Cold War/SOVIET UNION</vt:lpstr>
      <vt:lpstr>1. International Environment: Cold War/USA</vt:lpstr>
      <vt:lpstr>1. International Environment: Cold War/CHINA</vt:lpstr>
      <vt:lpstr>2. African Socialism/DEFINITION</vt:lpstr>
      <vt:lpstr>2. African Socialism: Ghana</vt:lpstr>
      <vt:lpstr>2. African Socialism: Tanzania</vt:lpstr>
      <vt:lpstr>Outcomes and Concluding Thoughts</vt:lpstr>
    </vt:vector>
  </TitlesOfParts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Politics and Parties after Independence, 1957-1975</dc:title>
  <cp:lastModifiedBy>Sacha Hepburn</cp:lastModifiedBy>
  <cp:revision>17</cp:revision>
  <dcterms:modified xsi:type="dcterms:W3CDTF">2019-02-17T16:16:27Z</dcterms:modified>
</cp:coreProperties>
</file>