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84" r:id="rId2"/>
    <p:sldId id="272" r:id="rId3"/>
    <p:sldId id="261" r:id="rId4"/>
    <p:sldId id="273" r:id="rId5"/>
    <p:sldId id="285" r:id="rId6"/>
    <p:sldId id="279" r:id="rId7"/>
    <p:sldId id="280" r:id="rId8"/>
    <p:sldId id="278" r:id="rId9"/>
    <p:sldId id="274" r:id="rId10"/>
    <p:sldId id="28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604"/>
    <p:restoredTop sz="91667"/>
  </p:normalViewPr>
  <p:slideViewPr>
    <p:cSldViewPr snapToGrid="0" snapToObjects="1">
      <p:cViewPr varScale="1">
        <p:scale>
          <a:sx n="93" d="100"/>
          <a:sy n="93" d="100"/>
        </p:scale>
        <p:origin x="208" y="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82EF3-3217-6F45-A367-AF85B82BFE4B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14C97C-135F-D145-A7F5-DB5308FAA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292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367AC-8CD1-E64A-B2E2-63B4173D94F2}" type="datetimeFigureOut">
              <a:rPr lang="en-US" smtClean="0"/>
              <a:t>11/29/18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307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092190"/>
            <a:ext cx="8864600" cy="457200"/>
          </a:xfrm>
          <a:solidFill>
            <a:schemeClr val="tx1"/>
          </a:solidFill>
        </p:spPr>
        <p:txBody>
          <a:bodyPr/>
          <a:lstStyle/>
          <a:p>
            <a:pPr algn="l"/>
            <a:r>
              <a:rPr lang="en-GB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    HI177 </a:t>
            </a: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| </a:t>
            </a:r>
            <a:r>
              <a:rPr lang="en-GB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A History of Africa from 1800 | Term </a:t>
            </a: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1 | Week </a:t>
            </a:r>
            <a:r>
              <a:rPr lang="en-GB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10</a:t>
            </a:r>
            <a:r>
              <a:rPr lang="en-GB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 </a:t>
            </a:r>
            <a:r>
              <a:rPr lang="en-GB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| Dr Sacha Hepburn</a:t>
            </a:r>
            <a:endParaRPr lang="en-GB" sz="20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5257800"/>
            <a:ext cx="9144000" cy="834390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l"/>
            <a:r>
              <a:rPr lang="en-US" sz="3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 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Ethnicity and t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he Colonial State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13394"/>
          <a:stretch/>
        </p:blipFill>
        <p:spPr>
          <a:xfrm>
            <a:off x="-1500229" y="-596416"/>
            <a:ext cx="12338423" cy="58542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79436" y="0"/>
            <a:ext cx="59851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0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Conclusions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28650" y="1825624"/>
            <a:ext cx="7886700" cy="48926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Ethnicity interacted with other identities, including race, gender and </a:t>
            </a:r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class</a:t>
            </a:r>
          </a:p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Challenges </a:t>
            </a:r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 colonial rule and opportunities for Africans</a:t>
            </a:r>
          </a:p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Ethnicity did </a:t>
            </a:r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not fade away with independence </a:t>
            </a:r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– still </a:t>
            </a:r>
            <a:r>
              <a:rPr lang="en-GB" sz="2400" i="1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</a:t>
            </a:r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key marker in parts of contemporary Africa</a:t>
            </a:r>
          </a:p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Endurance of ethnicity shows it has </a:t>
            </a:r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deeper roots?</a:t>
            </a:r>
            <a:endParaRPr lang="en-GB" sz="24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Chiefs mostly swept away by the post-colonial state</a:t>
            </a:r>
          </a:p>
          <a:p>
            <a:pPr algn="just"/>
            <a:endParaRPr lang="en-GB" sz="20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8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648" y="0"/>
            <a:ext cx="76627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84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Indirect Rule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9267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‘Hegemony on a 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shoestring’</a:t>
            </a:r>
            <a:endParaRPr lang="en-US" sz="24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1906: one European official per 7,500km</a:t>
            </a:r>
            <a:r>
              <a:rPr lang="en-US" sz="2200" baseline="30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2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of African territory; one European official per 45,000 Africans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Frederick Cooper and the ‘gatekeeper state’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Frederick </a:t>
            </a:r>
            <a:r>
              <a:rPr lang="en-US" sz="24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Lugard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and ‘indirect rule’</a:t>
            </a:r>
            <a:endParaRPr lang="en-US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r>
              <a:rPr lang="en-US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ppointed 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High Commissioner of the Protectorate of Northern Nigeria in 1900</a:t>
            </a:r>
          </a:p>
          <a:p>
            <a:pPr lvl="1"/>
            <a:r>
              <a:rPr lang="en-US" sz="2200" i="1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Dual Mandate in Tropical Africa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(1923)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Successful in </a:t>
            </a:r>
            <a:r>
              <a:rPr lang="en-US" sz="22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Sokoto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Caliphate – strong existing structures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Less successful where no clear chiefs through which to 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rule, e.g. East of Niger Delta</a:t>
            </a:r>
            <a:endParaRPr lang="en-US" sz="22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82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Africans 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Exploit 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Colonial </a:t>
            </a:r>
            <a:r>
              <a:rPr lang="en-US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rder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9267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Gaps in colonial knowledge – problem of twin sources of authority: colonial government and local ‘custom’</a:t>
            </a:r>
            <a:endParaRPr lang="is-IS" sz="24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r>
              <a:rPr lang="is-I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Peasants </a:t>
            </a:r>
            <a:r>
              <a:rPr lang="is-I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unable to meet tax obligations in Mozambique often forced to work the chief’s private plantations</a:t>
            </a:r>
          </a:p>
          <a:p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Power held by African intermediaries</a:t>
            </a:r>
          </a:p>
          <a:p>
            <a:pPr lvl="1"/>
            <a:r>
              <a:rPr lang="is-I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Clerks, messengers, translators</a:t>
            </a:r>
          </a:p>
          <a:p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Taxation and the limits of colonial </a:t>
            </a: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rule</a:t>
            </a:r>
          </a:p>
          <a:p>
            <a:pPr lvl="1"/>
            <a:r>
              <a:rPr lang="is-I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Hut and poll taxes introduced to raise revenue for colonial government</a:t>
            </a:r>
            <a:endParaRPr lang="is-IS" sz="22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Colonial law and ‘customary law</a:t>
            </a: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’</a:t>
            </a:r>
          </a:p>
          <a:p>
            <a:pPr lvl="1"/>
            <a:r>
              <a:rPr lang="is-I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Codification of ‘customary’ law, dismissal of practices which colonists disliked</a:t>
            </a:r>
            <a:endParaRPr lang="is-IS" sz="22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sz="20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41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3915" y="831272"/>
            <a:ext cx="6899563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solidFill>
                  <a:schemeClr val="bg2"/>
                </a:solidFill>
                <a:latin typeface="Cambria Math" charset="0"/>
                <a:ea typeface="Cambria Math" charset="0"/>
                <a:cs typeface="Cambria Math" charset="0"/>
              </a:rPr>
              <a:t>Who</a:t>
            </a:r>
            <a:r>
              <a:rPr lang="en-US" sz="3200" dirty="0" smtClean="0">
                <a:solidFill>
                  <a:schemeClr val="bg2"/>
                </a:solidFill>
                <a:latin typeface="Cambria Math" charset="0"/>
                <a:ea typeface="Cambria Math" charset="0"/>
                <a:cs typeface="Cambria Math" charset="0"/>
              </a:rPr>
              <a:t> </a:t>
            </a:r>
            <a:r>
              <a:rPr lang="en-US" sz="3200" dirty="0">
                <a:solidFill>
                  <a:schemeClr val="bg2"/>
                </a:solidFill>
                <a:latin typeface="Cambria Math" charset="0"/>
                <a:ea typeface="Cambria Math" charset="0"/>
                <a:cs typeface="Cambria Math" charset="0"/>
              </a:rPr>
              <a:t>were the chiefs through which the colonial regime would rule? </a:t>
            </a:r>
            <a:endParaRPr lang="en-US" sz="3200" dirty="0" smtClean="0">
              <a:solidFill>
                <a:schemeClr val="bg2"/>
              </a:solidFill>
              <a:latin typeface="Cambria Math" charset="0"/>
              <a:ea typeface="Cambria Math" charset="0"/>
              <a:cs typeface="Cambria Math" charset="0"/>
            </a:endParaRPr>
          </a:p>
          <a:p>
            <a:pPr algn="ctr"/>
            <a:r>
              <a:rPr lang="en-US" sz="3200" dirty="0" smtClean="0">
                <a:solidFill>
                  <a:schemeClr val="bg2"/>
                </a:solidFill>
                <a:latin typeface="Cambria Math" charset="0"/>
                <a:ea typeface="Cambria Math" charset="0"/>
                <a:cs typeface="Cambria Math" charset="0"/>
              </a:rPr>
              <a:t>And </a:t>
            </a:r>
            <a:r>
              <a:rPr lang="en-US" sz="3200" i="1" dirty="0">
                <a:solidFill>
                  <a:schemeClr val="bg2"/>
                </a:solidFill>
                <a:latin typeface="Cambria Math" charset="0"/>
                <a:ea typeface="Cambria Math" charset="0"/>
                <a:cs typeface="Cambria Math" charset="0"/>
              </a:rPr>
              <a:t>who</a:t>
            </a:r>
            <a:r>
              <a:rPr lang="en-US" sz="3200" dirty="0">
                <a:solidFill>
                  <a:schemeClr val="bg2"/>
                </a:solidFill>
                <a:latin typeface="Cambria Math" charset="0"/>
                <a:ea typeface="Cambria Math" charset="0"/>
                <a:cs typeface="Cambria Math" charset="0"/>
              </a:rPr>
              <a:t> did chiefs claim to represent</a:t>
            </a:r>
            <a:r>
              <a:rPr lang="en-US" sz="3200" dirty="0" smtClean="0">
                <a:solidFill>
                  <a:schemeClr val="bg2"/>
                </a:solidFill>
                <a:latin typeface="Cambria Math" charset="0"/>
                <a:ea typeface="Cambria Math" charset="0"/>
                <a:cs typeface="Cambria Math" charset="0"/>
              </a:rPr>
              <a:t>?</a:t>
            </a:r>
          </a:p>
          <a:p>
            <a:pPr algn="ctr"/>
            <a:endParaRPr lang="en-US" sz="2000" dirty="0" smtClean="0">
              <a:solidFill>
                <a:schemeClr val="bg2"/>
              </a:solidFill>
              <a:latin typeface="Cambria Math" charset="0"/>
              <a:ea typeface="Cambria Math" charset="0"/>
              <a:cs typeface="Cambria Math" charset="0"/>
            </a:endParaRPr>
          </a:p>
          <a:p>
            <a:pPr algn="ctr"/>
            <a:r>
              <a:rPr lang="en-US" sz="3200" dirty="0" smtClean="0">
                <a:solidFill>
                  <a:schemeClr val="bg2"/>
                </a:solidFill>
                <a:latin typeface="Cambria Math" charset="0"/>
                <a:ea typeface="Cambria Math" charset="0"/>
                <a:cs typeface="Cambria Math" charset="0"/>
              </a:rPr>
              <a:t>Crucial role of </a:t>
            </a:r>
            <a:r>
              <a:rPr lang="en-US" sz="3200" b="1" dirty="0" smtClean="0">
                <a:solidFill>
                  <a:schemeClr val="bg2"/>
                </a:solidFill>
                <a:latin typeface="Cambria Math" charset="0"/>
                <a:ea typeface="Cambria Math" charset="0"/>
                <a:cs typeface="Cambria Math" charset="0"/>
              </a:rPr>
              <a:t>ethnicity</a:t>
            </a:r>
            <a:endParaRPr lang="en-US" sz="3200" b="1" dirty="0">
              <a:solidFill>
                <a:schemeClr val="bg2"/>
              </a:solidFill>
              <a:latin typeface="Cambria Math" charset="0"/>
              <a:ea typeface="Cambria Math" charset="0"/>
              <a:cs typeface="Cambria Math" charset="0"/>
            </a:endParaRPr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877" y="3570127"/>
            <a:ext cx="4845637" cy="2438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75640" y="6064090"/>
            <a:ext cx="62761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2"/>
                </a:solidFill>
                <a:latin typeface="Cambria" charset="0"/>
                <a:ea typeface="Cambria" charset="0"/>
                <a:cs typeface="Cambria" charset="0"/>
              </a:rPr>
              <a:t>Kikuyu elders in British East Africa Protectorate, c. 1910</a:t>
            </a:r>
            <a:endParaRPr lang="en-US" sz="2000" dirty="0">
              <a:solidFill>
                <a:schemeClr val="bg2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03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Approaches to 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Ethnicity 1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8265968" cy="4892675"/>
          </a:xfrm>
        </p:spPr>
        <p:txBody>
          <a:bodyPr>
            <a:normAutofit/>
          </a:bodyPr>
          <a:lstStyle/>
          <a:p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Instrumentalism</a:t>
            </a:r>
          </a:p>
          <a:p>
            <a:pPr lvl="1"/>
            <a:r>
              <a:rPr lang="en-GB" sz="22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Iliffe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: 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‘Europeans 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believed Africans belonged to tribes; Africans built tribes to belong to’ </a:t>
            </a:r>
            <a:endParaRPr lang="en-GB" sz="22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Patronage 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politics – </a:t>
            </a:r>
            <a:r>
              <a:rPr lang="en-GB" sz="22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Bayart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and the 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‘politics of the belly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’</a:t>
            </a:r>
            <a:endParaRPr lang="en-GB" sz="22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Kinship ties 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migrants and 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rapid 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urbanisation</a:t>
            </a:r>
          </a:p>
          <a:p>
            <a:r>
              <a:rPr lang="en-GB" sz="26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Primordialism</a:t>
            </a:r>
            <a:endParaRPr lang="en-GB" sz="26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Ethnicities 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always existed in Africa</a:t>
            </a:r>
          </a:p>
          <a:p>
            <a:pPr lvl="1"/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Thawed out and instrumentalised under colonial rule</a:t>
            </a:r>
          </a:p>
          <a:p>
            <a:r>
              <a:rPr lang="en-GB" sz="2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Constructivism</a:t>
            </a:r>
          </a:p>
          <a:p>
            <a:pPr lvl="1"/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Desire for classification - e.g. 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Darwin 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and </a:t>
            </a:r>
            <a:r>
              <a:rPr lang="en-GB" sz="2200" i="1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Origin of Species</a:t>
            </a:r>
          </a:p>
          <a:p>
            <a:pPr lvl="1"/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Merging ethnic groups – e.g. ‘</a:t>
            </a:r>
            <a:r>
              <a:rPr lang="en-GB" sz="22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Nyakusa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’ in 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Tanganyika</a:t>
            </a:r>
          </a:p>
          <a:p>
            <a:pPr lvl="1"/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Ethnicities 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as the product of colonial forces and agents</a:t>
            </a:r>
          </a:p>
          <a:p>
            <a:pPr algn="just"/>
            <a:endParaRPr lang="en-GB" sz="20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5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Approaches to </a:t>
            </a:r>
            <a:r>
              <a:rPr lang="en-US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thnicity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2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1" y="1825624"/>
            <a:ext cx="4345132" cy="4892675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Politicisation and the colonial public sphere</a:t>
            </a:r>
          </a:p>
          <a:p>
            <a:pPr lvl="1"/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e.g. ’newspaper wars’ in colonial Zanzibar (Glassman)</a:t>
            </a:r>
          </a:p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’Moral ethnicity’ and ‘political tribalism’ (Lonsdale)</a:t>
            </a:r>
          </a:p>
          <a:p>
            <a:pPr lvl="1"/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Ethnicity as a moral sensibility – historic sense of selfhood</a:t>
            </a:r>
          </a:p>
          <a:p>
            <a:pPr lvl="1"/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Competitive politics over state-distributed resources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527" y="1825624"/>
            <a:ext cx="2793423" cy="439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92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Approaches to Ethnicity 3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92675"/>
          </a:xfrm>
        </p:spPr>
        <p:txBody>
          <a:bodyPr>
            <a:noAutofit/>
          </a:bodyPr>
          <a:lstStyle/>
          <a:p>
            <a:pPr lvl="0"/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Emphasising fluidity and </a:t>
            </a:r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agency</a:t>
            </a:r>
          </a:p>
          <a:p>
            <a:pPr lvl="1"/>
            <a:r>
              <a:rPr lang="en-GB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Waller: 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‘Ethnicity </a:t>
            </a:r>
            <a:r>
              <a:rPr lang="en-GB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is at once ‘traditional’ and thoroughly modern; apparently fixed and 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coherent</a:t>
            </a:r>
            <a:r>
              <a:rPr lang="mr-IN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conflicted </a:t>
            </a:r>
            <a:r>
              <a:rPr lang="en-GB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and constantly redefined; 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inclusive</a:t>
            </a:r>
            <a:r>
              <a:rPr lang="mr-IN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and exclusive</a:t>
            </a:r>
            <a:r>
              <a:rPr lang="mr-IN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an </a:t>
            </a:r>
            <a:r>
              <a:rPr lang="en-GB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instrument of domination and a defence against it; a means to power and a profoundly moral critique of how power is exercised; a political contrivance and a social foundation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’</a:t>
            </a:r>
            <a:endParaRPr lang="en-GB" sz="22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r>
              <a:rPr lang="en-GB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Bruce 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Berman: 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‘Ethnicities </a:t>
            </a:r>
            <a:r>
              <a:rPr lang="en-GB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are the ambiguous, constantly contested and changing results of cultural politics; the outcome of an endless process in which they are always simultaneously old and new, grounded in the past and perpetually in the process of 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creation.</a:t>
            </a:r>
            <a:r>
              <a:rPr lang="en-GB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endParaRPr lang="en-GB" sz="22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18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Invented 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Traditions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561321"/>
          </a:xfrm>
        </p:spPr>
        <p:txBody>
          <a:bodyPr>
            <a:no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Terence Ranger, ‘The Invention of Tradition in Colonial Africa’</a:t>
            </a:r>
          </a:p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Too static?</a:t>
            </a:r>
          </a:p>
          <a:p>
            <a:pPr lvl="1"/>
            <a:r>
              <a:rPr lang="en-GB" sz="22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Feierman</a:t>
            </a:r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: tradition is not a fixed set of values, but fluid discourse – colonial authorities had little control over it</a:t>
            </a:r>
          </a:p>
          <a:p>
            <a:pPr lvl="1"/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Harries: traditions are assembled from existing bodies of knowledge – but must have some sense of resonance</a:t>
            </a:r>
          </a:p>
          <a:p>
            <a:pPr lvl="1"/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Too Eurocentric? Not enough African agency?</a:t>
            </a:r>
          </a:p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limits of invention</a:t>
            </a:r>
          </a:p>
          <a:p>
            <a:pPr lvl="1"/>
            <a:r>
              <a:rPr lang="en-GB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e.g. Embu (Kenya) incorporated pre-colonial traditions into new rituals in order to consolidate their claims to land in the face of colonial intervention </a:t>
            </a:r>
          </a:p>
        </p:txBody>
      </p:sp>
    </p:spTree>
    <p:extLst>
      <p:ext uri="{BB962C8B-B14F-4D97-AF65-F5344CB8AC3E}">
        <p14:creationId xmlns:p14="http://schemas.microsoft.com/office/powerpoint/2010/main" val="108698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ED4B9C9-DB78-0A40-BD83-5908D82CDB0F}" vid="{919595DA-5BB7-9443-A6EA-C764FDE40F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and white</Template>
  <TotalTime>5269</TotalTime>
  <Words>632</Words>
  <Application>Microsoft Macintosh PowerPoint</Application>
  <PresentationFormat>On-screen Show (4:3)</PresentationFormat>
  <Paragraphs>61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Calibri Light</vt:lpstr>
      <vt:lpstr>Arial</vt:lpstr>
      <vt:lpstr>Cambria</vt:lpstr>
      <vt:lpstr>Cambria Math</vt:lpstr>
      <vt:lpstr>Office Theme</vt:lpstr>
      <vt:lpstr>  Ethnicity and the Colonial State</vt:lpstr>
      <vt:lpstr>PowerPoint Presentation</vt:lpstr>
      <vt:lpstr>Indirect Rule</vt:lpstr>
      <vt:lpstr>Africans Exploit the Colonial Order</vt:lpstr>
      <vt:lpstr>PowerPoint Presentation</vt:lpstr>
      <vt:lpstr>Approaches to Ethnicity 1</vt:lpstr>
      <vt:lpstr>Approaches to Ethnicity 2</vt:lpstr>
      <vt:lpstr>Approaches to Ethnicity 3</vt:lpstr>
      <vt:lpstr>Invented Traditions</vt:lpstr>
      <vt:lpstr>PowerPoint Presentation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Revolution or transition? From slavery to ‘legitimate commerce’ in West Africa</dc:title>
  <dc:creator>George Roberts</dc:creator>
  <cp:lastModifiedBy>Sacha Hepburn</cp:lastModifiedBy>
  <cp:revision>54</cp:revision>
  <dcterms:created xsi:type="dcterms:W3CDTF">2016-11-20T16:07:30Z</dcterms:created>
  <dcterms:modified xsi:type="dcterms:W3CDTF">2018-11-30T17:27:13Z</dcterms:modified>
</cp:coreProperties>
</file>