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76" r:id="rId4"/>
    <p:sldId id="282" r:id="rId5"/>
    <p:sldId id="261" r:id="rId6"/>
    <p:sldId id="281" r:id="rId7"/>
    <p:sldId id="277" r:id="rId8"/>
    <p:sldId id="263" r:id="rId9"/>
    <p:sldId id="283" r:id="rId10"/>
    <p:sldId id="278" r:id="rId11"/>
    <p:sldId id="279" r:id="rId12"/>
    <p:sldId id="275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14"/>
    <p:restoredTop sz="94753"/>
  </p:normalViewPr>
  <p:slideViewPr>
    <p:cSldViewPr snapToGrid="0" snapToObjects="1">
      <p:cViewPr>
        <p:scale>
          <a:sx n="100" d="100"/>
          <a:sy n="100" d="100"/>
        </p:scale>
        <p:origin x="46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B2199-14E5-2A40-B3F2-A76E0EFF12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285749" y="4736070"/>
            <a:ext cx="8362951" cy="13581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State, </a:t>
            </a:r>
            <a:r>
              <a:rPr lang="en-GB" sz="3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Society</a:t>
            </a:r>
            <a:r>
              <a:rPr lang="en-GB" sz="3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, and </a:t>
            </a:r>
            <a:r>
              <a:rPr lang="en-GB" sz="3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Trade </a:t>
            </a:r>
            <a:r>
              <a:rPr lang="en-GB" sz="3600" dirty="0" smtClean="0">
                <a:solidFill>
                  <a:schemeClr val="bg1"/>
                </a:solidFill>
                <a:latin typeface="Cambria" panose="02040503050406030204" pitchFamily="18" charset="0"/>
              </a:rPr>
              <a:t>in East Africa</a:t>
            </a:r>
            <a:endParaRPr lang="en-GB" sz="36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081110"/>
            <a:ext cx="9144001" cy="68171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5749" y="5946539"/>
            <a:ext cx="8265695" cy="556171"/>
          </a:xfrm>
          <a:solidFill>
            <a:schemeClr val="tx1"/>
          </a:solidFill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x-none" sz="2200" dirty="0">
                <a:solidFill>
                  <a:schemeClr val="bg1"/>
                </a:solidFill>
                <a:latin typeface="Cambria" charset="0"/>
              </a:rPr>
              <a:t>HI177 | A History of Africa since 1800 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x-none" sz="2200" dirty="0">
                <a:solidFill>
                  <a:schemeClr val="bg1"/>
                </a:solidFill>
                <a:latin typeface="Cambria" charset="0"/>
              </a:rPr>
              <a:t>Term 1 | Week </a:t>
            </a:r>
            <a:r>
              <a:rPr lang="en-GB" altLang="x-none" sz="2200" dirty="0">
                <a:solidFill>
                  <a:schemeClr val="bg1"/>
                </a:solidFill>
                <a:latin typeface="Cambria" charset="0"/>
              </a:rPr>
              <a:t>3</a:t>
            </a:r>
            <a:r>
              <a:rPr lang="en-GB" altLang="x-none" sz="2200" dirty="0" smtClean="0">
                <a:solidFill>
                  <a:schemeClr val="bg1"/>
                </a:solidFill>
                <a:latin typeface="Cambria" charset="0"/>
              </a:rPr>
              <a:t> </a:t>
            </a:r>
            <a:r>
              <a:rPr lang="en-GB" altLang="x-none" sz="2200" dirty="0">
                <a:solidFill>
                  <a:schemeClr val="bg1"/>
                </a:solidFill>
                <a:latin typeface="Cambria" charset="0"/>
              </a:rPr>
              <a:t>| Dr Sacha Hepburn</a:t>
            </a:r>
          </a:p>
        </p:txBody>
      </p:sp>
      <p:sp>
        <p:nvSpPr>
          <p:cNvPr id="7" name="Rectangle 6"/>
          <p:cNvSpPr/>
          <p:nvPr/>
        </p:nvSpPr>
        <p:spPr>
          <a:xfrm>
            <a:off x="130610" y="0"/>
            <a:ext cx="6292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Map at Beit-al-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Ajaib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Zanzibar. Photograph by George Roberts. 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East African Slave Trade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2575" y="1690689"/>
            <a:ext cx="4400550" cy="4989511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Rise in slave trade in Zanzibar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6,000 per year in 1800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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 70,000 per year in 1860s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Demand from Arabia, Brazil, Indian Ocean islands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/>
              </a:rPr>
              <a:t>Clove plantations in Zanzibar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Abolition in Zanzibar in 1873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Rise of plantations on mainland coast and interior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274887"/>
            <a:ext cx="4222550" cy="34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22225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Economics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Power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547814"/>
            <a:ext cx="8208448" cy="5167311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Protocolonial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trade relationships?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Or foreign traders responding to African demands?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Controlling trade as a means of power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Undermined gendered political order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Guns as instruments and symbols of power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Trade, conflict, and state-building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Succession conflict in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Bunyoro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Khartoumer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traders</a:t>
            </a:r>
          </a:p>
          <a:p>
            <a:pPr lvl="1"/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Mirambo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the Nyamwezi, and the </a:t>
            </a:r>
            <a:r>
              <a:rPr lang="en-US" sz="25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ruga</a:t>
            </a:r>
            <a:r>
              <a:rPr lang="en-US" sz="25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sz="25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ruga</a:t>
            </a:r>
            <a:endParaRPr lang="en-US" sz="2500" i="1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Gendered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distribution of social and economic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power challenged: negative impact on women and girls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0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Religion,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Culture</a:t>
            </a: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690689"/>
            <a:ext cx="7684077" cy="4783900"/>
          </a:xfrm>
        </p:spPr>
        <p:txBody>
          <a:bodyPr>
            <a:normAutofit/>
          </a:bodyPr>
          <a:lstStyle/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 and traditional forms of power</a:t>
            </a:r>
          </a:p>
          <a:p>
            <a:pPr lvl="1"/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Kingalau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mwana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Shaha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the </a:t>
            </a:r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Wobena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: mixing traditional rainmaking authority and Islam</a:t>
            </a:r>
            <a:endParaRPr lang="en-GB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Kabaka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Mutesa</a:t>
            </a:r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the impact of religion on Buganda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Encounters with Zanzibari traders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Henry Morton Stanley and the Bible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Church Mission Society and the White Fathers</a:t>
            </a:r>
          </a:p>
          <a:p>
            <a:pPr lvl="1"/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Buganda civil wars and the coming of colonialism</a:t>
            </a:r>
            <a:endParaRPr lang="en-GB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Nyamwezi porters and the spread of Swahili language</a:t>
            </a:r>
          </a:p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Ethnicity beginning to become more fixed?</a:t>
            </a:r>
            <a:endParaRPr lang="en-GB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6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690689"/>
            <a:ext cx="7684077" cy="4560123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world connecting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 but through varied encounters and with diverse consequences</a:t>
            </a:r>
          </a:p>
          <a:p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Markets and commodification</a:t>
            </a:r>
          </a:p>
          <a:p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Demographic 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change and urbanisation</a:t>
            </a:r>
          </a:p>
          <a:p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’Traditional’ power structures and the impact of trade: change, continuity, resilience, 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destruction</a:t>
            </a:r>
          </a:p>
          <a:p>
            <a:r>
              <a:rPr lang="en-GB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context in which formal European colonialism arrived</a:t>
            </a:r>
            <a:r>
              <a:rPr lang="is-I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76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r="13896"/>
          <a:stretch/>
        </p:blipFill>
        <p:spPr>
          <a:xfrm>
            <a:off x="-179661" y="0"/>
            <a:ext cx="9313955" cy="68580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70806" y="6400982"/>
            <a:ext cx="782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Google</a:t>
            </a: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3" r="21042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70806" y="6400982"/>
            <a:ext cx="782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Google</a:t>
            </a: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8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5310"/>
            <a:ext cx="9144000" cy="57073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70806" y="6400982"/>
            <a:ext cx="12827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Smithsonian</a:t>
            </a: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6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7" y="26573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Rise of Zanzibar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384" r="13172"/>
          <a:stretch/>
        </p:blipFill>
        <p:spPr>
          <a:xfrm>
            <a:off x="4660897" y="2040555"/>
            <a:ext cx="4360525" cy="375694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03081" y="1591293"/>
            <a:ext cx="4548307" cy="50666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1820s: cloves introduced to Zanzibar </a:t>
            </a:r>
            <a:r>
              <a:rPr lang="mr-IN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plantations and slavery</a:t>
            </a: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1830s: Sultan </a:t>
            </a: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Seyyid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Said moves Omani capital to Zanzibar</a:t>
            </a: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Growth </a:t>
            </a:r>
            <a:r>
              <a:rPr lang="en-US" sz="25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Swahili city-states along East African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coast</a:t>
            </a: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Zanzibari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trade routes expand into interior </a:t>
            </a: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Dominant power until 1880s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342900" indent="-342900">
              <a:lnSpc>
                <a:spcPct val="114000"/>
              </a:lnSpc>
              <a:buFont typeface="Arial" charset="0"/>
              <a:buChar char="•"/>
            </a:pP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75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130451"/>
            <a:ext cx="7493000" cy="62419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56049" y="6372446"/>
            <a:ext cx="3559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http://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www.diaspora.illinois.edu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278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83" y="469900"/>
            <a:ext cx="8068230" cy="586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Ivory Trade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Ivory a prized luxury good in Europe and North America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demand increased in C19th </a:t>
            </a:r>
            <a:r>
              <a:rPr lang="mr-IN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increasingly important after opening of Suez Canal (1869)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1820s-1890s: Price of Ivory in Zanzibar increased x6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Thousands of elephants killed, as population declines, hunting moves into interior</a:t>
            </a: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Ivory trade became increasingly competitive and violent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Consequences of the Ivory Trade</a:t>
            </a:r>
            <a:endParaRPr lang="en-US" sz="3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sz="25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Commercialisation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Porterage and Nyamwezi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Market-oriented agriculture</a:t>
            </a:r>
          </a:p>
          <a:p>
            <a:pPr lvl="2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Agrarian cropping along trade routes</a:t>
            </a:r>
          </a:p>
          <a:p>
            <a:pPr lvl="2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Cattle rearing </a:t>
            </a:r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 panose="05000000000000000000" pitchFamily="2" charset="2"/>
              </a:rPr>
              <a:t> driven towards coastal markets</a:t>
            </a:r>
          </a:p>
          <a:p>
            <a:pPr lvl="2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  <a:sym typeface="Wingdings" panose="05000000000000000000" pitchFamily="2" charset="2"/>
              </a:rPr>
              <a:t>‘Modern’ economic concepts – banking</a:t>
            </a:r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5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Demographic change?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New epidemics versus food security</a:t>
            </a:r>
          </a:p>
          <a:p>
            <a:pPr lvl="1"/>
            <a:r>
              <a:rPr lang="en-US" sz="2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Population growth and ecological pressure</a:t>
            </a:r>
            <a:endParaRPr lang="en-US" sz="25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3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7769</TotalTime>
  <Words>428</Words>
  <Application>Microsoft Macintosh PowerPoint</Application>
  <PresentationFormat>On-screen Show (4:3)</PresentationFormat>
  <Paragraphs>65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Calibri Light</vt:lpstr>
      <vt:lpstr>Cambria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The Rise of Zanzibar</vt:lpstr>
      <vt:lpstr>PowerPoint Presentation</vt:lpstr>
      <vt:lpstr>PowerPoint Presentation</vt:lpstr>
      <vt:lpstr>The Ivory Trade</vt:lpstr>
      <vt:lpstr>Consequences of the Ivory Trade</vt:lpstr>
      <vt:lpstr>The East African Slave Trade</vt:lpstr>
      <vt:lpstr>The Economics of Power</vt:lpstr>
      <vt:lpstr>Religion, Ethnicity, Culture</vt:lpstr>
      <vt:lpstr>Conclusions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Sacha Hepburn</cp:lastModifiedBy>
  <cp:revision>67</cp:revision>
  <dcterms:created xsi:type="dcterms:W3CDTF">2016-10-14T16:35:30Z</dcterms:created>
  <dcterms:modified xsi:type="dcterms:W3CDTF">2019-10-09T15:56:13Z</dcterms:modified>
</cp:coreProperties>
</file>