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66" r:id="rId3"/>
    <p:sldId id="267" r:id="rId4"/>
    <p:sldId id="257" r:id="rId5"/>
    <p:sldId id="258" r:id="rId6"/>
    <p:sldId id="273" r:id="rId7"/>
    <p:sldId id="259" r:id="rId8"/>
    <p:sldId id="268" r:id="rId9"/>
    <p:sldId id="262" r:id="rId10"/>
    <p:sldId id="263" r:id="rId11"/>
    <p:sldId id="264" r:id="rId12"/>
    <p:sldId id="265" r:id="rId13"/>
    <p:sldId id="272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36"/>
    <p:restoredTop sz="94753"/>
  </p:normalViewPr>
  <p:slideViewPr>
    <p:cSldViewPr snapToGrid="0" snapToObjects="1">
      <p:cViewPr varScale="1">
        <p:scale>
          <a:sx n="100" d="100"/>
          <a:sy n="100" d="100"/>
        </p:scale>
        <p:origin x="17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0E504-7D75-CD4C-B6E2-47A571D64FD3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B2199-14E5-2A40-B3F2-A76E0EFF1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70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83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34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3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6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33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21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60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27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55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7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2A348-C7C7-D44C-BCDC-DC2EB221A0D8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171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152" y="4866996"/>
            <a:ext cx="4762005" cy="936140"/>
          </a:xfrm>
          <a:solidFill>
            <a:schemeClr val="tx1"/>
          </a:solidFill>
        </p:spPr>
        <p:txBody>
          <a:bodyPr/>
          <a:lstStyle/>
          <a:p>
            <a:pPr algn="l"/>
            <a:r>
              <a:rPr lang="en-GB" sz="2200" dirty="0" smtClean="0">
                <a:solidFill>
                  <a:schemeClr val="bg1"/>
                </a:solidFill>
                <a:latin typeface="Cambria" panose="02040503050406030204" pitchFamily="18" charset="0"/>
              </a:rPr>
              <a:t>HI177 </a:t>
            </a:r>
            <a:r>
              <a:rPr lang="en-GB" sz="2200" dirty="0">
                <a:solidFill>
                  <a:schemeClr val="bg1"/>
                </a:solidFill>
                <a:latin typeface="Cambria" panose="02040503050406030204" pitchFamily="18" charset="0"/>
              </a:rPr>
              <a:t>| Africa </a:t>
            </a:r>
            <a:r>
              <a:rPr lang="en-GB" sz="2200" dirty="0" smtClean="0">
                <a:solidFill>
                  <a:schemeClr val="bg1"/>
                </a:solidFill>
                <a:latin typeface="Cambria" panose="02040503050406030204" pitchFamily="18" charset="0"/>
              </a:rPr>
              <a:t>since 1800</a:t>
            </a:r>
          </a:p>
          <a:p>
            <a:pPr algn="l"/>
            <a:r>
              <a:rPr lang="en-GB" sz="2200" dirty="0" smtClean="0">
                <a:solidFill>
                  <a:schemeClr val="bg1"/>
                </a:solidFill>
                <a:latin typeface="Cambria" panose="02040503050406030204" pitchFamily="18" charset="0"/>
              </a:rPr>
              <a:t>Term </a:t>
            </a:r>
            <a:r>
              <a:rPr lang="en-GB" sz="2200" dirty="0">
                <a:solidFill>
                  <a:schemeClr val="bg1"/>
                </a:solidFill>
                <a:latin typeface="Cambria" panose="02040503050406030204" pitchFamily="18" charset="0"/>
              </a:rPr>
              <a:t>1 | Week </a:t>
            </a:r>
            <a:r>
              <a:rPr lang="en-GB" sz="2200" dirty="0">
                <a:solidFill>
                  <a:schemeClr val="bg1"/>
                </a:solidFill>
                <a:latin typeface="Cambria" panose="02040503050406030204" pitchFamily="18" charset="0"/>
              </a:rPr>
              <a:t>4</a:t>
            </a:r>
            <a:endParaRPr lang="en-GB" sz="2200" dirty="0" smtClean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algn="l"/>
            <a:r>
              <a:rPr lang="en-GB" sz="2200" dirty="0" smtClean="0">
                <a:solidFill>
                  <a:schemeClr val="bg1"/>
                </a:solidFill>
                <a:latin typeface="Cambria" panose="02040503050406030204" pitchFamily="18" charset="0"/>
              </a:rPr>
              <a:t>Dr Sacha Hepburn</a:t>
            </a:r>
            <a:endParaRPr lang="en-GB" sz="22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313152" y="1994944"/>
            <a:ext cx="4318225" cy="237871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4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Jihad in the West African Savannah</a:t>
            </a:r>
            <a:endParaRPr lang="en-GB" sz="4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564" y="0"/>
            <a:ext cx="3488436" cy="6858000"/>
          </a:xfrm>
          <a:prstGeom prst="rect">
            <a:avLst/>
          </a:prstGeom>
        </p:spPr>
      </p:pic>
      <p:sp>
        <p:nvSpPr>
          <p:cNvPr id="7" name="Footer Placeholder 3"/>
          <p:cNvSpPr txBox="1">
            <a:spLocks/>
          </p:cNvSpPr>
          <p:nvPr/>
        </p:nvSpPr>
        <p:spPr>
          <a:xfrm>
            <a:off x="749385" y="5893288"/>
            <a:ext cx="4762005" cy="93614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Fulani cloth, 19</a:t>
            </a:r>
            <a:r>
              <a:rPr lang="en-GB" sz="1800" baseline="30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th</a:t>
            </a:r>
            <a:r>
              <a:rPr lang="en-GB" sz="1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 century</a:t>
            </a:r>
          </a:p>
          <a:p>
            <a:pPr algn="r"/>
            <a:r>
              <a:rPr lang="en-GB" sz="1800" dirty="0" err="1" smtClean="0">
                <a:solidFill>
                  <a:schemeClr val="bg1"/>
                </a:solidFill>
                <a:latin typeface="Cambria" panose="02040503050406030204" pitchFamily="18" charset="0"/>
              </a:rPr>
              <a:t>metmuseum.org</a:t>
            </a:r>
            <a:endParaRPr lang="en-GB" sz="1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365126"/>
            <a:ext cx="8515350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GB" sz="40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J</a:t>
            </a:r>
            <a:r>
              <a:rPr lang="en-GB" sz="40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ihadic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State 1: Politics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Enormous size of Caliphate required decentralized administrative structure </a:t>
            </a:r>
            <a:r>
              <a:rPr lang="mr-IN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–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emirates administered by local leaders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Central authority rooted in religious authority (</a:t>
            </a:r>
            <a:r>
              <a:rPr lang="en-US" sz="2600" i="1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baraka</a:t>
            </a:r>
            <a:r>
              <a:rPr lang="en-US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)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of Usman and later his son Muhammed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Structure of Caliphate </a:t>
            </a:r>
            <a:r>
              <a:rPr lang="en-US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uilt on older Hausa monarchical system?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Careful balance between </a:t>
            </a: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centre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and periphery, old and new, elite and masses.</a:t>
            </a: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53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365126"/>
            <a:ext cx="8515350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GB" sz="40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J</a:t>
            </a:r>
            <a:r>
              <a:rPr lang="en-GB" sz="40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ihadic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State 2: </a:t>
            </a:r>
            <a:r>
              <a:rPr lang="en-GB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ociety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06995"/>
          </a:xfrm>
        </p:spPr>
        <p:txBody>
          <a:bodyPr>
            <a:normAutofit/>
          </a:bodyPr>
          <a:lstStyle/>
          <a:p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Urbanisation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: cities as fortified </a:t>
            </a: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centres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of power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Genuine commitment to Islam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Austerity; Education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Spread of language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Arabic as administrative </a:t>
            </a:r>
            <a:r>
              <a:rPr lang="en-US" sz="2600" i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lingua franca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Writing in local languages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Role of women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Commitment to education, but also seclusion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Prominent role Nana </a:t>
            </a: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Asmau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, Usman’s daughter</a:t>
            </a: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32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365126"/>
            <a:ext cx="8515350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GB" sz="40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J</a:t>
            </a:r>
            <a:r>
              <a:rPr lang="en-GB" sz="40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ihadic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State 3: </a:t>
            </a:r>
            <a:r>
              <a:rPr lang="en-GB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conomy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Sokoto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economy was highly </a:t>
            </a: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monetised</a:t>
            </a:r>
            <a:endParaRPr lang="en-US" sz="26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Growth of plantations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Textile production and regional trading networks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Slavery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50%-70% of population of cities were slaves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Jihad and slave-raiding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Female slaves, for domestic service and as concubines</a:t>
            </a: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01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Relationship to Colonial </a:t>
            </a:r>
            <a:r>
              <a:rPr lang="en-US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ule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Islam </a:t>
            </a:r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provided a </a:t>
            </a:r>
            <a:r>
              <a:rPr lang="en-GB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sense of unity in </a:t>
            </a:r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resistance to colonial rule</a:t>
            </a:r>
          </a:p>
          <a:p>
            <a:pPr lvl="0"/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British </a:t>
            </a:r>
            <a:r>
              <a:rPr lang="en-GB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principle of ‘indirect rule’ originated in colonial policy towards the conquered Fulani and </a:t>
            </a:r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Hausa </a:t>
            </a:r>
          </a:p>
          <a:p>
            <a:pPr lvl="0"/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British </a:t>
            </a:r>
            <a:r>
              <a:rPr lang="en-GB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transferred substantial authority back to the emirs </a:t>
            </a:r>
            <a:endParaRPr lang="en-GB" sz="26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0"/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‘Indirect rule’ later used as model in other British colonies</a:t>
            </a:r>
          </a:p>
        </p:txBody>
      </p:sp>
    </p:spTree>
    <p:extLst>
      <p:ext uri="{BB962C8B-B14F-4D97-AF65-F5344CB8AC3E}">
        <p14:creationId xmlns:p14="http://schemas.microsoft.com/office/powerpoint/2010/main" val="62600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365126"/>
            <a:ext cx="8515350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Conclusion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Connections and similarities with other processes of change in Africa</a:t>
            </a:r>
          </a:p>
          <a:p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Islam as a state-building ideology</a:t>
            </a:r>
          </a:p>
          <a:p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Reform, revival or revolution?</a:t>
            </a:r>
          </a:p>
          <a:p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How significant was the role played by leaders?</a:t>
            </a:r>
          </a:p>
          <a:p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Longer term impact: rejuvenation of Islam in West Africa, foundation of new states, model of indirect rule under colonialism</a:t>
            </a:r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29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1" b="-2571"/>
          <a:stretch/>
        </p:blipFill>
        <p:spPr>
          <a:xfrm>
            <a:off x="0" y="1366775"/>
            <a:ext cx="9144000" cy="470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32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5803"/>
            <a:ext cx="9144000" cy="4610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54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West African Savannah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Pastoral Fulani (</a:t>
            </a: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Fulbe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) people, highly mobile and drifted eastwards due to changing climate</a:t>
            </a:r>
          </a:p>
          <a:p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Hausaland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(area of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modern day northern Nigeria)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Hausa people practiced agriculture, plus some manufacturing and traders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Fulani and Hausa were </a:t>
            </a:r>
            <a:r>
              <a:rPr lang="en-US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onnected with societies north of the Sahara and on the coast – but not fully integrated into such systems</a:t>
            </a:r>
            <a:endParaRPr lang="en-US" sz="26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19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Coming of Islam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Role of Berber traders from north of the Sahara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Islam </a:t>
            </a:r>
            <a:r>
              <a:rPr lang="en-US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initially taken up by ruling elites, urbanites and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traders, e.g. Hausa </a:t>
            </a:r>
            <a:r>
              <a:rPr lang="en-US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elites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 </a:t>
            </a:r>
            <a:r>
              <a:rPr lang="en-US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C14th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Benefits of Islam: literacy, brotherhood and cooperation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Booming Hausa economy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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expansion of Islam in 17</a:t>
            </a:r>
            <a:r>
              <a:rPr lang="en-US" sz="2600" baseline="30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/18</a:t>
            </a:r>
            <a:r>
              <a:rPr lang="en-US" sz="2600" baseline="30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centuries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Urban, literate phenomenon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Islamic states of C18th: </a:t>
            </a: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Futa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Jalon (1725-c.1750) and </a:t>
            </a: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Futa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Toro (1769-1776).</a:t>
            </a:r>
            <a:endParaRPr lang="en-US" sz="26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79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5100" y="5207000"/>
            <a:ext cx="629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Insert map of </a:t>
            </a:r>
            <a:r>
              <a:rPr lang="en-US" sz="20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Futa</a:t>
            </a:r>
            <a:r>
              <a:rPr lang="en-U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Jalon and </a:t>
            </a:r>
            <a:r>
              <a:rPr lang="en-US" sz="20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Futa</a:t>
            </a:r>
            <a:r>
              <a:rPr lang="en-U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Toro, with </a:t>
            </a:r>
            <a:r>
              <a:rPr lang="en-US" sz="20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Hausaland</a:t>
            </a:r>
            <a:r>
              <a:rPr lang="en-U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marked on to ideally</a:t>
            </a: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1028" name="Picture 4" descr="mage result for map of futa toro and futa jal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2100" y="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77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365126"/>
            <a:ext cx="851535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Emergence of the </a:t>
            </a:r>
            <a:r>
              <a:rPr lang="en-US" sz="40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Sokoto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Caliphate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Usman (</a:t>
            </a: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Usuman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, </a:t>
            </a:r>
            <a:r>
              <a:rPr lang="en-US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Uthman</a:t>
            </a:r>
            <a:r>
              <a:rPr lang="is-I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…) dan Fodio (1754-1817)</a:t>
            </a:r>
          </a:p>
          <a:p>
            <a:r>
              <a:rPr lang="is-I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1870s onwards: Usman dan Fodio teaches and preaches in Gobir; criticism of un-Islamic practices of ruling elites</a:t>
            </a:r>
          </a:p>
          <a:p>
            <a:r>
              <a:rPr lang="is-I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Early 1800s: repression of Usman and his followers</a:t>
            </a:r>
          </a:p>
          <a:p>
            <a:r>
              <a:rPr lang="is-I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1804: outbreak of war with Gobir</a:t>
            </a:r>
          </a:p>
          <a:p>
            <a:r>
              <a:rPr lang="is-I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1809: proclamation of Sokoto Caliphate</a:t>
            </a:r>
          </a:p>
          <a:p>
            <a:r>
              <a:rPr lang="is-I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1817: Usman dies, suceeded by his son Muhammad Bello – expansionist jihad continues</a:t>
            </a:r>
          </a:p>
          <a:p>
            <a:pPr lvl="1"/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94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776" y="1494876"/>
            <a:ext cx="7386477" cy="481598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20937" y="500583"/>
            <a:ext cx="73213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US" sz="40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Sokoto</a:t>
            </a:r>
            <a:r>
              <a:rPr lang="en-US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Caliphate, c. 1820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117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365126"/>
            <a:ext cx="8515350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What </a:t>
            </a:r>
            <a:r>
              <a:rPr lang="en-GB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nspired </a:t>
            </a:r>
            <a:r>
              <a:rPr lang="en-GB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J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ihad?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Possible causes of 1804 jihad: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Islamic faith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Religious </a:t>
            </a:r>
            <a:r>
              <a:rPr lang="en-US" sz="2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beliefs of leaders and 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followers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Global connections – imitating Prophet Muhammad, influence of Saudi Wahhabism?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Fulani ethnicity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Socioeconomic grievances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Enslavement of Muslims</a:t>
            </a:r>
          </a:p>
          <a:p>
            <a:pPr lvl="1"/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Cattle tax (</a:t>
            </a:r>
            <a:r>
              <a:rPr lang="en-US" sz="2600" i="1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jangali</a:t>
            </a:r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) and restrictions on grazing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Likely a combination of factors</a:t>
            </a: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7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6049</TotalTime>
  <Words>562</Words>
  <Application>Microsoft Macintosh PowerPoint</Application>
  <PresentationFormat>On-screen Show (4:3)</PresentationFormat>
  <Paragraphs>87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Calibri</vt:lpstr>
      <vt:lpstr>Calibri Light</vt:lpstr>
      <vt:lpstr>Cambria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The West African Savannah</vt:lpstr>
      <vt:lpstr>The Coming of Islam</vt:lpstr>
      <vt:lpstr>PowerPoint Presentation</vt:lpstr>
      <vt:lpstr>Emergence of the Sokoto Caliphate</vt:lpstr>
      <vt:lpstr>PowerPoint Presentation</vt:lpstr>
      <vt:lpstr>What Inspired Jihad?</vt:lpstr>
      <vt:lpstr>The Jihadic State 1: Politics</vt:lpstr>
      <vt:lpstr>The Jihadic State 2: Society</vt:lpstr>
      <vt:lpstr>The Jihadic State 3: Economy</vt:lpstr>
      <vt:lpstr>Relationship to Colonial Rule</vt:lpstr>
      <vt:lpstr>Conclusion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Roberts</dc:creator>
  <cp:lastModifiedBy>Sacha Hepburn</cp:lastModifiedBy>
  <cp:revision>80</cp:revision>
  <dcterms:created xsi:type="dcterms:W3CDTF">2016-10-14T16:35:30Z</dcterms:created>
  <dcterms:modified xsi:type="dcterms:W3CDTF">2019-10-16T18:13:56Z</dcterms:modified>
</cp:coreProperties>
</file>