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78" r:id="rId2"/>
    <p:sldId id="266" r:id="rId3"/>
    <p:sldId id="267" r:id="rId4"/>
    <p:sldId id="257" r:id="rId5"/>
    <p:sldId id="279" r:id="rId6"/>
    <p:sldId id="268" r:id="rId7"/>
    <p:sldId id="269" r:id="rId8"/>
    <p:sldId id="271" r:id="rId9"/>
    <p:sldId id="277" r:id="rId10"/>
    <p:sldId id="280" r:id="rId11"/>
    <p:sldId id="272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907"/>
    <p:restoredTop sz="94753"/>
  </p:normalViewPr>
  <p:slideViewPr>
    <p:cSldViewPr snapToGrid="0" snapToObjects="1">
      <p:cViewPr varScale="1">
        <p:scale>
          <a:sx n="88" d="100"/>
          <a:sy n="88" d="100"/>
        </p:scale>
        <p:origin x="176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ooter Placeholder 3"/>
          <p:cNvSpPr txBox="1">
            <a:spLocks/>
          </p:cNvSpPr>
          <p:nvPr/>
        </p:nvSpPr>
        <p:spPr bwMode="auto">
          <a:xfrm>
            <a:off x="250825" y="4649788"/>
            <a:ext cx="8642350" cy="1358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GB" altLang="x-none" sz="3600" dirty="0">
                <a:solidFill>
                  <a:schemeClr val="bg1"/>
                </a:solidFill>
                <a:latin typeface="Cambria" charset="0"/>
              </a:rPr>
              <a:t>Social and Political Change </a:t>
            </a:r>
            <a:r>
              <a:rPr lang="en-GB" altLang="x-none" sz="3600" dirty="0" smtClean="0">
                <a:solidFill>
                  <a:schemeClr val="bg1"/>
                </a:solidFill>
                <a:latin typeface="Cambria" charset="0"/>
              </a:rPr>
              <a:t>in Nineteenth-Century Southern </a:t>
            </a:r>
            <a:r>
              <a:rPr lang="en-GB" altLang="x-none" sz="3600" dirty="0">
                <a:solidFill>
                  <a:schemeClr val="bg1"/>
                </a:solidFill>
                <a:latin typeface="Cambria" charset="0"/>
              </a:rPr>
              <a:t>Africa</a:t>
            </a:r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50825" y="5910263"/>
            <a:ext cx="8266113" cy="657225"/>
          </a:xfrm>
          <a:solidFill>
            <a:schemeClr val="tx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x-none" sz="2000" dirty="0">
                <a:solidFill>
                  <a:schemeClr val="bg1"/>
                </a:solidFill>
                <a:latin typeface="Cambria" charset="0"/>
              </a:rPr>
              <a:t>HI177 | A History of Africa since 1800 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x-none" sz="2000" dirty="0">
                <a:solidFill>
                  <a:schemeClr val="bg1"/>
                </a:solidFill>
                <a:latin typeface="Cambria" charset="0"/>
              </a:rPr>
              <a:t>Term 1 | Week </a:t>
            </a:r>
            <a:r>
              <a:rPr lang="en-GB" altLang="x-none" sz="2000" dirty="0">
                <a:solidFill>
                  <a:schemeClr val="bg1"/>
                </a:solidFill>
                <a:latin typeface="Cambria" charset="0"/>
              </a:rPr>
              <a:t>5</a:t>
            </a:r>
            <a:r>
              <a:rPr lang="en-GB" altLang="x-none" sz="2000" dirty="0" smtClean="0">
                <a:solidFill>
                  <a:schemeClr val="bg1"/>
                </a:solidFill>
                <a:latin typeface="Cambria" charset="0"/>
              </a:rPr>
              <a:t> </a:t>
            </a:r>
            <a:r>
              <a:rPr lang="en-GB" altLang="x-none" sz="2000" dirty="0">
                <a:solidFill>
                  <a:schemeClr val="bg1"/>
                </a:solidFill>
                <a:latin typeface="Cambria" charset="0"/>
              </a:rPr>
              <a:t>| Dr Sacha Hepburn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34147"/>
            <a:ext cx="9144000" cy="548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Cobbing’s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Arguments in Context</a:t>
            </a:r>
            <a:endParaRPr lang="en-US" sz="3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577" y="1690689"/>
            <a:ext cx="8110846" cy="4966144"/>
          </a:xfrm>
        </p:spPr>
        <p:txBody>
          <a:bodyPr>
            <a:normAutofit/>
          </a:bodyPr>
          <a:lstStyle/>
          <a:p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1948-1994: </a:t>
            </a:r>
            <a:r>
              <a:rPr lang="en-GB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period of harsh </a:t>
            </a:r>
            <a:r>
              <a:rPr lang="en-GB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racial segregation and 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discrimination in South Africa known as apartheid </a:t>
            </a:r>
          </a:p>
          <a:p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1980s a </a:t>
            </a:r>
            <a:r>
              <a:rPr lang="en-GB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period of political transformation and violence in South 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 with p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opular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protest against apartheid regime</a:t>
            </a:r>
          </a:p>
          <a:p>
            <a:r>
              <a:rPr lang="en-GB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Cobbing’s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arguments sparked controversy: </a:t>
            </a:r>
          </a:p>
          <a:p>
            <a:pPr lvl="1"/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He downplayed role and agency of Africans in C19th South African history and emphasised role of European settlers </a:t>
            </a:r>
          </a:p>
          <a:p>
            <a:pPr lvl="1"/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Political implications of such ideas </a:t>
            </a:r>
            <a:r>
              <a:rPr lang="mr-IN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debates about history of colonialism, race and power</a:t>
            </a:r>
          </a:p>
          <a:p>
            <a:pPr lvl="1"/>
            <a:endParaRPr lang="en-US" sz="1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8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20"/>
            <a:ext cx="9144000" cy="1011937"/>
          </a:xfrm>
        </p:spPr>
        <p:txBody>
          <a:bodyPr>
            <a:noAutofit/>
          </a:bodyPr>
          <a:lstStyle/>
          <a:p>
            <a:pPr algn="ctr"/>
            <a:r>
              <a:rPr lang="en-US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Criticising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Cobbing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1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67" y="1572769"/>
            <a:ext cx="7956467" cy="5124914"/>
          </a:xfrm>
        </p:spPr>
        <p:txBody>
          <a:bodyPr>
            <a:normAutofit/>
          </a:bodyPr>
          <a:lstStyle/>
          <a:p>
            <a:pPr>
              <a:lnSpc>
                <a:spcPts val="2880"/>
              </a:lnSpc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Misrepresenting the evidence</a:t>
            </a:r>
          </a:p>
          <a:p>
            <a:pPr lvl="1">
              <a:lnSpc>
                <a:spcPts val="2880"/>
              </a:lnSpc>
            </a:pP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Unproven hypotheses rather than empirical evidence?</a:t>
            </a:r>
          </a:p>
          <a:p>
            <a:pPr lvl="1">
              <a:lnSpc>
                <a:spcPts val="2880"/>
              </a:lnSpc>
            </a:pP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Extensive slave trade at Delagoa Bay did not begin until </a:t>
            </a:r>
            <a:r>
              <a:rPr lang="en-US" sz="22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after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regional conflicts began in 1817 (</a:t>
            </a:r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Eldredge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lvl="1">
              <a:lnSpc>
                <a:spcPts val="2880"/>
              </a:lnSpc>
            </a:pP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‘Slave-raiding’ argument misreads evidence and lumps together too many diverse actors (</a:t>
            </a:r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Eldredge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lvl="1">
              <a:lnSpc>
                <a:spcPts val="2880"/>
              </a:lnSpc>
            </a:pP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But </a:t>
            </a: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how much evidence do </a:t>
            </a:r>
            <a:r>
              <a:rPr lang="en-US" sz="22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Cobbing’s</a:t>
            </a: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critics offer in response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?</a:t>
            </a:r>
          </a:p>
          <a:p>
            <a:pPr>
              <a:lnSpc>
                <a:spcPts val="2880"/>
              </a:lnSpc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Misrepresenting the historiography</a:t>
            </a:r>
          </a:p>
          <a:p>
            <a:pPr lvl="1">
              <a:lnSpc>
                <a:spcPts val="2880"/>
              </a:lnSpc>
            </a:pP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Does </a:t>
            </a:r>
            <a:r>
              <a:rPr lang="en-US" sz="22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Cobbing</a:t>
            </a: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caricature the existing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historiography? (Saunders, also </a:t>
            </a:r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Peires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</a:t>
            </a:r>
            <a:endParaRPr lang="en-U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ts val="2880"/>
              </a:lnSpc>
            </a:pP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85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Criticising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Cobbing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2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135" y="1637922"/>
            <a:ext cx="8010145" cy="3111185"/>
          </a:xfrm>
        </p:spPr>
        <p:txBody>
          <a:bodyPr>
            <a:normAutofit/>
          </a:bodyPr>
          <a:lstStyle/>
          <a:p>
            <a:pPr>
              <a:lnSpc>
                <a:spcPts val="2880"/>
              </a:lnSpc>
            </a:pP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Etherington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was there even an </a:t>
            </a:r>
            <a:r>
              <a:rPr lang="en-US" sz="26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mfecane</a:t>
            </a:r>
            <a:r>
              <a:rPr lang="en-US" sz="26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 speak of?</a:t>
            </a:r>
          </a:p>
          <a:p>
            <a:pPr lvl="1">
              <a:lnSpc>
                <a:spcPts val="2880"/>
              </a:lnSpc>
            </a:pP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Problem of </a:t>
            </a:r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Zulucentricity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remains</a:t>
            </a:r>
          </a:p>
          <a:p>
            <a:pPr>
              <a:lnSpc>
                <a:spcPts val="2880"/>
              </a:lnSpc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Denying African agency? Perpetuating stereotypes of an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undynamic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precolonial Africa (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eid)</a:t>
            </a:r>
          </a:p>
          <a:p>
            <a:pPr>
              <a:lnSpc>
                <a:spcPts val="2880"/>
              </a:lnSpc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Africans developing concept of </a:t>
            </a:r>
            <a:r>
              <a:rPr lang="en-US" sz="26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mfecane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to further own interests, e.g. related </a:t>
            </a:r>
            <a:r>
              <a:rPr lang="en-US" sz="26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lifaqane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found in 19th century texts</a:t>
            </a:r>
          </a:p>
        </p:txBody>
      </p:sp>
      <p:pic>
        <p:nvPicPr>
          <p:cNvPr id="2050" name="Picture 2" descr="https://upload.wikimedia.org/wikipedia/commons/9/99/Zulumuster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5085838"/>
            <a:ext cx="7498080" cy="157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59936" y="4685728"/>
            <a:ext cx="4401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Zulu regiments at </a:t>
            </a:r>
            <a:r>
              <a:rPr lang="en-US" sz="2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Shaka’s</a:t>
            </a:r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kraal (1827)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30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Beyond the </a:t>
            </a:r>
            <a:r>
              <a:rPr lang="en-US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Cobbing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Debate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143" y="1849376"/>
            <a:ext cx="8041405" cy="4907684"/>
          </a:xfrm>
        </p:spPr>
        <p:txBody>
          <a:bodyPr>
            <a:normAutofit/>
          </a:bodyPr>
          <a:lstStyle/>
          <a:p>
            <a:pPr>
              <a:lnSpc>
                <a:spcPts val="2880"/>
              </a:lnSpc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Ecological factors</a:t>
            </a:r>
          </a:p>
          <a:p>
            <a:pPr lvl="1">
              <a:lnSpc>
                <a:spcPts val="2880"/>
              </a:lnSpc>
            </a:pP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and unable to support cattle farming without drastic </a:t>
            </a:r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reorganisation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of productive forces (Guy)</a:t>
            </a:r>
          </a:p>
          <a:p>
            <a:pPr>
              <a:lnSpc>
                <a:spcPts val="2880"/>
              </a:lnSpc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Ivory trade</a:t>
            </a:r>
          </a:p>
          <a:p>
            <a:pPr lvl="1">
              <a:lnSpc>
                <a:spcPts val="2880"/>
              </a:lnSpc>
            </a:pP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ecline around 1900 forced turn to cattle farming, leading to conflict over land and </a:t>
            </a:r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centralisation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of the state (Smith and Hodges)</a:t>
            </a:r>
          </a:p>
          <a:p>
            <a:pPr>
              <a:lnSpc>
                <a:spcPts val="2880"/>
              </a:lnSpc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Impact of drought (</a:t>
            </a:r>
            <a:r>
              <a:rPr lang="en-US" sz="26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ldredge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>
              <a:lnSpc>
                <a:spcPts val="2880"/>
              </a:lnSpc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Social developments</a:t>
            </a:r>
          </a:p>
          <a:p>
            <a:pPr lvl="1">
              <a:lnSpc>
                <a:spcPts val="2880"/>
              </a:lnSpc>
            </a:pP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Role of women?</a:t>
            </a:r>
          </a:p>
        </p:txBody>
      </p:sp>
    </p:spTree>
    <p:extLst>
      <p:ext uri="{BB962C8B-B14F-4D97-AF65-F5344CB8AC3E}">
        <p14:creationId xmlns:p14="http://schemas.microsoft.com/office/powerpoint/2010/main" val="113876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62" y="1849376"/>
            <a:ext cx="8336477" cy="4052660"/>
          </a:xfrm>
        </p:spPr>
        <p:txBody>
          <a:bodyPr>
            <a:normAutofit/>
          </a:bodyPr>
          <a:lstStyle/>
          <a:p>
            <a:pPr>
              <a:lnSpc>
                <a:spcPts val="2880"/>
              </a:lnSpc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No consensus – demonstrates problem of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monocausal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arguments</a:t>
            </a:r>
          </a:p>
          <a:p>
            <a:pPr>
              <a:lnSpc>
                <a:spcPts val="2880"/>
              </a:lnSpc>
            </a:pP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Revitalisation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of the debate on precolonial southern African history</a:t>
            </a:r>
          </a:p>
          <a:p>
            <a:pPr>
              <a:lnSpc>
                <a:spcPts val="2880"/>
              </a:lnSpc>
            </a:pPr>
            <a:r>
              <a:rPr lang="en-US" sz="26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Mfecane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cannot be understood without reference to internal and external factors</a:t>
            </a:r>
          </a:p>
        </p:txBody>
      </p:sp>
    </p:spTree>
    <p:extLst>
      <p:ext uri="{BB962C8B-B14F-4D97-AF65-F5344CB8AC3E}">
        <p14:creationId xmlns:p14="http://schemas.microsoft.com/office/powerpoint/2010/main" val="34173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0" r="22295"/>
          <a:stretch/>
        </p:blipFill>
        <p:spPr>
          <a:xfrm>
            <a:off x="890650" y="-9895"/>
            <a:ext cx="7362701" cy="686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0"/>
            <a:ext cx="77981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4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i="1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</a:t>
            </a:r>
            <a:r>
              <a:rPr lang="en-US" sz="40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fecane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123464" cy="470580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From Xhosa ’destitution’ and ‘hunger’, also Sotho </a:t>
            </a:r>
            <a:r>
              <a:rPr lang="en-US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difaqane</a:t>
            </a:r>
            <a:r>
              <a:rPr lang="en-US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(‘scattering’)</a:t>
            </a:r>
          </a:p>
          <a:p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Originated in the Nguni-speaking chiefdoms of southeastern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outhern Africa, late 18</a:t>
            </a:r>
            <a:r>
              <a:rPr lang="en-US" baseline="30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/early 19</a:t>
            </a:r>
            <a:r>
              <a:rPr lang="en-US" baseline="30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centuries</a:t>
            </a:r>
          </a:p>
          <a:p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Limited resources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&gt;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war &gt; waves of migration &gt; absorption of chiefdoms into larger states</a:t>
            </a:r>
          </a:p>
          <a:p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I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ncreasingly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centralised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and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militarised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leaderships</a:t>
            </a:r>
          </a:p>
          <a:p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Refugees fled as far north as modern Zimbabwe, Malawi, and Tanzania</a:t>
            </a:r>
          </a:p>
          <a:p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Displacement of peoples and depopulation in southern Africa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1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Mfecane</a:t>
            </a:r>
            <a:r>
              <a:rPr lang="en-US" sz="40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thesis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123464" cy="47058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Escalation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violence and population displacement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early C19th southern Africa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resulted from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3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factors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Increased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competition for land and resources that began during the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C18th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ncreased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competition between Nguni chiefdoms for the control of trade routes and access to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ivory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fforts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powerful and talented individuals like 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Shaka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 leading these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conflicts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and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founding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new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polities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28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183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Rise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the Zulu Kingdom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5" y="1472056"/>
            <a:ext cx="5166937" cy="5385944"/>
          </a:xfrm>
        </p:spPr>
        <p:txBody>
          <a:bodyPr>
            <a:normAutofit fontScale="92500" lnSpcReduction="10000"/>
          </a:bodyPr>
          <a:lstStyle/>
          <a:p>
            <a:r>
              <a:rPr lang="en-US" sz="27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Zulu became most powerful Nguni kingdom</a:t>
            </a:r>
          </a:p>
          <a:p>
            <a:r>
              <a:rPr lang="en-US" sz="27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Shaka</a:t>
            </a:r>
            <a:r>
              <a:rPr lang="en-US" sz="27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became ruler of Zulu state by 1819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New identity based on political and military power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Creation of permanent military regiments (</a:t>
            </a:r>
            <a:r>
              <a:rPr lang="en-US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ambutho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Tactical innovation - short stabbing spear became predominant</a:t>
            </a:r>
          </a:p>
          <a:p>
            <a:r>
              <a:rPr lang="en-US" sz="27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Zulu were dominant power in region until British conquest (1879)</a:t>
            </a:r>
          </a:p>
          <a:p>
            <a:r>
              <a:rPr lang="en-US" sz="27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Model of Nguni kingdoms adopted by other states in region</a:t>
            </a: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575" y="1557400"/>
            <a:ext cx="3145789" cy="42468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2574" y="5804216"/>
            <a:ext cx="3145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 smtClean="0">
                <a:solidFill>
                  <a:schemeClr val="bg1"/>
                </a:solidFill>
                <a:latin typeface="Cambria Math" charset="0"/>
                <a:ea typeface="Cambria Math" charset="0"/>
                <a:cs typeface="Cambria Math" charset="0"/>
              </a:rPr>
              <a:t>Shaka</a:t>
            </a:r>
            <a:r>
              <a:rPr lang="en-US" sz="2200" dirty="0" smtClean="0">
                <a:solidFill>
                  <a:schemeClr val="bg1"/>
                </a:solidFill>
                <a:latin typeface="Cambria Math" charset="0"/>
                <a:ea typeface="Cambria Math" charset="0"/>
                <a:cs typeface="Cambria Math" charset="0"/>
              </a:rPr>
              <a:t> Zulu (1824) </a:t>
            </a:r>
            <a:endParaRPr lang="en-US" sz="2200" dirty="0">
              <a:solidFill>
                <a:schemeClr val="bg1"/>
              </a:solidFill>
              <a:latin typeface="Cambria Math" charset="0"/>
              <a:ea typeface="Cambria Math" charset="0"/>
              <a:cs typeface="Cambria Math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77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6200000">
            <a:off x="7503698" y="5248104"/>
            <a:ext cx="2850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http://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blog.londolozi.com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/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7442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Julian </a:t>
            </a:r>
            <a:r>
              <a:rPr lang="en-US" sz="3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Cobbing</a:t>
            </a:r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‘The </a:t>
            </a:r>
            <a:r>
              <a:rPr lang="en-US" sz="36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Mfecane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as Alibi’</a:t>
            </a:r>
            <a:endParaRPr lang="en-US" sz="3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194" y="1690689"/>
            <a:ext cx="5159611" cy="38697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47072" y="5645741"/>
            <a:ext cx="52498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solidFill>
                  <a:schemeClr val="bg1"/>
                </a:solidFill>
                <a:latin typeface="Cambria" panose="02040503050406030204" pitchFamily="18" charset="0"/>
              </a:rPr>
              <a:t>Julian </a:t>
            </a:r>
            <a:r>
              <a:rPr lang="en-GB" sz="2200" dirty="0" err="1">
                <a:solidFill>
                  <a:schemeClr val="bg1"/>
                </a:solidFill>
                <a:latin typeface="Cambria" panose="02040503050406030204" pitchFamily="18" charset="0"/>
              </a:rPr>
              <a:t>Cobbing</a:t>
            </a:r>
            <a:r>
              <a:rPr lang="en-GB" sz="2200" dirty="0">
                <a:solidFill>
                  <a:schemeClr val="bg1"/>
                </a:solidFill>
                <a:latin typeface="Cambria" panose="02040503050406030204" pitchFamily="18" charset="0"/>
              </a:rPr>
              <a:t> at ‘The </a:t>
            </a:r>
            <a:r>
              <a:rPr lang="en-GB" sz="2200" i="1" dirty="0" err="1">
                <a:solidFill>
                  <a:schemeClr val="bg1"/>
                </a:solidFill>
                <a:latin typeface="Cambria" panose="02040503050406030204" pitchFamily="18" charset="0"/>
              </a:rPr>
              <a:t>Mfecane</a:t>
            </a:r>
            <a:r>
              <a:rPr lang="en-GB" sz="2200" i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Aftermath’ </a:t>
            </a:r>
          </a:p>
          <a:p>
            <a:pPr algn="ctr"/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Johannesburg</a:t>
            </a:r>
            <a:r>
              <a:rPr lang="en-GB" sz="2200" dirty="0">
                <a:solidFill>
                  <a:schemeClr val="bg1"/>
                </a:solidFill>
                <a:latin typeface="Cambria" panose="02040503050406030204" pitchFamily="18" charset="0"/>
              </a:rPr>
              <a:t>, 1991</a:t>
            </a:r>
          </a:p>
        </p:txBody>
      </p:sp>
    </p:spTree>
    <p:extLst>
      <p:ext uri="{BB962C8B-B14F-4D97-AF65-F5344CB8AC3E}">
        <p14:creationId xmlns:p14="http://schemas.microsoft.com/office/powerpoint/2010/main" val="926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Cobbing’s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Arguments</a:t>
            </a:r>
            <a:endParaRPr lang="en-US" sz="3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577" y="1690689"/>
            <a:ext cx="8110846" cy="49661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Disturbances in southern Africa not solely result of the emergence of the Zulu Kingdom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Root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causes of violence and migrations lay in external, European causes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Rise of Delagoa Bay slave trade in Portuguese Mozambique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Afrikaner and British settlers and missionaries pursued slave-raiding, pushing Africans north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Mfecane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as legitimating ‘modern apartheid propaganda’</a:t>
            </a:r>
          </a:p>
          <a:p>
            <a:pPr lvl="1"/>
            <a:r>
              <a:rPr lang="en-US" sz="22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Mfecane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as having no root in African language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Settlers justifying land grabs</a:t>
            </a:r>
          </a:p>
          <a:p>
            <a:pPr lvl="1"/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Justifying the creation of African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Bantustans</a:t>
            </a:r>
          </a:p>
          <a:p>
            <a:pPr lvl="1"/>
            <a:endParaRPr lang="en-US" sz="11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sz="20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8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6874</TotalTime>
  <Words>626</Words>
  <Application>Microsoft Macintosh PowerPoint</Application>
  <PresentationFormat>On-screen Show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Calibri Light</vt:lpstr>
      <vt:lpstr>Cambria</vt:lpstr>
      <vt:lpstr>Cambria Math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The Mfecane</vt:lpstr>
      <vt:lpstr>The Mfecane thesis</vt:lpstr>
      <vt:lpstr>The Rise of the Zulu Kingdom</vt:lpstr>
      <vt:lpstr>PowerPoint Presentation</vt:lpstr>
      <vt:lpstr>Julian Cobbing: ‘The Mfecane as Alibi’</vt:lpstr>
      <vt:lpstr>Cobbing’s Arguments</vt:lpstr>
      <vt:lpstr>Cobbing’s Arguments in Context</vt:lpstr>
      <vt:lpstr>Criticising Cobbing 1</vt:lpstr>
      <vt:lpstr>Criticising Cobbing 2</vt:lpstr>
      <vt:lpstr>Beyond the Cobbing Debate</vt:lpstr>
      <vt:lpstr>Conclusions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Sacha Hepburn</cp:lastModifiedBy>
  <cp:revision>101</cp:revision>
  <dcterms:created xsi:type="dcterms:W3CDTF">2016-10-14T16:35:30Z</dcterms:created>
  <dcterms:modified xsi:type="dcterms:W3CDTF">2019-10-23T18:18:20Z</dcterms:modified>
</cp:coreProperties>
</file>