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79" r:id="rId2"/>
    <p:sldId id="270" r:id="rId3"/>
    <p:sldId id="257" r:id="rId4"/>
    <p:sldId id="258" r:id="rId5"/>
    <p:sldId id="260" r:id="rId6"/>
    <p:sldId id="276" r:id="rId7"/>
    <p:sldId id="272" r:id="rId8"/>
    <p:sldId id="261" r:id="rId9"/>
    <p:sldId id="262" r:id="rId10"/>
    <p:sldId id="263" r:id="rId11"/>
    <p:sldId id="275" r:id="rId12"/>
    <p:sldId id="281" r:id="rId13"/>
    <p:sldId id="271" r:id="rId14"/>
    <p:sldId id="265" r:id="rId15"/>
    <p:sldId id="267" r:id="rId16"/>
    <p:sldId id="264" r:id="rId17"/>
    <p:sldId id="266" r:id="rId18"/>
    <p:sldId id="26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465"/>
    <p:restoredTop sz="91667"/>
  </p:normalViewPr>
  <p:slideViewPr>
    <p:cSldViewPr snapToGrid="0" snapToObjects="1">
      <p:cViewPr>
        <p:scale>
          <a:sx n="100" d="100"/>
          <a:sy n="100" d="100"/>
        </p:scale>
        <p:origin x="28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82EF3-3217-6F45-A367-AF85B82BFE4B}" type="datetimeFigureOut">
              <a:rPr lang="en-US" smtClean="0"/>
              <a:t>11/14/19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14C97C-135F-D145-A7F5-DB5308FAA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292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4C97C-135F-D145-A7F5-DB5308FAAB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115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11/14/19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11/14/19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11/14/19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11/14/19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11/14/19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11/14/19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367AC-8CD1-E64A-B2E2-63B4173D94F2}" type="datetimeFigureOut">
              <a:rPr lang="en-US" smtClean="0"/>
              <a:t>11/14/19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307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092190"/>
            <a:ext cx="8864600" cy="457200"/>
          </a:xfrm>
          <a:solidFill>
            <a:schemeClr val="tx1"/>
          </a:solidFill>
        </p:spPr>
        <p:txBody>
          <a:bodyPr/>
          <a:lstStyle/>
          <a:p>
            <a:pPr algn="l"/>
            <a:r>
              <a:rPr lang="en-GB" sz="2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    HI177 </a:t>
            </a: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| </a:t>
            </a:r>
            <a:r>
              <a:rPr lang="en-GB" sz="2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A History of Africa from 1800 | Term </a:t>
            </a: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1 | Week </a:t>
            </a:r>
            <a:r>
              <a:rPr lang="en-GB" sz="2000" dirty="0">
                <a:solidFill>
                  <a:schemeClr val="bg1"/>
                </a:solidFill>
                <a:latin typeface="Cambria" panose="02040503050406030204" pitchFamily="18" charset="0"/>
              </a:rPr>
              <a:t>8</a:t>
            </a:r>
            <a:r>
              <a:rPr lang="en-GB" sz="2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 </a:t>
            </a:r>
            <a:r>
              <a:rPr lang="en-GB" sz="2000" dirty="0" smtClean="0">
                <a:solidFill>
                  <a:schemeClr val="bg1"/>
                </a:solidFill>
                <a:latin typeface="Cambria" panose="02040503050406030204" pitchFamily="18" charset="0"/>
              </a:rPr>
              <a:t>| Dr Sacha Hepburn</a:t>
            </a:r>
            <a:endParaRPr lang="en-GB" sz="20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57200"/>
            <a:ext cx="9144000" cy="63207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5257800"/>
            <a:ext cx="9144000" cy="834390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l"/>
            <a:r>
              <a:rPr lang="en-US" sz="35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 </a:t>
            </a:r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</a:t>
            </a:r>
            <a:r>
              <a:rPr lang="en-US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'Scramble' for Africa</a:t>
            </a:r>
          </a:p>
        </p:txBody>
      </p:sp>
      <p:sp>
        <p:nvSpPr>
          <p:cNvPr id="4" name="Rectangle 3"/>
          <p:cNvSpPr/>
          <p:nvPr/>
        </p:nvSpPr>
        <p:spPr>
          <a:xfrm>
            <a:off x="5368607" y="0"/>
            <a:ext cx="3775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Cambria" charset="0"/>
                <a:ea typeface="Cambria" charset="0"/>
                <a:cs typeface="Cambria" charset="0"/>
              </a:rPr>
              <a:t>Maji</a:t>
            </a:r>
            <a:r>
              <a:rPr lang="en-US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US" dirty="0" err="1">
                <a:latin typeface="Cambria" charset="0"/>
                <a:ea typeface="Cambria" charset="0"/>
                <a:cs typeface="Cambria" charset="0"/>
              </a:rPr>
              <a:t>Maji</a:t>
            </a:r>
            <a:r>
              <a:rPr lang="en-US" dirty="0">
                <a:latin typeface="Cambria" charset="0"/>
                <a:ea typeface="Cambria" charset="0"/>
                <a:cs typeface="Cambria" charset="0"/>
              </a:rPr>
              <a:t> troops, German East Africa</a:t>
            </a:r>
          </a:p>
        </p:txBody>
      </p:sp>
    </p:spTree>
    <p:extLst>
      <p:ext uri="{BB962C8B-B14F-4D97-AF65-F5344CB8AC3E}">
        <p14:creationId xmlns:p14="http://schemas.microsoft.com/office/powerpoint/2010/main" val="22157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Armed Conquest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8007350" cy="4892675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Superiority of European firearms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e.g. Omdurman, 1896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Divided African societies – European conquest took place at a time of flux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e.g. consequences of German intervention for Swahili port towns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e.g. authority of the </a:t>
            </a:r>
            <a:r>
              <a:rPr lang="en-US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Imerina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elite undermined in Madagascar by missionary presence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European use of African mercenary forces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Occasional African victories over European armies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Zulu defeated British at </a:t>
            </a:r>
            <a:r>
              <a:rPr lang="en-US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Isandlwana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, 1879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Ethiopians defeated Italians at Adwa, 1896</a:t>
            </a:r>
          </a:p>
        </p:txBody>
      </p:sp>
    </p:spTree>
    <p:extLst>
      <p:ext uri="{BB962C8B-B14F-4D97-AF65-F5344CB8AC3E}">
        <p14:creationId xmlns:p14="http://schemas.microsoft.com/office/powerpoint/2010/main" val="200092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Image result for battle omdurman sud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062" y="672179"/>
            <a:ext cx="7833331" cy="5209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885283" y="6060391"/>
            <a:ext cx="3446887" cy="40390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Omdurman, Sudan, 1898</a:t>
            </a:r>
            <a:endParaRPr lang="en-GB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73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Armed Conquest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8007350" cy="4892675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Superiority of European firearms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e.g. Omdurman, 1896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Divided African societies – European conquest took place at a time of flux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e.g. consequences of German intervention for Swahili port towns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e.g. authority of the </a:t>
            </a:r>
            <a:r>
              <a:rPr lang="en-US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Imerina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elite undermined in Madagascar by missionary presence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European use of African mercenary forces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Occasional African victories over European armies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Zulu defeated British at </a:t>
            </a:r>
            <a:r>
              <a:rPr lang="en-US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Isandlwana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, 1879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Ethiopians defeated Italians at Adwa, 1896</a:t>
            </a:r>
          </a:p>
        </p:txBody>
      </p:sp>
    </p:spTree>
    <p:extLst>
      <p:ext uri="{BB962C8B-B14F-4D97-AF65-F5344CB8AC3E}">
        <p14:creationId xmlns:p14="http://schemas.microsoft.com/office/powerpoint/2010/main" val="198272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036624" y="5995424"/>
            <a:ext cx="7040571" cy="49427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Ethiopian victory over the Italians at Adwa, 1896</a:t>
            </a: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623" y="723899"/>
            <a:ext cx="7548575" cy="5111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70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s-I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African Responses: Fight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92675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Violent resistance most prevalent in:</a:t>
            </a:r>
          </a:p>
          <a:p>
            <a:pPr lvl="1"/>
            <a:r>
              <a:rPr lang="en-GB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Dominant, militarised polities</a:t>
            </a:r>
          </a:p>
          <a:p>
            <a:pPr lvl="2"/>
            <a:r>
              <a:rPr lang="en-GB" sz="24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Sokoto</a:t>
            </a:r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Caliphate</a:t>
            </a:r>
          </a:p>
          <a:p>
            <a:pPr lvl="1"/>
            <a:r>
              <a:rPr lang="en-GB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Stateless peoples, fighting guerrilla wars</a:t>
            </a:r>
          </a:p>
          <a:p>
            <a:pPr lvl="2"/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Somalis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Islamic societies – common cause for resistance</a:t>
            </a:r>
          </a:p>
          <a:p>
            <a:pPr lvl="2"/>
            <a:r>
              <a:rPr lang="en-US" sz="24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Sokoto</a:t>
            </a: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Caliphate held out against British until 1903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Cannot simply be seen as ‘Europeans versus Africans’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Scramble embedded in African ‘military revolution’ of C19th? Continuity as well and change</a:t>
            </a:r>
            <a:r>
              <a:rPr lang="mr-IN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…</a:t>
            </a:r>
            <a:endParaRPr lang="en-US" sz="24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94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s-I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Maji Maji (1905-07)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92675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Pressure from German colonial authorities on Tanganyikan farmers to grow cotton for export</a:t>
            </a:r>
          </a:p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No evidence of prior planning</a:t>
            </a:r>
          </a:p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Religion providing a sense of coherence, through the </a:t>
            </a:r>
            <a:r>
              <a:rPr lang="en-GB" sz="2400" i="1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maji</a:t>
            </a:r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water</a:t>
            </a:r>
          </a:p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Brutal German response: 26,000 Africans killed in conflict, plus 50,000 in the famine which followed</a:t>
            </a:r>
          </a:p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Complicating </a:t>
            </a:r>
            <a:r>
              <a:rPr lang="en-GB" sz="24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Maji</a:t>
            </a:r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GB" sz="24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Maji</a:t>
            </a:r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…</a:t>
            </a:r>
          </a:p>
          <a:p>
            <a:pPr lvl="1"/>
            <a:r>
              <a:rPr lang="is-IS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Gender relations</a:t>
            </a:r>
          </a:p>
          <a:p>
            <a:pPr lvl="1"/>
            <a:r>
              <a:rPr lang="is-IS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Shifting alliance structures</a:t>
            </a:r>
          </a:p>
          <a:p>
            <a:pPr lvl="1"/>
            <a:r>
              <a:rPr lang="is-IS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Environmental degradation and demographic change</a:t>
            </a:r>
          </a:p>
          <a:p>
            <a:pPr lvl="1"/>
            <a:r>
              <a:rPr lang="is-IS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Colonial restrictions – e.g. </a:t>
            </a: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</a:t>
            </a:r>
            <a:r>
              <a:rPr lang="is-IS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lephant hunters and ivory trade</a:t>
            </a:r>
          </a:p>
        </p:txBody>
      </p:sp>
    </p:spTree>
    <p:extLst>
      <p:ext uri="{BB962C8B-B14F-4D97-AF65-F5344CB8AC3E}">
        <p14:creationId xmlns:p14="http://schemas.microsoft.com/office/powerpoint/2010/main" val="112714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s-I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African Responses: </a:t>
            </a:r>
            <a:r>
              <a:rPr lang="is-IS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N</a:t>
            </a:r>
            <a:r>
              <a:rPr lang="is-I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egotiate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92675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Africans signing treaties without fully understanding their implications</a:t>
            </a:r>
          </a:p>
          <a:p>
            <a:pPr lvl="1"/>
            <a:r>
              <a:rPr lang="en-GB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French reneged on agreements with </a:t>
            </a:r>
            <a:r>
              <a:rPr lang="en-GB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Tukolor</a:t>
            </a:r>
            <a:r>
              <a:rPr lang="en-GB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and </a:t>
            </a:r>
            <a:r>
              <a:rPr lang="en-GB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Mandinke</a:t>
            </a:r>
            <a:endParaRPr lang="en-GB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Negotiation should not necessarily be understood as capitulation to colonial rule?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Internal unrest could lead to colonialists being welcomed as liberators</a:t>
            </a:r>
          </a:p>
          <a:p>
            <a:pPr lvl="1"/>
            <a:r>
              <a:rPr lang="en-GB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e.g. Gambia, following 40 years of civil war</a:t>
            </a:r>
            <a:endParaRPr lang="en-U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Demonstrative effect of European firearms</a:t>
            </a:r>
          </a:p>
          <a:p>
            <a:pPr lvl="1"/>
            <a:endParaRPr lang="en-US" sz="20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19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s-I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Complicating Resistance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92675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‘Primary resistance’ and ‘secondary resistance’</a:t>
            </a:r>
          </a:p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Problems of organising mass resistance </a:t>
            </a:r>
            <a:r>
              <a:rPr lang="mr-IN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–</a:t>
            </a:r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‘Africa’ existed only in the European imagination</a:t>
            </a:r>
          </a:p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’Resistance’ as a problematic term</a:t>
            </a:r>
          </a:p>
          <a:p>
            <a:r>
              <a:rPr lang="en-GB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Historiographic evolution</a:t>
            </a:r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…</a:t>
            </a:r>
          </a:p>
          <a:p>
            <a:pPr marL="457200" lvl="1" indent="0">
              <a:buNone/>
            </a:pPr>
            <a:r>
              <a:rPr lang="is-I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1960s – ‘nationalist’ histories</a:t>
            </a:r>
          </a:p>
          <a:p>
            <a:pPr marL="457200" lvl="1" indent="0">
              <a:buNone/>
            </a:pPr>
            <a:r>
              <a:rPr lang="is-I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1970s – more materialist, Marxist-inspired histories</a:t>
            </a:r>
          </a:p>
          <a:p>
            <a:pPr marL="457200" lvl="1" indent="0">
              <a:buNone/>
            </a:pPr>
            <a:r>
              <a:rPr lang="is-I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1990s – towards a more nuanced interpretation</a:t>
            </a:r>
          </a:p>
          <a:p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Socioeconomic grievances</a:t>
            </a:r>
          </a:p>
          <a:p>
            <a:pPr marL="457200" lvl="1" indent="0">
              <a:buNone/>
            </a:pPr>
            <a:r>
              <a:rPr lang="is-I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Hut Tax War in Sierra Leone, </a:t>
            </a:r>
            <a:r>
              <a:rPr lang="is-I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1896</a:t>
            </a:r>
            <a:endParaRPr lang="is-I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marL="457200" lvl="1" indent="0">
              <a:buNone/>
            </a:pPr>
            <a:r>
              <a:rPr lang="is-I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Herero uprising in Nambia, </a:t>
            </a:r>
            <a:r>
              <a:rPr lang="is-I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1904-08</a:t>
            </a:r>
          </a:p>
          <a:p>
            <a:pPr marL="457200" lvl="1" indent="0">
              <a:buNone/>
            </a:pPr>
            <a:r>
              <a:rPr lang="en-GB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</a:t>
            </a:r>
            <a:r>
              <a:rPr lang="en-GB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Everyday </a:t>
            </a:r>
            <a:r>
              <a:rPr lang="en-GB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resistance’ – tax avoidance</a:t>
            </a:r>
            <a:endParaRPr lang="en-U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sz="24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1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s-I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Conclusions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8108950" cy="3711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Situating colonial conquest in longer patterns of change</a:t>
            </a:r>
          </a:p>
          <a:p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European interventions in African affairs</a:t>
            </a:r>
          </a:p>
          <a:p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 world connecting: economic globalisation</a:t>
            </a:r>
          </a:p>
          <a:p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African patterns of violence and state-building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</a:t>
            </a:r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ow useful are labels like ‘precolonial’ and ’colonial’?</a:t>
            </a:r>
          </a:p>
          <a:p>
            <a:pPr marL="0" indent="0">
              <a:buNone/>
            </a:pPr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Lines in the sand: colonial borders and their consequences</a:t>
            </a:r>
          </a:p>
          <a:p>
            <a:pPr marL="0" indent="0">
              <a:buNone/>
            </a:pPr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Colonialism </a:t>
            </a:r>
            <a:r>
              <a:rPr lang="is-IS" sz="2400" i="1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did</a:t>
            </a:r>
            <a:r>
              <a:rPr lang="is-I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introduce a new order of sorts</a:t>
            </a:r>
          </a:p>
        </p:txBody>
      </p:sp>
    </p:spTree>
    <p:extLst>
      <p:ext uri="{BB962C8B-B14F-4D97-AF65-F5344CB8AC3E}">
        <p14:creationId xmlns:p14="http://schemas.microsoft.com/office/powerpoint/2010/main" val="129628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2999" y="0"/>
            <a:ext cx="69390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61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European Imperial Ambitions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Late 1870s and early 1880s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French sought to consolidate their position along the coast and in Congo, bringing them into conflict with</a:t>
            </a:r>
          </a:p>
          <a:p>
            <a:pPr lvl="2"/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British interests in the Niger Delta</a:t>
            </a:r>
          </a:p>
          <a:p>
            <a:pPr lvl="2"/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Belgian King </a:t>
            </a: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Leopold II’s </a:t>
            </a: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interests </a:t>
            </a: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on lower Congo River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Berlin </a:t>
            </a: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Conference, 1884-85</a:t>
            </a:r>
          </a:p>
          <a:p>
            <a:pPr lvl="1"/>
            <a:r>
              <a:rPr lang="en-US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Recognised</a:t>
            </a: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Leopold’s claim to Congo Free State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Claims of a European government to a particular region would only be </a:t>
            </a:r>
            <a:r>
              <a:rPr lang="en-US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recognised</a:t>
            </a: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if the power in question was already effectively in control of the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territory </a:t>
            </a:r>
            <a:r>
              <a:rPr lang="mr-IN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–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Germany seeks to undermine Britain?</a:t>
            </a:r>
            <a:endParaRPr lang="en-US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41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1285720"/>
            <a:ext cx="6172200" cy="490380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28650" y="479426"/>
            <a:ext cx="7886700" cy="80629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‘Carving up the continent’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57325" y="6189524"/>
            <a:ext cx="6229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‘Everyone gets his share’ </a:t>
            </a:r>
            <a:r>
              <a:rPr lang="mr-IN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–</a:t>
            </a:r>
            <a:r>
              <a:rPr lang="en-US" sz="2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French caricature from 1885</a:t>
            </a: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15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900" y="1628778"/>
            <a:ext cx="8674100" cy="51022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East Africa:</a:t>
            </a:r>
          </a:p>
          <a:p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1886 treaty creates German East Africa (Tanzania) and British East Africa (Kenya)</a:t>
            </a:r>
          </a:p>
          <a:p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1893-4: British establish protectorate over Buganda (Uganda)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Southern Africa:</a:t>
            </a:r>
          </a:p>
          <a:p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1877: Britain annex Transvaal; Boers retake control in 1880; gold discovered in 1886.</a:t>
            </a:r>
          </a:p>
          <a:p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1884: Bismarck creates German South West Africa (Namibia)</a:t>
            </a:r>
          </a:p>
          <a:p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1885: British declared protectorate over </a:t>
            </a:r>
            <a:r>
              <a:rPr lang="en-US" sz="2200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Bechaunaland</a:t>
            </a:r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(Botswana)</a:t>
            </a:r>
          </a:p>
          <a:p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1889-1902: second Boer War/South African War</a:t>
            </a:r>
          </a:p>
          <a:p>
            <a:r>
              <a:rPr lang="en-US" sz="22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1890s: British South Africa Company expeditions north (Zimbabwe, Malawi, Zambia)</a:t>
            </a: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Partition of Africa</a:t>
            </a:r>
            <a:endParaRPr lang="en-US" sz="4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1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2999" y="0"/>
            <a:ext cx="69390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08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648" y="0"/>
            <a:ext cx="76627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84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Why Conquest? </a:t>
            </a:r>
            <a:r>
              <a:rPr lang="en-US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92675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European power politics?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Franco-Prussian War (1870-71)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Unification of Germany (1871)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‘Scramble’ part of European competition for power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Economic development in Europe?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Industrialization in Britain, Western Europe, USA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Consolidating trade relations?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Robinson and Gallagher – ‘The Imperialism of Free Trade’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search for natural resources?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E.g. oil and rubber in West Africa, diamonds and gold in southern Africa</a:t>
            </a:r>
          </a:p>
        </p:txBody>
      </p:sp>
    </p:spTree>
    <p:extLst>
      <p:ext uri="{BB962C8B-B14F-4D97-AF65-F5344CB8AC3E}">
        <p14:creationId xmlns:p14="http://schemas.microsoft.com/office/powerpoint/2010/main" val="132782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Why Conquest? </a:t>
            </a:r>
            <a:r>
              <a:rPr lang="en-US" sz="4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8007350" cy="4892675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Control over strategic positions?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Nile Valley and 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Anglo-French </a:t>
            </a:r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confrontation at </a:t>
            </a:r>
            <a:r>
              <a:rPr lang="en-US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Fashoda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, 1896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Technological developments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Development of quinine prophylaxis to combat malaria in 1850s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Firearms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Development of racial thought in nineteenth-century Europe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Demarcating racial boundaries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‘Civilization’ and ’</a:t>
            </a:r>
            <a:r>
              <a:rPr lang="en-US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</a:t>
            </a:r>
            <a:r>
              <a:rPr lang="en-US" dirty="0" err="1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odernisation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’ required further intervention </a:t>
            </a:r>
            <a:r>
              <a:rPr lang="mr-IN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–</a:t>
            </a:r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the ‘white man’s burden’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Racism to justify the use of violence</a:t>
            </a:r>
          </a:p>
          <a:p>
            <a:pPr lvl="1"/>
            <a:endParaRPr lang="en-US" sz="2000" dirty="0" smtClean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00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ED4B9C9-DB78-0A40-BD83-5908D82CDB0F}" vid="{919595DA-5BB7-9443-A6EA-C764FDE40F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and white</Template>
  <TotalTime>2039</TotalTime>
  <Words>864</Words>
  <Application>Microsoft Macintosh PowerPoint</Application>
  <PresentationFormat>On-screen Show (4:3)</PresentationFormat>
  <Paragraphs>114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Calibri</vt:lpstr>
      <vt:lpstr>Calibri Light</vt:lpstr>
      <vt:lpstr>Cambria</vt:lpstr>
      <vt:lpstr>Arial</vt:lpstr>
      <vt:lpstr>Office Theme</vt:lpstr>
      <vt:lpstr>  The 'Scramble' for Africa</vt:lpstr>
      <vt:lpstr>PowerPoint Presentation</vt:lpstr>
      <vt:lpstr>European Imperial Ambitions</vt:lpstr>
      <vt:lpstr>PowerPoint Presentation</vt:lpstr>
      <vt:lpstr>The Partition of Africa</vt:lpstr>
      <vt:lpstr>PowerPoint Presentation</vt:lpstr>
      <vt:lpstr>PowerPoint Presentation</vt:lpstr>
      <vt:lpstr>Why Conquest? 1</vt:lpstr>
      <vt:lpstr>Why Conquest? 2</vt:lpstr>
      <vt:lpstr>Armed Conquest</vt:lpstr>
      <vt:lpstr>PowerPoint Presentation</vt:lpstr>
      <vt:lpstr>Armed Conquest</vt:lpstr>
      <vt:lpstr>PowerPoint Presentation</vt:lpstr>
      <vt:lpstr>African Responses: Fight</vt:lpstr>
      <vt:lpstr>Maji Maji (1905-07)</vt:lpstr>
      <vt:lpstr>African Responses: Negotiate</vt:lpstr>
      <vt:lpstr>Complicating Resistance</vt:lpstr>
      <vt:lpstr>Conclusions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Revolution or transition? From slavery to ‘legitimate commerce’ in West Africa</dc:title>
  <dc:creator>George Roberts</dc:creator>
  <cp:lastModifiedBy>Sacha Hepburn</cp:lastModifiedBy>
  <cp:revision>61</cp:revision>
  <dcterms:created xsi:type="dcterms:W3CDTF">2016-11-20T16:07:30Z</dcterms:created>
  <dcterms:modified xsi:type="dcterms:W3CDTF">2019-11-15T10:32:17Z</dcterms:modified>
</cp:coreProperties>
</file>