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3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587"/>
    <p:restoredTop sz="92130"/>
  </p:normalViewPr>
  <p:slideViewPr>
    <p:cSldViewPr snapToGrid="0" snapToObjects="1">
      <p:cViewPr>
        <p:scale>
          <a:sx n="100" d="100"/>
          <a:sy n="100" d="100"/>
        </p:scale>
        <p:origin x="14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82EF3-3217-6F45-A367-AF85B82BFE4B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4C97C-135F-D145-A7F5-DB5308FAA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11/15/18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833" y="4993855"/>
            <a:ext cx="8044249" cy="1054226"/>
          </a:xfrm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From </a:t>
            </a:r>
            <a:r>
              <a:rPr lang="en-US" sz="3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slavery to ‘legitimate commerce’ in West Africa</a:t>
            </a:r>
            <a:endParaRPr lang="en-US" sz="3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2833" y="6048082"/>
            <a:ext cx="7459030" cy="694104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HI177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| Africa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since 1800 | Term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1 | Week 8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| Dr Sacha Hepburn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24233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025" y="3374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Pressure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for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Reform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1455313"/>
            <a:ext cx="4666804" cy="5135492"/>
          </a:xfrm>
        </p:spPr>
        <p:txBody>
          <a:bodyPr>
            <a:normAutofit fontScale="92500" lnSpcReduction="20000"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u="sng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Lagos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1851: British bombarded Lagos to depose Oba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Kosoko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Replaced with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Akitoye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, who posed as opponent of slavery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1861: British annexation of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Lagos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u="sng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Dahomey</a:t>
            </a:r>
            <a:endParaRPr lang="en-US" sz="2500" u="sng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King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Ghezo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(r. 1818-58) came to power through a coup engineered by Brazilian slave merchant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British blockade of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Ouidah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, 1851-52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Dahomey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looked to French for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assistance</a:t>
            </a: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7287" y="1322026"/>
            <a:ext cx="3072438" cy="489314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407288" y="6181648"/>
            <a:ext cx="3072438" cy="409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King </a:t>
            </a:r>
            <a:r>
              <a:rPr lang="en-US" sz="20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Ghezo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1851)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Gender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Relations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Small-scale production &gt;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favoured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women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Palm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oil identified as women’s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work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Expansion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trade in palm kernels put more wealth in women’s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hands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Some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female involvement in large-scale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trade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e.g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.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Tinubu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in mid-nineteenth-century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Lagos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Overall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,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however, large-scale palm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oil trade probably had negative consequences for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women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Men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saw the profits to be made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and increasingly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sought to exploit female </a:t>
            </a:r>
            <a:r>
              <a:rPr lang="en-US" sz="25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labour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and control the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trade</a:t>
            </a: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5616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1980"/>
            <a:ext cx="9234152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Regional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Differences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Case of Asante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67" y="1451096"/>
            <a:ext cx="8133418" cy="511897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153891" y="4904509"/>
            <a:ext cx="1175657" cy="605642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1662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Regional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Differences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the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Case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Asante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849376"/>
            <a:ext cx="3984872" cy="4720868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ithout access to coast – but at crossroads of trade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networks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Sold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gold at the coast to obtain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firearms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Trading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relationship with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Sokoto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Caliphate (kola)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Transfer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slaves from export to local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production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Strong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, successful state until defeat by British in 1874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086" y="2353677"/>
            <a:ext cx="4660119" cy="311984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55335" y="5473521"/>
            <a:ext cx="3029802" cy="504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Asante yam ceremony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1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Coming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Colonialism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53306"/>
          </a:xfrm>
        </p:spPr>
        <p:txBody>
          <a:bodyPr>
            <a:normAutofit lnSpcReduction="10000"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Suppression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slave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trade increased European intervention in Africa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African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middlemen seen as obstructions to European trade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Expansion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trade infrastructure in the Niger Delta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Establishment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steamship services between Britain and West Africa in 1852 &gt; expanded possibilities for trade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Mergers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European firms into dominant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conglomerates, e.g. African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Association Limited (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1889)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Declaration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British Protectorate over Niger Delta, 1885</a:t>
            </a:r>
          </a:p>
        </p:txBody>
      </p:sp>
    </p:spTree>
    <p:extLst>
      <p:ext uri="{BB962C8B-B14F-4D97-AF65-F5344CB8AC3E}">
        <p14:creationId xmlns:p14="http://schemas.microsoft.com/office/powerpoint/2010/main" val="11398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53306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’Local’ and ‘global’ factors of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change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‘Crisis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adaptation’ or ‘adaptation without revolution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’?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Regional diversity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‘Underdevelopment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’ of African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economies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Need to think more about social consequences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mr-IN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–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how 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did Africans understand these changes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? </a:t>
            </a:r>
          </a:p>
          <a:p>
            <a:pPr marL="800100" lvl="2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E.g.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ere there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istinctions between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en versus women, elites versus peasants?</a:t>
            </a:r>
            <a:endParaRPr lang="is-I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is-I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0604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1834"/>
            <a:ext cx="9143999" cy="65753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Abolition and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Industrial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Revolution in Europe</a:t>
            </a:r>
            <a:endParaRPr lang="en-US" sz="3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9370"/>
            <a:ext cx="9144000" cy="5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847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Distribution of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Groundnut 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il 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roduction</a:t>
            </a:r>
            <a:endParaRPr lang="en-US" sz="3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562"/>
            <a:ext cx="13278678" cy="56434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44355" y="6488668"/>
            <a:ext cx="2599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http://</a:t>
            </a:r>
            <a:r>
              <a:rPr lang="en-US" dirty="0" err="1">
                <a:solidFill>
                  <a:schemeClr val="bg1"/>
                </a:solidFill>
              </a:rPr>
              <a:t>media.diercke.net</a:t>
            </a:r>
            <a:r>
              <a:rPr lang="en-US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248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4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Oil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6100"/>
            <a:ext cx="8388350" cy="4360863"/>
          </a:xfrm>
        </p:spPr>
        <p:txBody>
          <a:bodyPr>
            <a:no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oil extracted from the palm fruit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by: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Pounding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fruit in small quantities – laborious,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time-consuming 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slaves and women)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Leaving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oil to ferment in pits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Fermentation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canoes to produce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oils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for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industry (men)</a:t>
            </a:r>
            <a:endParaRPr lang="en-US" sz="22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imports of palm oil from West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Africa: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1800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223 tons &gt; 1850: 22,000 tons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Huge European profit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margins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One 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ton in 1850s Liverpool = £50, Bonny = £19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of palm kernel trade in the second half of nineteenth century</a:t>
            </a:r>
          </a:p>
        </p:txBody>
      </p:sp>
    </p:spTree>
    <p:extLst>
      <p:ext uri="{BB962C8B-B14F-4D97-AF65-F5344CB8AC3E}">
        <p14:creationId xmlns:p14="http://schemas.microsoft.com/office/powerpoint/2010/main" val="139139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847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Migration, </a:t>
            </a:r>
            <a:r>
              <a:rPr lang="en-US" sz="3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</a:t>
            </a:r>
            <a:r>
              <a:rPr lang="en-US" sz="3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rbanisation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and 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rowth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Port </a:t>
            </a: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</a:t>
            </a:r>
            <a:r>
              <a:rPr lang="en-US" sz="3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ities</a:t>
            </a:r>
            <a:endParaRPr lang="en-US" sz="3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562"/>
            <a:ext cx="13278678" cy="56434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44355" y="6488668"/>
            <a:ext cx="2599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http://</a:t>
            </a:r>
            <a:r>
              <a:rPr lang="en-US" dirty="0" err="1">
                <a:solidFill>
                  <a:schemeClr val="bg1"/>
                </a:solidFill>
              </a:rPr>
              <a:t>media.diercke.net</a:t>
            </a:r>
            <a:r>
              <a:rPr lang="en-US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93779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tructure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the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Palm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il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rade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587532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Unlike slavery, palm oil had a low barrier of entry to the market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slave is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‘indivisible’,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whereas oil can be produced in small quantities</a:t>
            </a:r>
          </a:p>
          <a:p>
            <a:r>
              <a:rPr lang="en-US" sz="25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But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the transportation costs of palm oil are much greater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Rulers enforced prohibitions on small-scale production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Africans adapting to exploit market opportunities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Krio traders from Sierra Leone acted as middlemen</a:t>
            </a:r>
          </a:p>
          <a:p>
            <a:pPr lvl="1"/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Isuama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from Nigeria had a reputation for collecting the palm fruit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Emergence of capitalist practices</a:t>
            </a:r>
          </a:p>
          <a:p>
            <a:pPr lvl="1"/>
            <a:endParaRPr lang="en-US" sz="18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34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‘Crisis of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Adaptation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’? </a:t>
            </a:r>
            <a:r>
              <a:rPr lang="en-US" sz="3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/>
            </a:r>
            <a:b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Smoother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ransition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66899"/>
            <a:ext cx="7886700" cy="4673601"/>
          </a:xfrm>
        </p:spPr>
        <p:txBody>
          <a:bodyPr>
            <a:norm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‘Crisis of Adaptation (A. G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Hopkins)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Lower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barrier of entry to the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market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ccumulation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income by new entrants to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market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eakened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authority of existing ruling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elites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P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olitical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turmoil and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war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endParaRPr lang="en-US" sz="2500" u="sng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500" u="sng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OR</a:t>
            </a:r>
            <a:endParaRPr lang="en-US" sz="2500" u="sng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‘Adaptation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without revolution’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(Gareth Austin)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States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largely negotiated the transition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smoothly</a:t>
            </a: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334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Slavery 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Abolished</a:t>
            </a:r>
            <a:r>
              <a:rPr lang="en-US" sz="38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  <a:endParaRPr lang="en-US" sz="3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Growing use of slavery in West Africa (e.g.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Sokoto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Caliphate)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Debate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over the price of slaves – now appears that it may not have fallen much – though relative profitability decreased, given the boom in the slave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trade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Slavery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and ‘legitimate commerce’ were not mutually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exclusive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Growth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of plantation slavery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053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3720</TotalTime>
  <Words>670</Words>
  <Application>Microsoft Macintosh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Calibri Light</vt:lpstr>
      <vt:lpstr>Cambria</vt:lpstr>
      <vt:lpstr>Wingdings</vt:lpstr>
      <vt:lpstr>Arial</vt:lpstr>
      <vt:lpstr>Office Theme</vt:lpstr>
      <vt:lpstr>From slavery to ‘legitimate commerce’ in West Africa</vt:lpstr>
      <vt:lpstr>Abolition and Industrial Revolution in Europe</vt:lpstr>
      <vt:lpstr>Distribution of Palm and Groundnut Oil Production</vt:lpstr>
      <vt:lpstr>PowerPoint Presentation</vt:lpstr>
      <vt:lpstr>Palm Oil</vt:lpstr>
      <vt:lpstr>Migration, Urbanisation, and Growth of Port Cities</vt:lpstr>
      <vt:lpstr>Structure of the Palm Oil Trade</vt:lpstr>
      <vt:lpstr>‘Crisis of Adaptation’? or  Smoother Transition?</vt:lpstr>
      <vt:lpstr>Slavery Abolished?</vt:lpstr>
      <vt:lpstr>European Pressure for Reform</vt:lpstr>
      <vt:lpstr>Gender Relations</vt:lpstr>
      <vt:lpstr>Regional Differences: the Case of Asante</vt:lpstr>
      <vt:lpstr>Regional Differences: the Case of Asante</vt:lpstr>
      <vt:lpstr>The Coming of Colonialism</vt:lpstr>
      <vt:lpstr>Conclusions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 or transition? From slavery to ‘legitimate commerce’ in West Africa</dc:title>
  <dc:creator>George Roberts</dc:creator>
  <cp:lastModifiedBy>Sacha Hepburn</cp:lastModifiedBy>
  <cp:revision>32</cp:revision>
  <dcterms:created xsi:type="dcterms:W3CDTF">2016-11-20T16:07:30Z</dcterms:created>
  <dcterms:modified xsi:type="dcterms:W3CDTF">2018-11-15T20:32:08Z</dcterms:modified>
</cp:coreProperties>
</file>