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79" r:id="rId2"/>
    <p:sldId id="270" r:id="rId3"/>
    <p:sldId id="257" r:id="rId4"/>
    <p:sldId id="258" r:id="rId5"/>
    <p:sldId id="260" r:id="rId6"/>
    <p:sldId id="276" r:id="rId7"/>
    <p:sldId id="272" r:id="rId8"/>
    <p:sldId id="261" r:id="rId9"/>
    <p:sldId id="262" r:id="rId10"/>
    <p:sldId id="263" r:id="rId11"/>
    <p:sldId id="275" r:id="rId12"/>
    <p:sldId id="281" r:id="rId13"/>
    <p:sldId id="271" r:id="rId14"/>
    <p:sldId id="265" r:id="rId15"/>
    <p:sldId id="267" r:id="rId16"/>
    <p:sldId id="264" r:id="rId17"/>
    <p:sldId id="266" r:id="rId18"/>
    <p:sldId id="269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467"/>
    <p:restoredTop sz="91667"/>
  </p:normalViewPr>
  <p:slideViewPr>
    <p:cSldViewPr snapToGrid="0" snapToObjects="1">
      <p:cViewPr>
        <p:scale>
          <a:sx n="100" d="100"/>
          <a:sy n="100" d="100"/>
        </p:scale>
        <p:origin x="1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82EF3-3217-6F45-A367-AF85B82BFE4B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C97C-135F-D145-A7F5-DB5308FAA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4C97C-135F-D145-A7F5-DB5308FAAB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15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092190"/>
            <a:ext cx="8864600" cy="45720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   HI177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|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A History of </a:t>
            </a:r>
            <a:r>
              <a:rPr lang="en-GB" sz="2000" smtClean="0">
                <a:solidFill>
                  <a:schemeClr val="bg1"/>
                </a:solidFill>
                <a:latin typeface="Cambria" panose="02040503050406030204" pitchFamily="18" charset="0"/>
              </a:rPr>
              <a:t>Africa from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1800 | Term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9 | Dr Sacha Hepburn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7200"/>
            <a:ext cx="9144000" cy="63207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257800"/>
            <a:ext cx="9144000" cy="834390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'Scramble' for Africa</a:t>
            </a:r>
          </a:p>
        </p:txBody>
      </p:sp>
      <p:sp>
        <p:nvSpPr>
          <p:cNvPr id="4" name="Rectangle 3"/>
          <p:cNvSpPr/>
          <p:nvPr/>
        </p:nvSpPr>
        <p:spPr>
          <a:xfrm>
            <a:off x="5368607" y="0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US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dirty="0" err="1"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US" dirty="0">
                <a:latin typeface="Cambria" charset="0"/>
                <a:ea typeface="Cambria" charset="0"/>
                <a:cs typeface="Cambria" charset="0"/>
              </a:rPr>
              <a:t> troops, German East Africa</a:t>
            </a:r>
          </a:p>
        </p:txBody>
      </p:sp>
    </p:spTree>
    <p:extLst>
      <p:ext uri="{BB962C8B-B14F-4D97-AF65-F5344CB8AC3E}">
        <p14:creationId xmlns:p14="http://schemas.microsoft.com/office/powerpoint/2010/main" val="2215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Armed 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Conquest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Superiority of European firearms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Omdurman,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Divided African societies – European conquest took place at a time of flux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consequences of German intervention for Swahili port towns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authority of the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Imerina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elite undermined in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Madagascar by missionary presence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u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mercenary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forces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Occasional African victories over European armies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defeated British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Isandlwana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1879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Ethiopians defeated Italians at Adwa,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9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age result for battle omdurman sud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062" y="672179"/>
            <a:ext cx="7833331" cy="520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85283" y="6060391"/>
            <a:ext cx="3446887" cy="40390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Omdurman, Sudan, 1898</a:t>
            </a:r>
            <a:endParaRPr lang="en-GB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3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Armed </a:t>
            </a:r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Conquest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Superiority of European firearms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Omdurman,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Divided African societies – European conquest took place at a time of flux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consequences of German intervention for Swahili port towns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authority of the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Imerina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elite undermined in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Madagascar by missionary presence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u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mercenary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forces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Occasional African victories over European armies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defeated British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Isandlwana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1879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Ethiopians defeated Italians at Adwa,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36624" y="5995424"/>
            <a:ext cx="7040571" cy="4942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 victory over the Italians at Adwa, 1896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23" y="723899"/>
            <a:ext cx="7548575" cy="511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Responses: Fight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Violent resistance most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prevalent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in:</a:t>
            </a:r>
            <a:endParaRPr lang="en-GB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Dominant, militarised polities</a:t>
            </a:r>
          </a:p>
          <a:p>
            <a:pPr lvl="2"/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Stateless peoples, fighting guerrilla wars</a:t>
            </a:r>
          </a:p>
          <a:p>
            <a:pPr lvl="2"/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Somalis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societies – common cause for resistance</a:t>
            </a:r>
          </a:p>
          <a:p>
            <a:pPr lvl="2"/>
            <a:r>
              <a:rPr lang="en-US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 held out against British until 1903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Cannot simply be seen as ‘Europeans versus Africans’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Scramble embedded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‘military revolution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of C19th? Continuity as well and change</a:t>
            </a:r>
            <a:r>
              <a:rPr lang="mr-IN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 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 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1905-07)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Pressure from German colonial authorities on Tanganyikan farmers to grow cotton for export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 evidence of prior planning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Religion providing a sense of coherence, through the </a:t>
            </a:r>
            <a:r>
              <a:rPr lang="en-GB" sz="24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water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Brutal German response: 26,000 Africans killed in conflict, plus 50,000 in the famine which followed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Complicating </a:t>
            </a:r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Gender relations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Shifting alliance structures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Environmental degradation and demographic change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 restrictions – e.g. 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lephant hunters and ivory trade</a:t>
            </a:r>
          </a:p>
        </p:txBody>
      </p:sp>
    </p:spTree>
    <p:extLst>
      <p:ext uri="{BB962C8B-B14F-4D97-AF65-F5344CB8AC3E}">
        <p14:creationId xmlns:p14="http://schemas.microsoft.com/office/powerpoint/2010/main" val="11271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Responses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</a:t>
            </a:r>
            <a:r>
              <a:rPr lang="is-I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egotiate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signing treaties without fully understanding their implications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reneged on agreements with </a:t>
            </a:r>
            <a:r>
              <a:rPr lang="en-GB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Tukolor</a:t>
            </a:r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en-GB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Mandinke</a:t>
            </a:r>
            <a:endParaRPr lang="en-GB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Negotiation should not necessarily be understood as capitulation to colonial rule?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Internal unrest could lead to colonialists being welcomed as liberators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Gambia, following 40 years of civil war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Demonstrative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effect of European firearms</a:t>
            </a: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9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Complicating 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Resistance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‘Primary resistance’ and ‘secondary resistance’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Problems of organising mass resistance </a:t>
            </a:r>
            <a:r>
              <a:rPr lang="mr-IN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‘Africa’ existed only in the European imagination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’Resistance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as a problematic term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Historiographic evolution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1960s – ‘nationalist’ histories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1970s – more materialist, Marxist-inspired histories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1990s – towards a more nuanced interpretation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Socioeconomic grievances</a:t>
            </a:r>
          </a:p>
          <a:p>
            <a:pPr marL="457200" lvl="1" indent="0">
              <a:buNone/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Hut Tax War in Sierra Leone, </a:t>
            </a: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is-I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Herero uprising in Nambia, </a:t>
            </a: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1904-08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’Everyday resistance’ – tax avoidance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1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08950" cy="3711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Situating colonial conquest in longer patterns of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change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interventions in African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affairs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world connecting: economic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globalisation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patterns of violence and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state-building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ow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useful are labels like ‘precolonial’ and ’colonial’?</a:t>
            </a:r>
          </a:p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Lines in the sand: colonial borders and their consequences</a:t>
            </a:r>
          </a:p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Colonialism </a:t>
            </a:r>
            <a:r>
              <a:rPr lang="is-IS" sz="24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did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introduce a new order of sorts</a:t>
            </a:r>
          </a:p>
        </p:txBody>
      </p:sp>
    </p:spTree>
    <p:extLst>
      <p:ext uri="{BB962C8B-B14F-4D97-AF65-F5344CB8AC3E}">
        <p14:creationId xmlns:p14="http://schemas.microsoft.com/office/powerpoint/2010/main" val="12962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 Book &amp; Film Series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08950" cy="3711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Reading Group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Chinua </a:t>
            </a:r>
            <a:r>
              <a:rPr lang="en-US" sz="24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Achebe, </a:t>
            </a:r>
            <a:r>
              <a:rPr lang="en-US" sz="2400" b="1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Things Fall Apart </a:t>
            </a:r>
            <a:r>
              <a:rPr lang="en-US" sz="24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(1958)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Monday 3rd December,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1-2pm, H3.47 (Humanities)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[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ew time and location!]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Informal and open to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all -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bring your lunch along!</a:t>
            </a:r>
          </a:p>
          <a:p>
            <a:pPr marL="0" indent="0">
              <a:buNone/>
            </a:pPr>
            <a:endParaRPr lang="is-I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99" y="0"/>
            <a:ext cx="6939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6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Imperial Ambitions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Late 1870s and early 1880s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sought to consolidate their position along the coast and in Congo, bringing them into conflict with</a:t>
            </a:r>
          </a:p>
          <a:p>
            <a:pPr lvl="2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interests in the Niger Delta</a:t>
            </a:r>
          </a:p>
          <a:p>
            <a:pPr lvl="2"/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Belgian King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Leopold II’s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interests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 lower Congo River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Berlin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Conference, 1884-85</a:t>
            </a:r>
          </a:p>
          <a:p>
            <a:pPr lvl="1"/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Recognised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Leopold’s claim to Congo Free State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Claims of a European government to a particular region would only be 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recognised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if the power in question was already effectively in control of the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territory </a:t>
            </a:r>
            <a:r>
              <a:rPr lang="mr-IN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Germany seeks to undermine Britain?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285720"/>
            <a:ext cx="6172200" cy="490380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28650" y="479426"/>
            <a:ext cx="7886700" cy="8062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‘Carving up the continent’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7325" y="6189524"/>
            <a:ext cx="6229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‘Everyone gets his share’ </a:t>
            </a:r>
            <a:r>
              <a:rPr lang="mr-IN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French caricature from 1885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1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628778"/>
            <a:ext cx="8674100" cy="5102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East Africa: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1886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treaty creates German East Africa (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Tanzania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) and British East Africa (Kenya)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1893-4: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establish protectorate over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Buganda (Uganda)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Southern Africa:</a:t>
            </a:r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1877: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Britain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annex Transvaal; Boers retake control in 1880; gold discovered in 1886.</a:t>
            </a: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1884: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Bismarck creates German South West Africa (Namibia)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1885: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declared protectorate over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Bechaunaland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(Botswana)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1889-1902: second Boer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ar/South African War</a:t>
            </a: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1890s: British South Africa Company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expeditions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north (Zimbabwe, Malawi, Zambia)</a:t>
            </a: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Partition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Africa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99" y="0"/>
            <a:ext cx="6939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48" y="0"/>
            <a:ext cx="7662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Why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Conquest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power politics?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Franco-Prussian War (1870-71)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Unification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Germany (1871)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‘Scramble’ part of European competition for power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 development in Europe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Industrialization in Britain, Western Europe, USA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Consolidating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trade relations?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Robinson and Gallagher – ‘The Imperialism of Free Trade’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search for natural resources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oil and rubber in West Africa, diamonds and gold in southern Africa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Why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Conquest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2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Control over strategic positions?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Nile Valley and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Anglo-French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confrontation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Fashoda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1896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Technological developments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quinine prophylaxis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 combat malaria in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1850s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Firearms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racial thought in nineteenth-century Europe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Demarcating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racial boundaries 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‘Civilization’ and ’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odernisation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required further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intervention </a:t>
            </a:r>
            <a:r>
              <a:rPr lang="mr-IN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 ‘white man’s burden’</a:t>
            </a:r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Racism to justify the use of violence</a:t>
            </a: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1088</TotalTime>
  <Words>906</Words>
  <Application>Microsoft Macintosh PowerPoint</Application>
  <PresentationFormat>On-screen Show (4:3)</PresentationFormat>
  <Paragraphs>122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Calibri</vt:lpstr>
      <vt:lpstr>Calibri Light</vt:lpstr>
      <vt:lpstr>Cambria</vt:lpstr>
      <vt:lpstr>Arial</vt:lpstr>
      <vt:lpstr>Office Theme</vt:lpstr>
      <vt:lpstr>  The 'Scramble' for Africa</vt:lpstr>
      <vt:lpstr>PowerPoint Presentation</vt:lpstr>
      <vt:lpstr>European Imperial Ambitions</vt:lpstr>
      <vt:lpstr>PowerPoint Presentation</vt:lpstr>
      <vt:lpstr>The Partition of Africa</vt:lpstr>
      <vt:lpstr>PowerPoint Presentation</vt:lpstr>
      <vt:lpstr>PowerPoint Presentation</vt:lpstr>
      <vt:lpstr>Why Conquest? 1</vt:lpstr>
      <vt:lpstr>Why Conquest? 2</vt:lpstr>
      <vt:lpstr>Armed Conquest</vt:lpstr>
      <vt:lpstr>PowerPoint Presentation</vt:lpstr>
      <vt:lpstr>Armed Conquest</vt:lpstr>
      <vt:lpstr>PowerPoint Presentation</vt:lpstr>
      <vt:lpstr>African Responses: Fight</vt:lpstr>
      <vt:lpstr>Maji Maji (1905-07)</vt:lpstr>
      <vt:lpstr>African Responses: Negotiate</vt:lpstr>
      <vt:lpstr>Complicating Resistance</vt:lpstr>
      <vt:lpstr>Conclusions</vt:lpstr>
      <vt:lpstr>Africa Book &amp; Film Series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 or transition? From slavery to ‘legitimate commerce’ in West Africa</dc:title>
  <dc:creator>George Roberts</dc:creator>
  <cp:lastModifiedBy>Sacha Hepburn</cp:lastModifiedBy>
  <cp:revision>58</cp:revision>
  <dcterms:created xsi:type="dcterms:W3CDTF">2016-11-20T16:07:30Z</dcterms:created>
  <dcterms:modified xsi:type="dcterms:W3CDTF">2018-11-23T17:15:30Z</dcterms:modified>
</cp:coreProperties>
</file>