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300" r:id="rId3"/>
    <p:sldId id="301" r:id="rId4"/>
    <p:sldId id="302" r:id="rId5"/>
    <p:sldId id="305" r:id="rId6"/>
    <p:sldId id="307" r:id="rId7"/>
    <p:sldId id="313" r:id="rId8"/>
    <p:sldId id="311" r:id="rId9"/>
    <p:sldId id="316" r:id="rId10"/>
    <p:sldId id="315" r:id="rId11"/>
    <p:sldId id="332" r:id="rId12"/>
    <p:sldId id="331" r:id="rId13"/>
    <p:sldId id="309" r:id="rId14"/>
    <p:sldId id="308" r:id="rId15"/>
    <p:sldId id="306" r:id="rId16"/>
    <p:sldId id="304"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BDA11C9-4D19-2445-9AE9-89949A5E3AFD}" v="41" dt="2026-03-20T21:14:05.63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64"/>
    <p:restoredTop sz="94725"/>
  </p:normalViewPr>
  <p:slideViewPr>
    <p:cSldViewPr snapToGrid="0">
      <p:cViewPr varScale="1">
        <p:scale>
          <a:sx n="88" d="100"/>
          <a:sy n="88" d="100"/>
        </p:scale>
        <p:origin x="176" y="5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A15A22-9695-0D3B-DDFC-F89AA61927D3}"/>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75560CF4-9AC2-0095-86EB-6F23908F551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2435B44C-8DC0-FDE2-02A6-AE595FE62C2D}"/>
              </a:ext>
            </a:extLst>
          </p:cNvPr>
          <p:cNvSpPr>
            <a:spLocks noGrp="1"/>
          </p:cNvSpPr>
          <p:nvPr>
            <p:ph type="dt" sz="half" idx="10"/>
          </p:nvPr>
        </p:nvSpPr>
        <p:spPr/>
        <p:txBody>
          <a:bodyPr/>
          <a:lstStyle/>
          <a:p>
            <a:fld id="{A9E785A2-4899-1548-9F4C-4108FDAF480C}" type="datetimeFigureOut">
              <a:rPr lang="en-US" smtClean="0"/>
              <a:t>3/20/26</a:t>
            </a:fld>
            <a:endParaRPr lang="en-US"/>
          </a:p>
        </p:txBody>
      </p:sp>
      <p:sp>
        <p:nvSpPr>
          <p:cNvPr id="5" name="Footer Placeholder 4">
            <a:extLst>
              <a:ext uri="{FF2B5EF4-FFF2-40B4-BE49-F238E27FC236}">
                <a16:creationId xmlns:a16="http://schemas.microsoft.com/office/drawing/2014/main" id="{05F60F70-857E-E621-82D8-E9E487CA05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C64307-19CC-BF8E-C24F-746551533FE5}"/>
              </a:ext>
            </a:extLst>
          </p:cNvPr>
          <p:cNvSpPr>
            <a:spLocks noGrp="1"/>
          </p:cNvSpPr>
          <p:nvPr>
            <p:ph type="sldNum" sz="quarter" idx="12"/>
          </p:nvPr>
        </p:nvSpPr>
        <p:spPr/>
        <p:txBody>
          <a:bodyPr/>
          <a:lstStyle/>
          <a:p>
            <a:fld id="{341A65B2-3552-1B43-8E25-7A4E428CB1A2}" type="slidenum">
              <a:rPr lang="en-US" smtClean="0"/>
              <a:t>‹#›</a:t>
            </a:fld>
            <a:endParaRPr lang="en-US"/>
          </a:p>
        </p:txBody>
      </p:sp>
    </p:spTree>
    <p:extLst>
      <p:ext uri="{BB962C8B-B14F-4D97-AF65-F5344CB8AC3E}">
        <p14:creationId xmlns:p14="http://schemas.microsoft.com/office/powerpoint/2010/main" val="32145296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A3EB5-F5C6-B790-04AB-B6CE21FB7AC6}"/>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F405034C-8B1F-DDE3-E002-FBA7DC4DB206}"/>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720FA3C-B118-AC25-76E8-54A426EE2662}"/>
              </a:ext>
            </a:extLst>
          </p:cNvPr>
          <p:cNvSpPr>
            <a:spLocks noGrp="1"/>
          </p:cNvSpPr>
          <p:nvPr>
            <p:ph type="dt" sz="half" idx="10"/>
          </p:nvPr>
        </p:nvSpPr>
        <p:spPr/>
        <p:txBody>
          <a:bodyPr/>
          <a:lstStyle/>
          <a:p>
            <a:fld id="{A9E785A2-4899-1548-9F4C-4108FDAF480C}" type="datetimeFigureOut">
              <a:rPr lang="en-US" smtClean="0"/>
              <a:t>3/20/26</a:t>
            </a:fld>
            <a:endParaRPr lang="en-US"/>
          </a:p>
        </p:txBody>
      </p:sp>
      <p:sp>
        <p:nvSpPr>
          <p:cNvPr id="5" name="Footer Placeholder 4">
            <a:extLst>
              <a:ext uri="{FF2B5EF4-FFF2-40B4-BE49-F238E27FC236}">
                <a16:creationId xmlns:a16="http://schemas.microsoft.com/office/drawing/2014/main" id="{D6A33F50-6DCA-895E-46C0-768C7815517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5245B04-E791-823E-17C1-DF2D7329F26B}"/>
              </a:ext>
            </a:extLst>
          </p:cNvPr>
          <p:cNvSpPr>
            <a:spLocks noGrp="1"/>
          </p:cNvSpPr>
          <p:nvPr>
            <p:ph type="sldNum" sz="quarter" idx="12"/>
          </p:nvPr>
        </p:nvSpPr>
        <p:spPr/>
        <p:txBody>
          <a:bodyPr/>
          <a:lstStyle/>
          <a:p>
            <a:fld id="{341A65B2-3552-1B43-8E25-7A4E428CB1A2}" type="slidenum">
              <a:rPr lang="en-US" smtClean="0"/>
              <a:t>‹#›</a:t>
            </a:fld>
            <a:endParaRPr lang="en-US"/>
          </a:p>
        </p:txBody>
      </p:sp>
    </p:spTree>
    <p:extLst>
      <p:ext uri="{BB962C8B-B14F-4D97-AF65-F5344CB8AC3E}">
        <p14:creationId xmlns:p14="http://schemas.microsoft.com/office/powerpoint/2010/main" val="5765777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9EA026B-AF55-EC73-BCFE-6BE3A081C409}"/>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30ED75B-F979-DD3F-10C6-3B44B71D3650}"/>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573C66B-48B4-77F3-48C8-16B87F55C0DB}"/>
              </a:ext>
            </a:extLst>
          </p:cNvPr>
          <p:cNvSpPr>
            <a:spLocks noGrp="1"/>
          </p:cNvSpPr>
          <p:nvPr>
            <p:ph type="dt" sz="half" idx="10"/>
          </p:nvPr>
        </p:nvSpPr>
        <p:spPr/>
        <p:txBody>
          <a:bodyPr/>
          <a:lstStyle/>
          <a:p>
            <a:fld id="{A9E785A2-4899-1548-9F4C-4108FDAF480C}" type="datetimeFigureOut">
              <a:rPr lang="en-US" smtClean="0"/>
              <a:t>3/20/26</a:t>
            </a:fld>
            <a:endParaRPr lang="en-US"/>
          </a:p>
        </p:txBody>
      </p:sp>
      <p:sp>
        <p:nvSpPr>
          <p:cNvPr id="5" name="Footer Placeholder 4">
            <a:extLst>
              <a:ext uri="{FF2B5EF4-FFF2-40B4-BE49-F238E27FC236}">
                <a16:creationId xmlns:a16="http://schemas.microsoft.com/office/drawing/2014/main" id="{88147E52-BA88-F753-CFDE-546C46BC477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9FD549B-C302-BF85-260E-8CDB34327318}"/>
              </a:ext>
            </a:extLst>
          </p:cNvPr>
          <p:cNvSpPr>
            <a:spLocks noGrp="1"/>
          </p:cNvSpPr>
          <p:nvPr>
            <p:ph type="sldNum" sz="quarter" idx="12"/>
          </p:nvPr>
        </p:nvSpPr>
        <p:spPr/>
        <p:txBody>
          <a:bodyPr/>
          <a:lstStyle/>
          <a:p>
            <a:fld id="{341A65B2-3552-1B43-8E25-7A4E428CB1A2}" type="slidenum">
              <a:rPr lang="en-US" smtClean="0"/>
              <a:t>‹#›</a:t>
            </a:fld>
            <a:endParaRPr lang="en-US"/>
          </a:p>
        </p:txBody>
      </p:sp>
    </p:spTree>
    <p:extLst>
      <p:ext uri="{BB962C8B-B14F-4D97-AF65-F5344CB8AC3E}">
        <p14:creationId xmlns:p14="http://schemas.microsoft.com/office/powerpoint/2010/main" val="27341842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775CBA-CBDC-D403-341A-165A9DE71DD2}"/>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D1DC1BF4-6E9A-A443-7F20-EC77F51CF6E1}"/>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75988A0-0789-FA7D-BB02-16DF609255F7}"/>
              </a:ext>
            </a:extLst>
          </p:cNvPr>
          <p:cNvSpPr>
            <a:spLocks noGrp="1"/>
          </p:cNvSpPr>
          <p:nvPr>
            <p:ph type="dt" sz="half" idx="10"/>
          </p:nvPr>
        </p:nvSpPr>
        <p:spPr/>
        <p:txBody>
          <a:bodyPr/>
          <a:lstStyle/>
          <a:p>
            <a:fld id="{A9E785A2-4899-1548-9F4C-4108FDAF480C}" type="datetimeFigureOut">
              <a:rPr lang="en-US" smtClean="0"/>
              <a:t>3/20/26</a:t>
            </a:fld>
            <a:endParaRPr lang="en-US"/>
          </a:p>
        </p:txBody>
      </p:sp>
      <p:sp>
        <p:nvSpPr>
          <p:cNvPr id="5" name="Footer Placeholder 4">
            <a:extLst>
              <a:ext uri="{FF2B5EF4-FFF2-40B4-BE49-F238E27FC236}">
                <a16:creationId xmlns:a16="http://schemas.microsoft.com/office/drawing/2014/main" id="{AED70D5B-1182-BD04-6A1B-915D312373E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0392EB3-1B49-D8E7-F886-9B1D0492D8B9}"/>
              </a:ext>
            </a:extLst>
          </p:cNvPr>
          <p:cNvSpPr>
            <a:spLocks noGrp="1"/>
          </p:cNvSpPr>
          <p:nvPr>
            <p:ph type="sldNum" sz="quarter" idx="12"/>
          </p:nvPr>
        </p:nvSpPr>
        <p:spPr/>
        <p:txBody>
          <a:bodyPr/>
          <a:lstStyle/>
          <a:p>
            <a:fld id="{341A65B2-3552-1B43-8E25-7A4E428CB1A2}" type="slidenum">
              <a:rPr lang="en-US" smtClean="0"/>
              <a:t>‹#›</a:t>
            </a:fld>
            <a:endParaRPr lang="en-US"/>
          </a:p>
        </p:txBody>
      </p:sp>
    </p:spTree>
    <p:extLst>
      <p:ext uri="{BB962C8B-B14F-4D97-AF65-F5344CB8AC3E}">
        <p14:creationId xmlns:p14="http://schemas.microsoft.com/office/powerpoint/2010/main" val="22950970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495809-674E-CC17-5B71-32C300B34E58}"/>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7AB41BA0-B3BF-6DF0-685B-8278CA1C425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14ACA967-021C-795F-096D-4E4BE48642C8}"/>
              </a:ext>
            </a:extLst>
          </p:cNvPr>
          <p:cNvSpPr>
            <a:spLocks noGrp="1"/>
          </p:cNvSpPr>
          <p:nvPr>
            <p:ph type="dt" sz="half" idx="10"/>
          </p:nvPr>
        </p:nvSpPr>
        <p:spPr/>
        <p:txBody>
          <a:bodyPr/>
          <a:lstStyle/>
          <a:p>
            <a:fld id="{A9E785A2-4899-1548-9F4C-4108FDAF480C}" type="datetimeFigureOut">
              <a:rPr lang="en-US" smtClean="0"/>
              <a:t>3/20/26</a:t>
            </a:fld>
            <a:endParaRPr lang="en-US"/>
          </a:p>
        </p:txBody>
      </p:sp>
      <p:sp>
        <p:nvSpPr>
          <p:cNvPr id="5" name="Footer Placeholder 4">
            <a:extLst>
              <a:ext uri="{FF2B5EF4-FFF2-40B4-BE49-F238E27FC236}">
                <a16:creationId xmlns:a16="http://schemas.microsoft.com/office/drawing/2014/main" id="{EBBC4676-779D-A4F9-D165-C51BF540F0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5A8626F-1358-58C8-52BB-4FD29AF767B9}"/>
              </a:ext>
            </a:extLst>
          </p:cNvPr>
          <p:cNvSpPr>
            <a:spLocks noGrp="1"/>
          </p:cNvSpPr>
          <p:nvPr>
            <p:ph type="sldNum" sz="quarter" idx="12"/>
          </p:nvPr>
        </p:nvSpPr>
        <p:spPr/>
        <p:txBody>
          <a:bodyPr/>
          <a:lstStyle/>
          <a:p>
            <a:fld id="{341A65B2-3552-1B43-8E25-7A4E428CB1A2}" type="slidenum">
              <a:rPr lang="en-US" smtClean="0"/>
              <a:t>‹#›</a:t>
            </a:fld>
            <a:endParaRPr lang="en-US"/>
          </a:p>
        </p:txBody>
      </p:sp>
    </p:spTree>
    <p:extLst>
      <p:ext uri="{BB962C8B-B14F-4D97-AF65-F5344CB8AC3E}">
        <p14:creationId xmlns:p14="http://schemas.microsoft.com/office/powerpoint/2010/main" val="27927263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ECFF11-14F3-D001-2899-91357F6FFEF4}"/>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565E6F18-4070-4F7D-DFBB-418ADA0190B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0EA261D-1153-DBE1-47C2-E929FF5C68E9}"/>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C0B3FBC2-3598-F6AD-9C73-108BAB03BA01}"/>
              </a:ext>
            </a:extLst>
          </p:cNvPr>
          <p:cNvSpPr>
            <a:spLocks noGrp="1"/>
          </p:cNvSpPr>
          <p:nvPr>
            <p:ph type="dt" sz="half" idx="10"/>
          </p:nvPr>
        </p:nvSpPr>
        <p:spPr/>
        <p:txBody>
          <a:bodyPr/>
          <a:lstStyle/>
          <a:p>
            <a:fld id="{A9E785A2-4899-1548-9F4C-4108FDAF480C}" type="datetimeFigureOut">
              <a:rPr lang="en-US" smtClean="0"/>
              <a:t>3/20/26</a:t>
            </a:fld>
            <a:endParaRPr lang="en-US"/>
          </a:p>
        </p:txBody>
      </p:sp>
      <p:sp>
        <p:nvSpPr>
          <p:cNvPr id="6" name="Footer Placeholder 5">
            <a:extLst>
              <a:ext uri="{FF2B5EF4-FFF2-40B4-BE49-F238E27FC236}">
                <a16:creationId xmlns:a16="http://schemas.microsoft.com/office/drawing/2014/main" id="{BCD72AFD-EE10-CC92-A4E5-EC9207E4ADD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7AEFCF6-16D8-13E5-44B0-33BF28CB7F2B}"/>
              </a:ext>
            </a:extLst>
          </p:cNvPr>
          <p:cNvSpPr>
            <a:spLocks noGrp="1"/>
          </p:cNvSpPr>
          <p:nvPr>
            <p:ph type="sldNum" sz="quarter" idx="12"/>
          </p:nvPr>
        </p:nvSpPr>
        <p:spPr/>
        <p:txBody>
          <a:bodyPr/>
          <a:lstStyle/>
          <a:p>
            <a:fld id="{341A65B2-3552-1B43-8E25-7A4E428CB1A2}" type="slidenum">
              <a:rPr lang="en-US" smtClean="0"/>
              <a:t>‹#›</a:t>
            </a:fld>
            <a:endParaRPr lang="en-US"/>
          </a:p>
        </p:txBody>
      </p:sp>
    </p:spTree>
    <p:extLst>
      <p:ext uri="{BB962C8B-B14F-4D97-AF65-F5344CB8AC3E}">
        <p14:creationId xmlns:p14="http://schemas.microsoft.com/office/powerpoint/2010/main" val="4209641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B6EC8-F0F7-71B0-92E6-FC081A0821F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C3E15EB1-99EA-6B2B-AEBC-7E993C23F84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63ED5DB3-04A6-A934-CCD0-FED2525BDD8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3BA057BC-36BD-B1C8-4D32-CB31D470040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168F5FEA-9524-0961-8AD5-52A43C528BBA}"/>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37938579-142A-CA10-64CF-D9C3BB8CF09B}"/>
              </a:ext>
            </a:extLst>
          </p:cNvPr>
          <p:cNvSpPr>
            <a:spLocks noGrp="1"/>
          </p:cNvSpPr>
          <p:nvPr>
            <p:ph type="dt" sz="half" idx="10"/>
          </p:nvPr>
        </p:nvSpPr>
        <p:spPr/>
        <p:txBody>
          <a:bodyPr/>
          <a:lstStyle/>
          <a:p>
            <a:fld id="{A9E785A2-4899-1548-9F4C-4108FDAF480C}" type="datetimeFigureOut">
              <a:rPr lang="en-US" smtClean="0"/>
              <a:t>3/20/26</a:t>
            </a:fld>
            <a:endParaRPr lang="en-US"/>
          </a:p>
        </p:txBody>
      </p:sp>
      <p:sp>
        <p:nvSpPr>
          <p:cNvPr id="8" name="Footer Placeholder 7">
            <a:extLst>
              <a:ext uri="{FF2B5EF4-FFF2-40B4-BE49-F238E27FC236}">
                <a16:creationId xmlns:a16="http://schemas.microsoft.com/office/drawing/2014/main" id="{B17ACFCB-1DB5-79F0-196E-984D952E17E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BB7F078-0027-EC6D-856D-2CCCE6D55B46}"/>
              </a:ext>
            </a:extLst>
          </p:cNvPr>
          <p:cNvSpPr>
            <a:spLocks noGrp="1"/>
          </p:cNvSpPr>
          <p:nvPr>
            <p:ph type="sldNum" sz="quarter" idx="12"/>
          </p:nvPr>
        </p:nvSpPr>
        <p:spPr/>
        <p:txBody>
          <a:bodyPr/>
          <a:lstStyle/>
          <a:p>
            <a:fld id="{341A65B2-3552-1B43-8E25-7A4E428CB1A2}" type="slidenum">
              <a:rPr lang="en-US" smtClean="0"/>
              <a:t>‹#›</a:t>
            </a:fld>
            <a:endParaRPr lang="en-US"/>
          </a:p>
        </p:txBody>
      </p:sp>
    </p:spTree>
    <p:extLst>
      <p:ext uri="{BB962C8B-B14F-4D97-AF65-F5344CB8AC3E}">
        <p14:creationId xmlns:p14="http://schemas.microsoft.com/office/powerpoint/2010/main" val="12767051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8CACA3-339C-2477-85F5-AEEDAD1B7BF6}"/>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6B9C7589-6972-DF45-9A68-178B28B68C64}"/>
              </a:ext>
            </a:extLst>
          </p:cNvPr>
          <p:cNvSpPr>
            <a:spLocks noGrp="1"/>
          </p:cNvSpPr>
          <p:nvPr>
            <p:ph type="dt" sz="half" idx="10"/>
          </p:nvPr>
        </p:nvSpPr>
        <p:spPr/>
        <p:txBody>
          <a:bodyPr/>
          <a:lstStyle/>
          <a:p>
            <a:fld id="{A9E785A2-4899-1548-9F4C-4108FDAF480C}" type="datetimeFigureOut">
              <a:rPr lang="en-US" smtClean="0"/>
              <a:t>3/20/26</a:t>
            </a:fld>
            <a:endParaRPr lang="en-US"/>
          </a:p>
        </p:txBody>
      </p:sp>
      <p:sp>
        <p:nvSpPr>
          <p:cNvPr id="4" name="Footer Placeholder 3">
            <a:extLst>
              <a:ext uri="{FF2B5EF4-FFF2-40B4-BE49-F238E27FC236}">
                <a16:creationId xmlns:a16="http://schemas.microsoft.com/office/drawing/2014/main" id="{34E42455-F662-6FFE-6700-973243BA1D7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B248647-6A0A-F0F6-95EF-57104103FFB5}"/>
              </a:ext>
            </a:extLst>
          </p:cNvPr>
          <p:cNvSpPr>
            <a:spLocks noGrp="1"/>
          </p:cNvSpPr>
          <p:nvPr>
            <p:ph type="sldNum" sz="quarter" idx="12"/>
          </p:nvPr>
        </p:nvSpPr>
        <p:spPr/>
        <p:txBody>
          <a:bodyPr/>
          <a:lstStyle/>
          <a:p>
            <a:fld id="{341A65B2-3552-1B43-8E25-7A4E428CB1A2}" type="slidenum">
              <a:rPr lang="en-US" smtClean="0"/>
              <a:t>‹#›</a:t>
            </a:fld>
            <a:endParaRPr lang="en-US"/>
          </a:p>
        </p:txBody>
      </p:sp>
    </p:spTree>
    <p:extLst>
      <p:ext uri="{BB962C8B-B14F-4D97-AF65-F5344CB8AC3E}">
        <p14:creationId xmlns:p14="http://schemas.microsoft.com/office/powerpoint/2010/main" val="28904804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5B20467-812C-C706-3B78-76B39D295636}"/>
              </a:ext>
            </a:extLst>
          </p:cNvPr>
          <p:cNvSpPr>
            <a:spLocks noGrp="1"/>
          </p:cNvSpPr>
          <p:nvPr>
            <p:ph type="dt" sz="half" idx="10"/>
          </p:nvPr>
        </p:nvSpPr>
        <p:spPr/>
        <p:txBody>
          <a:bodyPr/>
          <a:lstStyle/>
          <a:p>
            <a:fld id="{A9E785A2-4899-1548-9F4C-4108FDAF480C}" type="datetimeFigureOut">
              <a:rPr lang="en-US" smtClean="0"/>
              <a:t>3/20/26</a:t>
            </a:fld>
            <a:endParaRPr lang="en-US"/>
          </a:p>
        </p:txBody>
      </p:sp>
      <p:sp>
        <p:nvSpPr>
          <p:cNvPr id="3" name="Footer Placeholder 2">
            <a:extLst>
              <a:ext uri="{FF2B5EF4-FFF2-40B4-BE49-F238E27FC236}">
                <a16:creationId xmlns:a16="http://schemas.microsoft.com/office/drawing/2014/main" id="{6B5C191F-2F5F-B4F0-28C8-5626EC4B17B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8D9F91A-53B4-4E96-D1C4-E4CCD1273234}"/>
              </a:ext>
            </a:extLst>
          </p:cNvPr>
          <p:cNvSpPr>
            <a:spLocks noGrp="1"/>
          </p:cNvSpPr>
          <p:nvPr>
            <p:ph type="sldNum" sz="quarter" idx="12"/>
          </p:nvPr>
        </p:nvSpPr>
        <p:spPr/>
        <p:txBody>
          <a:bodyPr/>
          <a:lstStyle/>
          <a:p>
            <a:fld id="{341A65B2-3552-1B43-8E25-7A4E428CB1A2}" type="slidenum">
              <a:rPr lang="en-US" smtClean="0"/>
              <a:t>‹#›</a:t>
            </a:fld>
            <a:endParaRPr lang="en-US"/>
          </a:p>
        </p:txBody>
      </p:sp>
    </p:spTree>
    <p:extLst>
      <p:ext uri="{BB962C8B-B14F-4D97-AF65-F5344CB8AC3E}">
        <p14:creationId xmlns:p14="http://schemas.microsoft.com/office/powerpoint/2010/main" val="26186806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2108A1-869D-C81B-4FBE-BCB09EB3788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23B0AB68-3B7B-DD77-4E36-63B4742E7A7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F9B9167E-E385-2380-4C4B-28CD1DC58D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674CA10-7F59-315F-A004-EAEA0EFD56CF}"/>
              </a:ext>
            </a:extLst>
          </p:cNvPr>
          <p:cNvSpPr>
            <a:spLocks noGrp="1"/>
          </p:cNvSpPr>
          <p:nvPr>
            <p:ph type="dt" sz="half" idx="10"/>
          </p:nvPr>
        </p:nvSpPr>
        <p:spPr/>
        <p:txBody>
          <a:bodyPr/>
          <a:lstStyle/>
          <a:p>
            <a:fld id="{A9E785A2-4899-1548-9F4C-4108FDAF480C}" type="datetimeFigureOut">
              <a:rPr lang="en-US" smtClean="0"/>
              <a:t>3/20/26</a:t>
            </a:fld>
            <a:endParaRPr lang="en-US"/>
          </a:p>
        </p:txBody>
      </p:sp>
      <p:sp>
        <p:nvSpPr>
          <p:cNvPr id="6" name="Footer Placeholder 5">
            <a:extLst>
              <a:ext uri="{FF2B5EF4-FFF2-40B4-BE49-F238E27FC236}">
                <a16:creationId xmlns:a16="http://schemas.microsoft.com/office/drawing/2014/main" id="{BDF1ECAA-B0C9-1436-111A-9D7F9B197FC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D7D6636-90A8-F79F-ED49-5BC2EE23793F}"/>
              </a:ext>
            </a:extLst>
          </p:cNvPr>
          <p:cNvSpPr>
            <a:spLocks noGrp="1"/>
          </p:cNvSpPr>
          <p:nvPr>
            <p:ph type="sldNum" sz="quarter" idx="12"/>
          </p:nvPr>
        </p:nvSpPr>
        <p:spPr/>
        <p:txBody>
          <a:bodyPr/>
          <a:lstStyle/>
          <a:p>
            <a:fld id="{341A65B2-3552-1B43-8E25-7A4E428CB1A2}" type="slidenum">
              <a:rPr lang="en-US" smtClean="0"/>
              <a:t>‹#›</a:t>
            </a:fld>
            <a:endParaRPr lang="en-US"/>
          </a:p>
        </p:txBody>
      </p:sp>
    </p:spTree>
    <p:extLst>
      <p:ext uri="{BB962C8B-B14F-4D97-AF65-F5344CB8AC3E}">
        <p14:creationId xmlns:p14="http://schemas.microsoft.com/office/powerpoint/2010/main" val="38790506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62ACCA-3EAD-18E4-40D8-8A8FE1D197F3}"/>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FA3E9056-4AAF-AB6A-8386-4E3D9D63A03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4680476-211D-9539-759F-165775A68C4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B87770A-3AA7-5D27-D4D3-4B19228BBB2E}"/>
              </a:ext>
            </a:extLst>
          </p:cNvPr>
          <p:cNvSpPr>
            <a:spLocks noGrp="1"/>
          </p:cNvSpPr>
          <p:nvPr>
            <p:ph type="dt" sz="half" idx="10"/>
          </p:nvPr>
        </p:nvSpPr>
        <p:spPr/>
        <p:txBody>
          <a:bodyPr/>
          <a:lstStyle/>
          <a:p>
            <a:fld id="{A9E785A2-4899-1548-9F4C-4108FDAF480C}" type="datetimeFigureOut">
              <a:rPr lang="en-US" smtClean="0"/>
              <a:t>3/20/26</a:t>
            </a:fld>
            <a:endParaRPr lang="en-US"/>
          </a:p>
        </p:txBody>
      </p:sp>
      <p:sp>
        <p:nvSpPr>
          <p:cNvPr id="6" name="Footer Placeholder 5">
            <a:extLst>
              <a:ext uri="{FF2B5EF4-FFF2-40B4-BE49-F238E27FC236}">
                <a16:creationId xmlns:a16="http://schemas.microsoft.com/office/drawing/2014/main" id="{32C48D23-DA59-9FA0-44D1-54A46AEA430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038BDB8-0951-A7B8-221F-B264ABF67C61}"/>
              </a:ext>
            </a:extLst>
          </p:cNvPr>
          <p:cNvSpPr>
            <a:spLocks noGrp="1"/>
          </p:cNvSpPr>
          <p:nvPr>
            <p:ph type="sldNum" sz="quarter" idx="12"/>
          </p:nvPr>
        </p:nvSpPr>
        <p:spPr/>
        <p:txBody>
          <a:bodyPr/>
          <a:lstStyle/>
          <a:p>
            <a:fld id="{341A65B2-3552-1B43-8E25-7A4E428CB1A2}" type="slidenum">
              <a:rPr lang="en-US" smtClean="0"/>
              <a:t>‹#›</a:t>
            </a:fld>
            <a:endParaRPr lang="en-US"/>
          </a:p>
        </p:txBody>
      </p:sp>
    </p:spTree>
    <p:extLst>
      <p:ext uri="{BB962C8B-B14F-4D97-AF65-F5344CB8AC3E}">
        <p14:creationId xmlns:p14="http://schemas.microsoft.com/office/powerpoint/2010/main" val="19783571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7998F99-16C3-7F29-3A22-44B1052725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0C0C501-BF29-5533-578F-F92D8B380B1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66A2B79-4975-5134-64E2-E252CE2B7C2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A9E785A2-4899-1548-9F4C-4108FDAF480C}" type="datetimeFigureOut">
              <a:rPr lang="en-US" smtClean="0"/>
              <a:t>3/20/26</a:t>
            </a:fld>
            <a:endParaRPr lang="en-US"/>
          </a:p>
        </p:txBody>
      </p:sp>
      <p:sp>
        <p:nvSpPr>
          <p:cNvPr id="5" name="Footer Placeholder 4">
            <a:extLst>
              <a:ext uri="{FF2B5EF4-FFF2-40B4-BE49-F238E27FC236}">
                <a16:creationId xmlns:a16="http://schemas.microsoft.com/office/drawing/2014/main" id="{122C0657-EB3D-1F66-96CD-1A6C3CDFD56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1818FB9C-0CDC-E2CD-3342-218CBEDF89A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41A65B2-3552-1B43-8E25-7A4E428CB1A2}" type="slidenum">
              <a:rPr lang="en-US" smtClean="0"/>
              <a:t>‹#›</a:t>
            </a:fld>
            <a:endParaRPr lang="en-US"/>
          </a:p>
        </p:txBody>
      </p:sp>
    </p:spTree>
    <p:extLst>
      <p:ext uri="{BB962C8B-B14F-4D97-AF65-F5344CB8AC3E}">
        <p14:creationId xmlns:p14="http://schemas.microsoft.com/office/powerpoint/2010/main" val="37065354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4A2433E-E907-2DCA-FD2E-E781DA290824}"/>
              </a:ext>
            </a:extLst>
          </p:cNvPr>
          <p:cNvSpPr txBox="1"/>
          <p:nvPr/>
        </p:nvSpPr>
        <p:spPr>
          <a:xfrm>
            <a:off x="1915885" y="1886858"/>
            <a:ext cx="9187544" cy="2062103"/>
          </a:xfrm>
          <a:prstGeom prst="rect">
            <a:avLst/>
          </a:prstGeom>
          <a:noFill/>
        </p:spPr>
        <p:txBody>
          <a:bodyPr wrap="square" rtlCol="0">
            <a:spAutoFit/>
          </a:bodyPr>
          <a:lstStyle/>
          <a:p>
            <a:r>
              <a:rPr lang="en-US" dirty="0"/>
              <a:t>	</a:t>
            </a:r>
            <a:r>
              <a:rPr lang="en-US" sz="2000" b="1" dirty="0"/>
              <a:t>What </a:t>
            </a:r>
            <a:r>
              <a:rPr lang="en-US" sz="2000" b="1" i="1" dirty="0"/>
              <a:t>is </a:t>
            </a:r>
            <a:r>
              <a:rPr lang="en-US" sz="2000" b="1" dirty="0"/>
              <a:t> the History of Emotions: An Archeological Investigation</a:t>
            </a:r>
          </a:p>
          <a:p>
            <a:pPr algn="ctr"/>
            <a:r>
              <a:rPr lang="en-US" dirty="0"/>
              <a:t> </a:t>
            </a:r>
          </a:p>
          <a:p>
            <a:pPr algn="ctr"/>
            <a:r>
              <a:rPr lang="en-US" dirty="0"/>
              <a:t>Dr Claudia Stein</a:t>
            </a:r>
          </a:p>
          <a:p>
            <a:pPr algn="ctr"/>
            <a:endParaRPr lang="en-US" dirty="0"/>
          </a:p>
          <a:p>
            <a:pPr algn="ctr"/>
            <a:r>
              <a:rPr lang="en-US" dirty="0"/>
              <a:t>History Department</a:t>
            </a:r>
          </a:p>
          <a:p>
            <a:pPr algn="ctr"/>
            <a:r>
              <a:rPr lang="en-US" dirty="0"/>
              <a:t> </a:t>
            </a:r>
          </a:p>
          <a:p>
            <a:pPr algn="ctr"/>
            <a:r>
              <a:rPr lang="en-US" dirty="0"/>
              <a:t>University of Warwick </a:t>
            </a:r>
          </a:p>
        </p:txBody>
      </p:sp>
    </p:spTree>
    <p:extLst>
      <p:ext uri="{BB962C8B-B14F-4D97-AF65-F5344CB8AC3E}">
        <p14:creationId xmlns:p14="http://schemas.microsoft.com/office/powerpoint/2010/main" val="62758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1CBE2FA-872F-8207-4831-CF3C3A77A738}"/>
              </a:ext>
            </a:extLst>
          </p:cNvPr>
          <p:cNvSpPr txBox="1"/>
          <p:nvPr/>
        </p:nvSpPr>
        <p:spPr>
          <a:xfrm>
            <a:off x="1508166" y="712519"/>
            <a:ext cx="9444801" cy="677108"/>
          </a:xfrm>
          <a:prstGeom prst="rect">
            <a:avLst/>
          </a:prstGeom>
          <a:noFill/>
        </p:spPr>
        <p:txBody>
          <a:bodyPr wrap="square" rtlCol="0">
            <a:spAutoFit/>
          </a:bodyPr>
          <a:lstStyle/>
          <a:p>
            <a:r>
              <a:rPr lang="en-US" dirty="0"/>
              <a:t>		</a:t>
            </a:r>
            <a:r>
              <a:rPr lang="en-US" sz="2000" b="1" dirty="0"/>
              <a:t>What is the point of it all? </a:t>
            </a:r>
          </a:p>
          <a:p>
            <a:r>
              <a:rPr lang="en-US" dirty="0"/>
              <a:t> </a:t>
            </a:r>
          </a:p>
        </p:txBody>
      </p:sp>
      <p:sp>
        <p:nvSpPr>
          <p:cNvPr id="6" name="TextBox 5">
            <a:extLst>
              <a:ext uri="{FF2B5EF4-FFF2-40B4-BE49-F238E27FC236}">
                <a16:creationId xmlns:a16="http://schemas.microsoft.com/office/drawing/2014/main" id="{BA832EF1-BB23-F9A5-C0FF-56BD7370F605}"/>
              </a:ext>
            </a:extLst>
          </p:cNvPr>
          <p:cNvSpPr txBox="1"/>
          <p:nvPr/>
        </p:nvSpPr>
        <p:spPr>
          <a:xfrm>
            <a:off x="672977" y="1258784"/>
            <a:ext cx="9444801" cy="3970318"/>
          </a:xfrm>
          <a:prstGeom prst="rect">
            <a:avLst/>
          </a:prstGeom>
          <a:noFill/>
        </p:spPr>
        <p:txBody>
          <a:bodyPr wrap="square" rtlCol="0">
            <a:spAutoFit/>
          </a:bodyPr>
          <a:lstStyle/>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Historians will finally understand what it means to be human</a:t>
            </a:r>
          </a:p>
          <a:p>
            <a:r>
              <a:rPr lang="en-US" dirty="0"/>
              <a:t>	</a:t>
            </a:r>
          </a:p>
          <a:p>
            <a:r>
              <a:rPr lang="en-US" dirty="0"/>
              <a:t>	‘We cannot understand our emotions without their history.’ (Rosenwein/Cristiani, 	</a:t>
            </a:r>
            <a:r>
              <a:rPr lang="en-US" i="1" dirty="0"/>
              <a:t>Emotion</a:t>
            </a:r>
            <a:r>
              <a:rPr lang="en-US" dirty="0"/>
              <a:t>, p. 123) ‘</a:t>
            </a:r>
          </a:p>
          <a:p>
            <a:r>
              <a:rPr lang="en-US" dirty="0"/>
              <a:t>	</a:t>
            </a:r>
          </a:p>
          <a:p>
            <a:r>
              <a:rPr lang="en-US" dirty="0"/>
              <a:t>‘	…our own emotional lives will improve or at least become more understandable and 	pleasurable in the light of the history of emotion.’ (Rosenwein/Christiani, </a:t>
            </a:r>
            <a:r>
              <a:rPr lang="en-US" i="1" dirty="0"/>
              <a:t>Emotions</a:t>
            </a:r>
            <a:r>
              <a:rPr lang="en-US" dirty="0"/>
              <a:t>, p. 	121)</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r>
              <a:rPr lang="en-US" dirty="0"/>
              <a:t> </a:t>
            </a:r>
          </a:p>
        </p:txBody>
      </p:sp>
    </p:spTree>
    <p:extLst>
      <p:ext uri="{BB962C8B-B14F-4D97-AF65-F5344CB8AC3E}">
        <p14:creationId xmlns:p14="http://schemas.microsoft.com/office/powerpoint/2010/main" val="10896075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D27E72C-4104-EDF6-0521-339EBEB2B85A}"/>
              </a:ext>
            </a:extLst>
          </p:cNvPr>
          <p:cNvSpPr txBox="1"/>
          <p:nvPr/>
        </p:nvSpPr>
        <p:spPr>
          <a:xfrm>
            <a:off x="593765" y="498765"/>
            <a:ext cx="11020303" cy="5355312"/>
          </a:xfrm>
          <a:prstGeom prst="rect">
            <a:avLst/>
          </a:prstGeom>
          <a:noFill/>
        </p:spPr>
        <p:txBody>
          <a:bodyPr wrap="square" rtlCol="0">
            <a:spAutoFit/>
          </a:bodyPr>
          <a:lstStyle/>
          <a:p>
            <a:pPr marL="285750" indent="-285750">
              <a:buFont typeface="Arial" panose="020B0604020202020204" pitchFamily="34" charset="0"/>
              <a:buChar char="•"/>
            </a:pPr>
            <a:r>
              <a:rPr lang="en-US" b="1" dirty="0"/>
              <a:t>Historian as a critique of the present: the past as resource of liberation and empowerment in the present </a:t>
            </a:r>
          </a:p>
          <a:p>
            <a:pPr marL="285750" indent="-285750">
              <a:buFont typeface="Arial" panose="020B0604020202020204" pitchFamily="34" charset="0"/>
              <a:buChar char="•"/>
            </a:pPr>
            <a:endParaRPr lang="en-US" dirty="0"/>
          </a:p>
          <a:p>
            <a:r>
              <a:rPr lang="en-GB" dirty="0"/>
              <a:t>	‘To discover how radically </a:t>
            </a:r>
            <a:r>
              <a:rPr lang="en-GB" i="1" dirty="0"/>
              <a:t>different</a:t>
            </a:r>
            <a:r>
              <a:rPr lang="en-GB" dirty="0"/>
              <a:t> the interpretations, expressions, and the categories of feelings 	were in the past is to </a:t>
            </a:r>
            <a:r>
              <a:rPr lang="en-GB" b="1" dirty="0"/>
              <a:t>loosen the hold of our contemporary psychological notions over us</a:t>
            </a:r>
            <a:r>
              <a:rPr lang="en-GB" dirty="0"/>
              <a:t>. The 	awareness of radical difference in human emotional understandings, can open our eyes to a 	much 	richer set of affective possibilities than the theories of 21</a:t>
            </a:r>
            <a:r>
              <a:rPr lang="en-GB" baseline="30000" dirty="0"/>
              <a:t>st</a:t>
            </a:r>
            <a:r>
              <a:rPr lang="en-GB" dirty="0"/>
              <a:t>-century psychology at first seem to 	allow.’   (i.e. usage makes historians critical vis-à-vis their own understanding of emotions)</a:t>
            </a:r>
          </a:p>
          <a:p>
            <a:r>
              <a:rPr lang="en-GB" dirty="0"/>
              <a:t>      	</a:t>
            </a:r>
            <a:r>
              <a:rPr lang="en-GB" sz="1600" dirty="0"/>
              <a:t>(Dixon, </a:t>
            </a:r>
            <a:r>
              <a:rPr lang="en-GB" sz="1600" i="1" dirty="0"/>
              <a:t>Emotions</a:t>
            </a:r>
            <a:r>
              <a:rPr lang="en-GB" sz="1600" dirty="0"/>
              <a:t>, p.18)</a:t>
            </a:r>
            <a:endParaRPr lang="en-US" dirty="0"/>
          </a:p>
          <a:p>
            <a:endParaRPr lang="en-US" dirty="0"/>
          </a:p>
          <a:p>
            <a:endParaRPr lang="en-US" dirty="0"/>
          </a:p>
          <a:p>
            <a:endParaRPr lang="en-US" dirty="0"/>
          </a:p>
          <a:p>
            <a:pPr marL="285750" indent="-285750">
              <a:buFont typeface="Arial" panose="020B0604020202020204" pitchFamily="34" charset="0"/>
              <a:buChar char="•"/>
            </a:pPr>
            <a:r>
              <a:rPr lang="en-US" b="1" dirty="0"/>
              <a:t>The historian as political activist</a:t>
            </a:r>
          </a:p>
          <a:p>
            <a:r>
              <a:rPr lang="en-GB" dirty="0"/>
              <a:t>	</a:t>
            </a:r>
          </a:p>
          <a:p>
            <a:r>
              <a:rPr lang="en-GB" dirty="0"/>
              <a:t>	‘Let us be blunt. We believe it is time to revolutionise the way we think about our emotional lives. We 	believe that it is time for educators, politicians, religious leaders, and media educators to consider 	the history of emotions.  This is not theoretical; it has been everything to do with our practical lives.’ 	(Rosenwein/Cristiani, 119). </a:t>
            </a:r>
          </a:p>
          <a:p>
            <a:endParaRPr lang="en-US" dirty="0"/>
          </a:p>
        </p:txBody>
      </p:sp>
    </p:spTree>
    <p:extLst>
      <p:ext uri="{BB962C8B-B14F-4D97-AF65-F5344CB8AC3E}">
        <p14:creationId xmlns:p14="http://schemas.microsoft.com/office/powerpoint/2010/main" val="16900433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40032" y="261257"/>
            <a:ext cx="8918368" cy="2616101"/>
          </a:xfrm>
          <a:prstGeom prst="rect">
            <a:avLst/>
          </a:prstGeom>
        </p:spPr>
        <p:txBody>
          <a:bodyPr wrap="square">
            <a:spAutoFit/>
          </a:bodyPr>
          <a:lstStyle/>
          <a:p>
            <a:r>
              <a:rPr lang="en-GB" b="1" dirty="0"/>
              <a:t>	A reminder of Foucault’s idea of a critical  ‘history of the present’ </a:t>
            </a:r>
          </a:p>
          <a:p>
            <a:endParaRPr lang="en-GB" b="1" dirty="0"/>
          </a:p>
          <a:p>
            <a:r>
              <a:rPr lang="en-GB" dirty="0"/>
              <a:t>‘A critique is not a matter of saying that things are not right as they are. It is a matter of pointing out on what kinds of assumptions, what kind of familiar, unchallenged, unconsidered modes of thought the practices we accept rest.’ </a:t>
            </a:r>
          </a:p>
          <a:p>
            <a:r>
              <a:rPr lang="en-GB" sz="1600" dirty="0"/>
              <a:t>(Foucault, ‘Is it Really Important to Think?’) </a:t>
            </a:r>
          </a:p>
          <a:p>
            <a:endParaRPr lang="en-GB" dirty="0"/>
          </a:p>
          <a:p>
            <a:r>
              <a:rPr lang="en-GB" dirty="0"/>
              <a:t>‘To see what is in front of one’s nose needs a constant struggle.’</a:t>
            </a:r>
          </a:p>
          <a:p>
            <a:r>
              <a:rPr lang="en-GB" sz="1600" dirty="0"/>
              <a:t>George Orwell, </a:t>
            </a:r>
            <a:r>
              <a:rPr lang="en-GB" sz="1600" i="1" dirty="0"/>
              <a:t>In Front of Your Nose</a:t>
            </a:r>
            <a:r>
              <a:rPr lang="en-GB" sz="1600" dirty="0"/>
              <a:t>) </a:t>
            </a:r>
            <a:endParaRPr lang="en-US" sz="1600" dirty="0"/>
          </a:p>
        </p:txBody>
      </p:sp>
      <p:sp>
        <p:nvSpPr>
          <p:cNvPr id="5" name="TextBox 4">
            <a:extLst>
              <a:ext uri="{FF2B5EF4-FFF2-40B4-BE49-F238E27FC236}">
                <a16:creationId xmlns:a16="http://schemas.microsoft.com/office/drawing/2014/main" id="{BC217C5A-3467-4A38-9606-2A7081AABF74}"/>
              </a:ext>
            </a:extLst>
          </p:cNvPr>
          <p:cNvSpPr txBox="1"/>
          <p:nvPr/>
        </p:nvSpPr>
        <p:spPr>
          <a:xfrm>
            <a:off x="653143" y="3429000"/>
            <a:ext cx="10620049" cy="3139321"/>
          </a:xfrm>
          <a:prstGeom prst="rect">
            <a:avLst/>
          </a:prstGeom>
          <a:noFill/>
        </p:spPr>
        <p:txBody>
          <a:bodyPr wrap="square" rtlCol="0">
            <a:spAutoFit/>
          </a:bodyPr>
          <a:lstStyle/>
          <a:p>
            <a:r>
              <a:rPr lang="en-US" b="1" dirty="0"/>
              <a:t>Is the history of emotion a critical history of the present? No</a:t>
            </a:r>
          </a:p>
          <a:p>
            <a:endParaRPr lang="en-US" dirty="0"/>
          </a:p>
          <a:p>
            <a:r>
              <a:rPr lang="en-US" dirty="0"/>
              <a:t>The history of emotions takes the endless utterings of individual and collective emotions in current liberal democratic society simply ‘for granted’; there is nether an attempt to ’denaturalize’ such chatter (nor an attempt to investigate why the evolutionary cognitive evolutionary sciences hold such a grip over the imagination of the authors and society at large when it comes to understand human nature); emotions  are presented as the ‘natural’ expression of human experiences in democratic discourse; emotions are assumed to be the true expressions of freedom and the basis of empowerment for equality. </a:t>
            </a:r>
          </a:p>
          <a:p>
            <a:endParaRPr lang="en-US" dirty="0"/>
          </a:p>
          <a:p>
            <a:r>
              <a:rPr lang="en-US" dirty="0"/>
              <a:t>There is no analysis of what makes emotion such a ‘natural’ currency in our current world to understand individual and social action and notions of individual and collective freedom and equality.</a:t>
            </a:r>
          </a:p>
        </p:txBody>
      </p:sp>
    </p:spTree>
    <p:extLst>
      <p:ext uri="{BB962C8B-B14F-4D97-AF65-F5344CB8AC3E}">
        <p14:creationId xmlns:p14="http://schemas.microsoft.com/office/powerpoint/2010/main" val="12227412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F0CB982-35B5-ADC4-4C74-ADB756164993}"/>
              </a:ext>
            </a:extLst>
          </p:cNvPr>
          <p:cNvSpPr txBox="1"/>
          <p:nvPr/>
        </p:nvSpPr>
        <p:spPr>
          <a:xfrm>
            <a:off x="1151906" y="712519"/>
            <a:ext cx="9524011" cy="646331"/>
          </a:xfrm>
          <a:prstGeom prst="rect">
            <a:avLst/>
          </a:prstGeom>
          <a:noFill/>
        </p:spPr>
        <p:txBody>
          <a:bodyPr wrap="square" rtlCol="0">
            <a:spAutoFit/>
          </a:bodyPr>
          <a:lstStyle/>
          <a:p>
            <a:r>
              <a:rPr lang="en-US" b="1" dirty="0"/>
              <a:t>Emotions as core drivers of ‘neoliberal governmentality’ striving for individual and collective ‘happiness’ within an ‘affective state apparatus’, organized around competition</a:t>
            </a:r>
          </a:p>
        </p:txBody>
      </p:sp>
      <p:sp>
        <p:nvSpPr>
          <p:cNvPr id="8" name="TextBox 7">
            <a:extLst>
              <a:ext uri="{FF2B5EF4-FFF2-40B4-BE49-F238E27FC236}">
                <a16:creationId xmlns:a16="http://schemas.microsoft.com/office/drawing/2014/main" id="{96F90941-CA06-FF0D-23A3-6829251A0DB5}"/>
              </a:ext>
            </a:extLst>
          </p:cNvPr>
          <p:cNvSpPr txBox="1"/>
          <p:nvPr/>
        </p:nvSpPr>
        <p:spPr>
          <a:xfrm>
            <a:off x="1814286" y="1538514"/>
            <a:ext cx="184731" cy="923330"/>
          </a:xfrm>
          <a:prstGeom prst="rect">
            <a:avLst/>
          </a:prstGeom>
          <a:noFill/>
        </p:spPr>
        <p:txBody>
          <a:bodyPr wrap="none" rtlCol="0">
            <a:spAutoFit/>
          </a:bodyPr>
          <a:lstStyle/>
          <a:p>
            <a:endParaRPr lang="en-US" dirty="0"/>
          </a:p>
          <a:p>
            <a:endParaRPr lang="en-US" dirty="0"/>
          </a:p>
          <a:p>
            <a:endParaRPr lang="en-US" dirty="0"/>
          </a:p>
        </p:txBody>
      </p:sp>
      <p:sp>
        <p:nvSpPr>
          <p:cNvPr id="10" name="TextBox 9">
            <a:extLst>
              <a:ext uri="{FF2B5EF4-FFF2-40B4-BE49-F238E27FC236}">
                <a16:creationId xmlns:a16="http://schemas.microsoft.com/office/drawing/2014/main" id="{74E4183D-2949-F8C1-E4F1-7E8817372232}"/>
              </a:ext>
            </a:extLst>
          </p:cNvPr>
          <p:cNvSpPr txBox="1"/>
          <p:nvPr/>
        </p:nvSpPr>
        <p:spPr>
          <a:xfrm>
            <a:off x="711201" y="1857829"/>
            <a:ext cx="11209996" cy="3693319"/>
          </a:xfrm>
          <a:prstGeom prst="rect">
            <a:avLst/>
          </a:prstGeom>
          <a:noFill/>
        </p:spPr>
        <p:txBody>
          <a:bodyPr wrap="square" rtlCol="0">
            <a:spAutoFit/>
          </a:bodyPr>
          <a:lstStyle/>
          <a:p>
            <a:r>
              <a:rPr lang="en-US" dirty="0"/>
              <a:t>‘Neoliberalism refers here to the reinvention of liberal ideas and commitments in ways that have profoundly </a:t>
            </a:r>
          </a:p>
          <a:p>
            <a:r>
              <a:rPr lang="en-US" dirty="0"/>
              <a:t>transformed the fabric of identity and social life. In today’s neoliberal society, the capitalistic market is no</a:t>
            </a:r>
          </a:p>
          <a:p>
            <a:r>
              <a:rPr lang="en-US" dirty="0"/>
              <a:t>longer imagined as a distinct area of value and exchange. Rather the market is, or ideally should be, the basis for </a:t>
            </a:r>
            <a:r>
              <a:rPr lang="en-US" i="1" dirty="0"/>
              <a:t>all </a:t>
            </a:r>
            <a:r>
              <a:rPr lang="en-US" dirty="0"/>
              <a:t>of society. Thus, neoliberalism works aggressively  to infuse competition into the nook and crannies who we are and the environment we inhabit. </a:t>
            </a:r>
          </a:p>
          <a:p>
            <a:endParaRPr lang="en-US" dirty="0"/>
          </a:p>
          <a:p>
            <a:r>
              <a:rPr lang="en-US" dirty="0"/>
              <a:t>Every aspect of our lives, even those facets that do not necessarily have anything to do with money or the economy, become geared towards the market competition, from education to our friendships to our very sense of self-worth.’</a:t>
            </a:r>
          </a:p>
          <a:p>
            <a:r>
              <a:rPr lang="en-US" dirty="0"/>
              <a:t>Julie Wilson, Neoliberalism, p. 3)</a:t>
            </a:r>
          </a:p>
          <a:p>
            <a:endParaRPr lang="en-US" dirty="0"/>
          </a:p>
          <a:p>
            <a:endParaRPr lang="en-US" dirty="0"/>
          </a:p>
          <a:p>
            <a:r>
              <a:rPr lang="en-US" dirty="0"/>
              <a:t>		All human experiences have been </a:t>
            </a:r>
            <a:r>
              <a:rPr lang="en-US" dirty="0" err="1"/>
              <a:t>commericalised</a:t>
            </a:r>
            <a:r>
              <a:rPr lang="en-US" dirty="0"/>
              <a:t> and up for sale!</a:t>
            </a:r>
          </a:p>
        </p:txBody>
      </p:sp>
    </p:spTree>
    <p:extLst>
      <p:ext uri="{BB962C8B-B14F-4D97-AF65-F5344CB8AC3E}">
        <p14:creationId xmlns:p14="http://schemas.microsoft.com/office/powerpoint/2010/main" val="20606544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E3C656C-9DDF-8E93-B9CA-BBDDE205E2F6}"/>
              </a:ext>
            </a:extLst>
          </p:cNvPr>
          <p:cNvSpPr txBox="1"/>
          <p:nvPr/>
        </p:nvSpPr>
        <p:spPr>
          <a:xfrm>
            <a:off x="1828800" y="827314"/>
            <a:ext cx="10386365" cy="4832092"/>
          </a:xfrm>
          <a:prstGeom prst="rect">
            <a:avLst/>
          </a:prstGeom>
          <a:noFill/>
        </p:spPr>
        <p:txBody>
          <a:bodyPr wrap="square" rtlCol="0">
            <a:spAutoFit/>
          </a:bodyPr>
          <a:lstStyle/>
          <a:p>
            <a:pPr algn="ctr"/>
            <a:r>
              <a:rPr lang="en-US" sz="2000" b="1" dirty="0"/>
              <a:t>Emotions Drives Today’s Happiness Industry </a:t>
            </a:r>
          </a:p>
          <a:p>
            <a:pPr algn="ctr"/>
            <a:endParaRPr lang="en-US" b="1" dirty="0"/>
          </a:p>
          <a:p>
            <a:r>
              <a:rPr lang="en-US" dirty="0"/>
              <a:t>Happiness and its industry has become part of a commonsensical discourse through which 	the neoliberal ideology of individualism is rekindled, legitimized, and institutionalized in a seemingly non-ideological way through the discourse of science (e.g. cognitive neurosciences of emotions)</a:t>
            </a:r>
          </a:p>
          <a:p>
            <a:endParaRPr lang="en-US" dirty="0"/>
          </a:p>
          <a:p>
            <a:endParaRPr lang="en-US" dirty="0"/>
          </a:p>
          <a:p>
            <a:pPr marL="285750" indent="-285750">
              <a:buFont typeface="Arial" panose="020B0604020202020204" pitchFamily="34" charset="0"/>
              <a:buChar char="•"/>
            </a:pPr>
            <a:r>
              <a:rPr lang="en-US" dirty="0"/>
              <a:t>20 March is the International Day of Happiness </a:t>
            </a:r>
          </a:p>
          <a:p>
            <a:endParaRPr lang="en-US" dirty="0"/>
          </a:p>
          <a:p>
            <a:pPr marL="285750" indent="-285750">
              <a:buFont typeface="Arial" panose="020B0604020202020204" pitchFamily="34" charset="0"/>
              <a:buChar char="•"/>
            </a:pPr>
            <a:r>
              <a:rPr lang="en-US" dirty="0"/>
              <a:t>Gross National Happiness index (GNH) to go beyond or even replace GNP </a:t>
            </a:r>
          </a:p>
          <a:p>
            <a:endParaRPr lang="en-US" dirty="0"/>
          </a:p>
          <a:p>
            <a:pPr marL="285750" indent="-285750">
              <a:buFont typeface="Arial" panose="020B0604020202020204" pitchFamily="34" charset="0"/>
              <a:buChar char="•"/>
            </a:pPr>
            <a:r>
              <a:rPr lang="en-US" dirty="0"/>
              <a:t>Behavioral economics (winning most </a:t>
            </a:r>
            <a:r>
              <a:rPr lang="en-GB" dirty="0"/>
              <a:t>Nobel Memorial Prize in Economic Sciences </a:t>
            </a:r>
            <a:r>
              <a:rPr lang="en-US" dirty="0"/>
              <a:t>since 1992) </a:t>
            </a:r>
          </a:p>
          <a:p>
            <a:endParaRPr lang="en-US" dirty="0"/>
          </a:p>
          <a:p>
            <a:pPr marL="285750" indent="-285750">
              <a:buFont typeface="Arial" panose="020B0604020202020204" pitchFamily="34" charset="0"/>
              <a:buChar char="•"/>
            </a:pPr>
            <a:r>
              <a:rPr lang="en-US" dirty="0"/>
              <a:t>Policies of ‘nudging’ – libertarian paternalism (Richard Thaler and Cass Sunstein) </a:t>
            </a:r>
          </a:p>
          <a:p>
            <a:endParaRPr lang="en-US" dirty="0"/>
          </a:p>
          <a:p>
            <a:r>
              <a:rPr lang="en-US" dirty="0"/>
              <a:t>	</a:t>
            </a:r>
          </a:p>
          <a:p>
            <a:endParaRPr lang="en-US" dirty="0"/>
          </a:p>
        </p:txBody>
      </p:sp>
      <p:sp>
        <p:nvSpPr>
          <p:cNvPr id="9" name="TextBox 8">
            <a:extLst>
              <a:ext uri="{FF2B5EF4-FFF2-40B4-BE49-F238E27FC236}">
                <a16:creationId xmlns:a16="http://schemas.microsoft.com/office/drawing/2014/main" id="{791CE3BD-4AA0-323D-D814-A18E6EDD4CD1}"/>
              </a:ext>
            </a:extLst>
          </p:cNvPr>
          <p:cNvSpPr txBox="1"/>
          <p:nvPr/>
        </p:nvSpPr>
        <p:spPr>
          <a:xfrm>
            <a:off x="1509487" y="5312229"/>
            <a:ext cx="10106628" cy="369332"/>
          </a:xfrm>
          <a:prstGeom prst="rect">
            <a:avLst/>
          </a:prstGeom>
          <a:noFill/>
        </p:spPr>
        <p:txBody>
          <a:bodyPr wrap="square" rtlCol="0">
            <a:spAutoFit/>
          </a:bodyPr>
          <a:lstStyle/>
          <a:p>
            <a:r>
              <a:rPr lang="en-US" dirty="0"/>
              <a:t>The Individuals as ‘citizens’ have been turned into fully functioning </a:t>
            </a:r>
            <a:r>
              <a:rPr lang="en-US" b="1" dirty="0" err="1"/>
              <a:t>psytizens</a:t>
            </a:r>
            <a:r>
              <a:rPr lang="en-US" b="1" dirty="0"/>
              <a:t> </a:t>
            </a:r>
            <a:r>
              <a:rPr lang="en-US" dirty="0"/>
              <a:t>(Edgar Cabanas)</a:t>
            </a:r>
          </a:p>
        </p:txBody>
      </p:sp>
    </p:spTree>
    <p:extLst>
      <p:ext uri="{BB962C8B-B14F-4D97-AF65-F5344CB8AC3E}">
        <p14:creationId xmlns:p14="http://schemas.microsoft.com/office/powerpoint/2010/main" val="3140590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A202884-6C8C-DFE1-F803-277291A2D1C1}"/>
              </a:ext>
            </a:extLst>
          </p:cNvPr>
          <p:cNvSpPr txBox="1"/>
          <p:nvPr/>
        </p:nvSpPr>
        <p:spPr>
          <a:xfrm>
            <a:off x="1465943" y="1567543"/>
            <a:ext cx="10616541" cy="3970318"/>
          </a:xfrm>
          <a:prstGeom prst="rect">
            <a:avLst/>
          </a:prstGeom>
          <a:noFill/>
        </p:spPr>
        <p:txBody>
          <a:bodyPr wrap="square" rtlCol="0">
            <a:spAutoFit/>
          </a:bodyPr>
          <a:lstStyle/>
          <a:p>
            <a:endParaRPr lang="en-US" dirty="0"/>
          </a:p>
          <a:p>
            <a:r>
              <a:rPr lang="en-US" dirty="0"/>
              <a:t>The history of emotion  is writing the present of our happiness economy into the past. </a:t>
            </a:r>
          </a:p>
          <a:p>
            <a:endParaRPr lang="en-US" dirty="0"/>
          </a:p>
          <a:p>
            <a:r>
              <a:rPr lang="en-US" dirty="0"/>
              <a:t>By pointing to </a:t>
            </a:r>
            <a:r>
              <a:rPr lang="en-US" i="1" dirty="0"/>
              <a:t>the differences </a:t>
            </a:r>
            <a:r>
              <a:rPr lang="en-US" dirty="0"/>
              <a:t>of understanding emotions in the past and tracing  communalities, the history of emotions neither liberates or empowers the reader but rather reinforces ‘confidence’ in the capitalized emotionality of our neoliberal present. </a:t>
            </a:r>
          </a:p>
          <a:p>
            <a:endParaRPr lang="en-US" dirty="0"/>
          </a:p>
          <a:p>
            <a:r>
              <a:rPr lang="en-US" dirty="0"/>
              <a:t>While they present the past a sites that are emotionality, individuality and interiority not yet ‘free’ and in need of individual ‘empowerment’, they are ironically implementing and performing the very premises of an economic and capitalistic subjectivity that governs us today. </a:t>
            </a:r>
          </a:p>
          <a:p>
            <a:endParaRPr lang="en-US" dirty="0"/>
          </a:p>
          <a:p>
            <a:endParaRPr lang="en-US" dirty="0"/>
          </a:p>
          <a:p>
            <a:endParaRPr lang="en-US" dirty="0"/>
          </a:p>
          <a:p>
            <a:endParaRPr lang="en-US" dirty="0"/>
          </a:p>
        </p:txBody>
      </p:sp>
      <p:sp>
        <p:nvSpPr>
          <p:cNvPr id="6" name="TextBox 5">
            <a:extLst>
              <a:ext uri="{FF2B5EF4-FFF2-40B4-BE49-F238E27FC236}">
                <a16:creationId xmlns:a16="http://schemas.microsoft.com/office/drawing/2014/main" id="{AF33ACA8-21F6-0659-9B88-6A5DF53E8359}"/>
              </a:ext>
            </a:extLst>
          </p:cNvPr>
          <p:cNvSpPr txBox="1"/>
          <p:nvPr/>
        </p:nvSpPr>
        <p:spPr>
          <a:xfrm>
            <a:off x="3164113" y="725714"/>
            <a:ext cx="6531429" cy="400110"/>
          </a:xfrm>
          <a:prstGeom prst="rect">
            <a:avLst/>
          </a:prstGeom>
          <a:noFill/>
        </p:spPr>
        <p:txBody>
          <a:bodyPr wrap="square" rtlCol="0">
            <a:spAutoFit/>
          </a:bodyPr>
          <a:lstStyle/>
          <a:p>
            <a:r>
              <a:rPr lang="en-US" sz="2000" b="1" dirty="0"/>
              <a:t>The history of emotion? A critique? A revolution? </a:t>
            </a:r>
          </a:p>
        </p:txBody>
      </p:sp>
    </p:spTree>
    <p:extLst>
      <p:ext uri="{BB962C8B-B14F-4D97-AF65-F5344CB8AC3E}">
        <p14:creationId xmlns:p14="http://schemas.microsoft.com/office/powerpoint/2010/main" val="12791182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737AF12-6A60-5BE2-2BF0-87654CAE50EA}"/>
              </a:ext>
            </a:extLst>
          </p:cNvPr>
          <p:cNvSpPr txBox="1"/>
          <p:nvPr/>
        </p:nvSpPr>
        <p:spPr>
          <a:xfrm>
            <a:off x="3628571" y="2481943"/>
            <a:ext cx="3318537" cy="523220"/>
          </a:xfrm>
          <a:prstGeom prst="rect">
            <a:avLst/>
          </a:prstGeom>
          <a:noFill/>
        </p:spPr>
        <p:txBody>
          <a:bodyPr wrap="none" rtlCol="0">
            <a:spAutoFit/>
          </a:bodyPr>
          <a:lstStyle/>
          <a:p>
            <a:r>
              <a:rPr lang="en-US" dirty="0"/>
              <a:t>		</a:t>
            </a:r>
            <a:r>
              <a:rPr lang="en-US" sz="2800" b="1" dirty="0"/>
              <a:t>The End</a:t>
            </a:r>
          </a:p>
        </p:txBody>
      </p:sp>
    </p:spTree>
    <p:extLst>
      <p:ext uri="{BB962C8B-B14F-4D97-AF65-F5344CB8AC3E}">
        <p14:creationId xmlns:p14="http://schemas.microsoft.com/office/powerpoint/2010/main" val="12428658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BB52038-77F3-EC52-A7C9-A70E5F0ED97A}"/>
              </a:ext>
            </a:extLst>
          </p:cNvPr>
          <p:cNvPicPr>
            <a:picLocks noChangeAspect="1"/>
          </p:cNvPicPr>
          <p:nvPr/>
        </p:nvPicPr>
        <p:blipFill>
          <a:blip r:embed="rId2"/>
          <a:stretch>
            <a:fillRect/>
          </a:stretch>
        </p:blipFill>
        <p:spPr>
          <a:xfrm>
            <a:off x="1793783" y="2582431"/>
            <a:ext cx="1446601" cy="2288925"/>
          </a:xfrm>
          <a:prstGeom prst="rect">
            <a:avLst/>
          </a:prstGeom>
        </p:spPr>
      </p:pic>
      <p:pic>
        <p:nvPicPr>
          <p:cNvPr id="1026" name="Picture 2">
            <a:extLst>
              <a:ext uri="{FF2B5EF4-FFF2-40B4-BE49-F238E27FC236}">
                <a16:creationId xmlns:a16="http://schemas.microsoft.com/office/drawing/2014/main" id="{79754B8C-4C15-85C4-323F-C19A7239CEC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908" y="549000"/>
            <a:ext cx="3844000" cy="57600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92D5770F-FB87-975E-D51D-266C78BB5409}"/>
              </a:ext>
            </a:extLst>
          </p:cNvPr>
          <p:cNvPicPr>
            <a:picLocks noChangeAspect="1"/>
          </p:cNvPicPr>
          <p:nvPr/>
        </p:nvPicPr>
        <p:blipFill>
          <a:blip r:embed="rId4"/>
          <a:stretch>
            <a:fillRect/>
          </a:stretch>
        </p:blipFill>
        <p:spPr>
          <a:xfrm>
            <a:off x="7884510" y="642369"/>
            <a:ext cx="3709152" cy="5832000"/>
          </a:xfrm>
          <a:prstGeom prst="rect">
            <a:avLst/>
          </a:prstGeom>
        </p:spPr>
      </p:pic>
      <p:sp>
        <p:nvSpPr>
          <p:cNvPr id="8" name="TextBox 7">
            <a:extLst>
              <a:ext uri="{FF2B5EF4-FFF2-40B4-BE49-F238E27FC236}">
                <a16:creationId xmlns:a16="http://schemas.microsoft.com/office/drawing/2014/main" id="{74A2E92D-F735-A8CE-4159-2AC5821FCBE4}"/>
              </a:ext>
            </a:extLst>
          </p:cNvPr>
          <p:cNvSpPr txBox="1"/>
          <p:nvPr/>
        </p:nvSpPr>
        <p:spPr>
          <a:xfrm>
            <a:off x="551543" y="6531429"/>
            <a:ext cx="2994731" cy="369332"/>
          </a:xfrm>
          <a:prstGeom prst="rect">
            <a:avLst/>
          </a:prstGeom>
          <a:noFill/>
        </p:spPr>
        <p:txBody>
          <a:bodyPr wrap="none" rtlCol="0">
            <a:spAutoFit/>
          </a:bodyPr>
          <a:lstStyle/>
          <a:p>
            <a:r>
              <a:rPr lang="en-US" dirty="0"/>
              <a:t>(German 2012.2015 English</a:t>
            </a:r>
          </a:p>
        </p:txBody>
      </p:sp>
      <p:sp>
        <p:nvSpPr>
          <p:cNvPr id="9" name="TextBox 8">
            <a:extLst>
              <a:ext uri="{FF2B5EF4-FFF2-40B4-BE49-F238E27FC236}">
                <a16:creationId xmlns:a16="http://schemas.microsoft.com/office/drawing/2014/main" id="{9D69BE43-A159-7A48-E5B9-747C44F5F451}"/>
              </a:ext>
            </a:extLst>
          </p:cNvPr>
          <p:cNvSpPr txBox="1"/>
          <p:nvPr/>
        </p:nvSpPr>
        <p:spPr>
          <a:xfrm>
            <a:off x="8345713" y="6531429"/>
            <a:ext cx="1393373" cy="369332"/>
          </a:xfrm>
          <a:prstGeom prst="rect">
            <a:avLst/>
          </a:prstGeom>
          <a:noFill/>
        </p:spPr>
        <p:txBody>
          <a:bodyPr wrap="square" rtlCol="0">
            <a:spAutoFit/>
          </a:bodyPr>
          <a:lstStyle/>
          <a:p>
            <a:r>
              <a:rPr lang="en-US" dirty="0"/>
              <a:t>2018</a:t>
            </a:r>
          </a:p>
        </p:txBody>
      </p:sp>
      <p:sp>
        <p:nvSpPr>
          <p:cNvPr id="11" name="TextBox 10">
            <a:extLst>
              <a:ext uri="{FF2B5EF4-FFF2-40B4-BE49-F238E27FC236}">
                <a16:creationId xmlns:a16="http://schemas.microsoft.com/office/drawing/2014/main" id="{3CE6A85B-7F4D-4176-C893-C3D91E0D197E}"/>
              </a:ext>
            </a:extLst>
          </p:cNvPr>
          <p:cNvSpPr txBox="1"/>
          <p:nvPr/>
        </p:nvSpPr>
        <p:spPr>
          <a:xfrm>
            <a:off x="3970909" y="2582431"/>
            <a:ext cx="3787590" cy="646331"/>
          </a:xfrm>
          <a:prstGeom prst="rect">
            <a:avLst/>
          </a:prstGeom>
          <a:noFill/>
        </p:spPr>
        <p:txBody>
          <a:bodyPr wrap="square" rtlCol="0">
            <a:spAutoFit/>
          </a:bodyPr>
          <a:lstStyle/>
          <a:p>
            <a:endParaRPr lang="en-US" dirty="0"/>
          </a:p>
          <a:p>
            <a:endParaRPr lang="en-US" dirty="0"/>
          </a:p>
        </p:txBody>
      </p:sp>
      <p:sp>
        <p:nvSpPr>
          <p:cNvPr id="12" name="TextBox 11">
            <a:extLst>
              <a:ext uri="{FF2B5EF4-FFF2-40B4-BE49-F238E27FC236}">
                <a16:creationId xmlns:a16="http://schemas.microsoft.com/office/drawing/2014/main" id="{F93B0A08-23D1-1B1C-C709-61CEBD9D1CAB}"/>
              </a:ext>
            </a:extLst>
          </p:cNvPr>
          <p:cNvSpPr txBox="1"/>
          <p:nvPr/>
        </p:nvSpPr>
        <p:spPr>
          <a:xfrm>
            <a:off x="4247899" y="549001"/>
            <a:ext cx="2994731" cy="6001643"/>
          </a:xfrm>
          <a:prstGeom prst="rect">
            <a:avLst/>
          </a:prstGeom>
          <a:noFill/>
        </p:spPr>
        <p:txBody>
          <a:bodyPr wrap="square" rtlCol="0">
            <a:spAutoFit/>
          </a:bodyPr>
          <a:lstStyle/>
          <a:p>
            <a:r>
              <a:rPr lang="en-US" sz="1600" b="1" dirty="0"/>
              <a:t>Claim:</a:t>
            </a:r>
            <a:r>
              <a:rPr lang="en-US" sz="1600" dirty="0"/>
              <a:t> Synthesis of current debates in the history of emotions and its development in history writing</a:t>
            </a:r>
          </a:p>
          <a:p>
            <a:endParaRPr lang="en-US" sz="1600" dirty="0"/>
          </a:p>
          <a:p>
            <a:r>
              <a:rPr lang="en-US" sz="1600" dirty="0"/>
              <a:t>Help to ‘navigate’ the huge field of historical research which uses emotions as an analytical tool to understand the past. </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History of emotion in different historical periods</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In different subfields of history writing</a:t>
            </a:r>
          </a:p>
          <a:p>
            <a:endParaRPr lang="en-US" sz="1600" dirty="0"/>
          </a:p>
          <a:p>
            <a:pPr marL="285750" indent="-285750">
              <a:buFont typeface="Arial" panose="020B0604020202020204" pitchFamily="34" charset="0"/>
              <a:buChar char="•"/>
            </a:pPr>
            <a:r>
              <a:rPr lang="en-US" sz="1600" dirty="0"/>
              <a:t>Various theoretical/method- logical approaches used, stemming from outside of the discipline of history (e.g. anthropology, </a:t>
            </a:r>
          </a:p>
          <a:p>
            <a:r>
              <a:rPr lang="en-US" sz="1600" dirty="0"/>
              <a:t>       sociology, cognitive neuro- </a:t>
            </a:r>
          </a:p>
          <a:p>
            <a:r>
              <a:rPr lang="en-US" sz="1600" dirty="0"/>
              <a:t>       sciences)</a:t>
            </a:r>
          </a:p>
          <a:p>
            <a:endParaRPr lang="en-US" sz="1600" dirty="0"/>
          </a:p>
        </p:txBody>
      </p:sp>
      <p:sp>
        <p:nvSpPr>
          <p:cNvPr id="3" name="TextBox 2">
            <a:extLst>
              <a:ext uri="{FF2B5EF4-FFF2-40B4-BE49-F238E27FC236}">
                <a16:creationId xmlns:a16="http://schemas.microsoft.com/office/drawing/2014/main" id="{240C3623-E625-7D93-507A-330B27A17F56}"/>
              </a:ext>
            </a:extLst>
          </p:cNvPr>
          <p:cNvSpPr txBox="1"/>
          <p:nvPr/>
        </p:nvSpPr>
        <p:spPr>
          <a:xfrm>
            <a:off x="2946401" y="1"/>
            <a:ext cx="4286802" cy="461665"/>
          </a:xfrm>
          <a:prstGeom prst="rect">
            <a:avLst/>
          </a:prstGeom>
          <a:noFill/>
        </p:spPr>
        <p:txBody>
          <a:bodyPr wrap="square" rtlCol="0">
            <a:spAutoFit/>
          </a:bodyPr>
          <a:lstStyle/>
          <a:p>
            <a:r>
              <a:rPr lang="en-US" sz="2400" b="1" dirty="0"/>
              <a:t>General histories of emotion </a:t>
            </a:r>
          </a:p>
        </p:txBody>
      </p:sp>
    </p:spTree>
    <p:extLst>
      <p:ext uri="{BB962C8B-B14F-4D97-AF65-F5344CB8AC3E}">
        <p14:creationId xmlns:p14="http://schemas.microsoft.com/office/powerpoint/2010/main" val="30880645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A74ED55-8EE2-46A5-A2FD-F77068471034}"/>
              </a:ext>
            </a:extLst>
          </p:cNvPr>
          <p:cNvSpPr txBox="1"/>
          <p:nvPr/>
        </p:nvSpPr>
        <p:spPr>
          <a:xfrm>
            <a:off x="2075543" y="1248229"/>
            <a:ext cx="8490857" cy="369332"/>
          </a:xfrm>
          <a:prstGeom prst="rect">
            <a:avLst/>
          </a:prstGeom>
          <a:noFill/>
        </p:spPr>
        <p:txBody>
          <a:bodyPr wrap="square" rtlCol="0">
            <a:spAutoFit/>
          </a:bodyPr>
          <a:lstStyle/>
          <a:p>
            <a:r>
              <a:rPr lang="en-US" dirty="0"/>
              <a:t>What </a:t>
            </a:r>
          </a:p>
        </p:txBody>
      </p:sp>
      <p:pic>
        <p:nvPicPr>
          <p:cNvPr id="5" name="Picture 4">
            <a:extLst>
              <a:ext uri="{FF2B5EF4-FFF2-40B4-BE49-F238E27FC236}">
                <a16:creationId xmlns:a16="http://schemas.microsoft.com/office/drawing/2014/main" id="{A270A58B-96B2-029C-9742-A7C3BF7F1068}"/>
              </a:ext>
            </a:extLst>
          </p:cNvPr>
          <p:cNvPicPr>
            <a:picLocks noChangeAspect="1"/>
          </p:cNvPicPr>
          <p:nvPr/>
        </p:nvPicPr>
        <p:blipFill>
          <a:blip r:embed="rId2"/>
          <a:stretch>
            <a:fillRect/>
          </a:stretch>
        </p:blipFill>
        <p:spPr>
          <a:xfrm>
            <a:off x="479406" y="143743"/>
            <a:ext cx="3782016" cy="6048000"/>
          </a:xfrm>
          <a:prstGeom prst="rect">
            <a:avLst/>
          </a:prstGeom>
        </p:spPr>
      </p:pic>
      <p:pic>
        <p:nvPicPr>
          <p:cNvPr id="6" name="Picture 5">
            <a:extLst>
              <a:ext uri="{FF2B5EF4-FFF2-40B4-BE49-F238E27FC236}">
                <a16:creationId xmlns:a16="http://schemas.microsoft.com/office/drawing/2014/main" id="{BA628C17-B98E-69DF-30D3-741004CCF220}"/>
              </a:ext>
            </a:extLst>
          </p:cNvPr>
          <p:cNvPicPr>
            <a:picLocks noChangeAspect="1"/>
          </p:cNvPicPr>
          <p:nvPr/>
        </p:nvPicPr>
        <p:blipFill>
          <a:blip r:embed="rId3"/>
          <a:stretch>
            <a:fillRect/>
          </a:stretch>
        </p:blipFill>
        <p:spPr>
          <a:xfrm>
            <a:off x="7708682" y="530051"/>
            <a:ext cx="3672000" cy="5797897"/>
          </a:xfrm>
          <a:prstGeom prst="rect">
            <a:avLst/>
          </a:prstGeom>
        </p:spPr>
      </p:pic>
      <p:sp>
        <p:nvSpPr>
          <p:cNvPr id="7" name="TextBox 6">
            <a:extLst>
              <a:ext uri="{FF2B5EF4-FFF2-40B4-BE49-F238E27FC236}">
                <a16:creationId xmlns:a16="http://schemas.microsoft.com/office/drawing/2014/main" id="{D0431EA2-4C66-3C68-63CA-C917871C1FD6}"/>
              </a:ext>
            </a:extLst>
          </p:cNvPr>
          <p:cNvSpPr txBox="1"/>
          <p:nvPr/>
        </p:nvSpPr>
        <p:spPr>
          <a:xfrm>
            <a:off x="1596571" y="6458857"/>
            <a:ext cx="678391" cy="369332"/>
          </a:xfrm>
          <a:prstGeom prst="rect">
            <a:avLst/>
          </a:prstGeom>
          <a:noFill/>
        </p:spPr>
        <p:txBody>
          <a:bodyPr wrap="none" rtlCol="0">
            <a:spAutoFit/>
          </a:bodyPr>
          <a:lstStyle/>
          <a:p>
            <a:r>
              <a:rPr lang="en-US" dirty="0"/>
              <a:t>2018</a:t>
            </a:r>
          </a:p>
        </p:txBody>
      </p:sp>
      <p:sp>
        <p:nvSpPr>
          <p:cNvPr id="8" name="TextBox 7">
            <a:extLst>
              <a:ext uri="{FF2B5EF4-FFF2-40B4-BE49-F238E27FC236}">
                <a16:creationId xmlns:a16="http://schemas.microsoft.com/office/drawing/2014/main" id="{5461BF56-35BC-1156-B72E-A303BC78B9D4}"/>
              </a:ext>
            </a:extLst>
          </p:cNvPr>
          <p:cNvSpPr txBox="1"/>
          <p:nvPr/>
        </p:nvSpPr>
        <p:spPr>
          <a:xfrm>
            <a:off x="8955314" y="6589486"/>
            <a:ext cx="678391" cy="369332"/>
          </a:xfrm>
          <a:prstGeom prst="rect">
            <a:avLst/>
          </a:prstGeom>
          <a:noFill/>
        </p:spPr>
        <p:txBody>
          <a:bodyPr wrap="none" rtlCol="0">
            <a:spAutoFit/>
          </a:bodyPr>
          <a:lstStyle/>
          <a:p>
            <a:r>
              <a:rPr lang="en-US" dirty="0"/>
              <a:t>2023</a:t>
            </a:r>
          </a:p>
        </p:txBody>
      </p:sp>
      <p:sp>
        <p:nvSpPr>
          <p:cNvPr id="2" name="TextBox 1">
            <a:extLst>
              <a:ext uri="{FF2B5EF4-FFF2-40B4-BE49-F238E27FC236}">
                <a16:creationId xmlns:a16="http://schemas.microsoft.com/office/drawing/2014/main" id="{1F01C8C4-D537-1C6E-7F3D-D31CC7FA24DB}"/>
              </a:ext>
            </a:extLst>
          </p:cNvPr>
          <p:cNvSpPr txBox="1"/>
          <p:nvPr/>
        </p:nvSpPr>
        <p:spPr>
          <a:xfrm>
            <a:off x="4261422" y="0"/>
            <a:ext cx="4693892" cy="646331"/>
          </a:xfrm>
          <a:prstGeom prst="rect">
            <a:avLst/>
          </a:prstGeom>
          <a:noFill/>
        </p:spPr>
        <p:txBody>
          <a:bodyPr wrap="square" rtlCol="0">
            <a:spAutoFit/>
          </a:bodyPr>
          <a:lstStyle/>
          <a:p>
            <a:r>
              <a:rPr lang="en-US" b="1" dirty="0"/>
              <a:t>Why are such general introductions of particular interest to me? </a:t>
            </a:r>
          </a:p>
        </p:txBody>
      </p:sp>
      <p:sp>
        <p:nvSpPr>
          <p:cNvPr id="3" name="TextBox 2">
            <a:extLst>
              <a:ext uri="{FF2B5EF4-FFF2-40B4-BE49-F238E27FC236}">
                <a16:creationId xmlns:a16="http://schemas.microsoft.com/office/drawing/2014/main" id="{4DC1A9E4-0D8F-9C5A-26AC-7BD75A235843}"/>
              </a:ext>
            </a:extLst>
          </p:cNvPr>
          <p:cNvSpPr txBox="1"/>
          <p:nvPr/>
        </p:nvSpPr>
        <p:spPr>
          <a:xfrm>
            <a:off x="4168240" y="923330"/>
            <a:ext cx="3360716" cy="7571303"/>
          </a:xfrm>
          <a:prstGeom prst="rect">
            <a:avLst/>
          </a:prstGeom>
          <a:noFill/>
        </p:spPr>
        <p:txBody>
          <a:bodyPr wrap="square" rtlCol="0">
            <a:spAutoFit/>
          </a:bodyPr>
          <a:lstStyle/>
          <a:p>
            <a:r>
              <a:rPr lang="en-US" dirty="0"/>
              <a:t>Claim that they get to the core </a:t>
            </a:r>
          </a:p>
          <a:p>
            <a:r>
              <a:rPr lang="en-US" dirty="0"/>
              <a:t>of what the history of emotion </a:t>
            </a:r>
            <a:r>
              <a:rPr lang="en-US" i="1" dirty="0"/>
              <a:t>is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Confidence of a field that was only ‘born’ during the 1990s in the US (story of success)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On what analytical/</a:t>
            </a:r>
          </a:p>
          <a:p>
            <a:r>
              <a:rPr lang="en-US" dirty="0"/>
              <a:t>methodological innovation is this confidence build?</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What does the history of emotion achieve that other trends in history writing didn’t in regard to the understanding of the past? why is a success and victory (having overcome many obstacles/dead ends?). Why should all historians adopt an emotional approach?</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36424471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9630652-50EF-5B5C-249F-5DEA39E0E516}"/>
              </a:ext>
            </a:extLst>
          </p:cNvPr>
          <p:cNvSpPr txBox="1"/>
          <p:nvPr/>
        </p:nvSpPr>
        <p:spPr>
          <a:xfrm>
            <a:off x="478971" y="667657"/>
            <a:ext cx="11713029" cy="830997"/>
          </a:xfrm>
          <a:prstGeom prst="rect">
            <a:avLst/>
          </a:prstGeom>
          <a:noFill/>
        </p:spPr>
        <p:txBody>
          <a:bodyPr wrap="square" rtlCol="0">
            <a:spAutoFit/>
          </a:bodyPr>
          <a:lstStyle/>
          <a:p>
            <a:r>
              <a:rPr lang="en-US" sz="2400" b="1" dirty="0"/>
              <a:t>What is the benefit of the history of emotions? Why should </a:t>
            </a:r>
            <a:r>
              <a:rPr lang="en-US" sz="2400" b="1" i="1" dirty="0"/>
              <a:t>all </a:t>
            </a:r>
            <a:r>
              <a:rPr lang="en-US" sz="2400" b="1" dirty="0"/>
              <a:t>historians adopt an emotional approach? </a:t>
            </a:r>
          </a:p>
        </p:txBody>
      </p:sp>
      <p:sp>
        <p:nvSpPr>
          <p:cNvPr id="5" name="TextBox 4">
            <a:extLst>
              <a:ext uri="{FF2B5EF4-FFF2-40B4-BE49-F238E27FC236}">
                <a16:creationId xmlns:a16="http://schemas.microsoft.com/office/drawing/2014/main" id="{1CAA2D2D-0DE5-9483-1788-4FD088683E53}"/>
              </a:ext>
            </a:extLst>
          </p:cNvPr>
          <p:cNvSpPr txBox="1"/>
          <p:nvPr/>
        </p:nvSpPr>
        <p:spPr>
          <a:xfrm>
            <a:off x="1306286" y="2054431"/>
            <a:ext cx="9476509" cy="1723549"/>
          </a:xfrm>
          <a:prstGeom prst="rect">
            <a:avLst/>
          </a:prstGeom>
          <a:noFill/>
        </p:spPr>
        <p:txBody>
          <a:bodyPr wrap="square" rtlCol="0">
            <a:spAutoFit/>
          </a:bodyPr>
          <a:lstStyle/>
          <a:p>
            <a:endParaRPr lang="en-US" b="1" dirty="0"/>
          </a:p>
          <a:p>
            <a:r>
              <a:rPr lang="en-GB" dirty="0"/>
              <a:t>‘It has the potential to unlock – at the level of experience – that thing that historians have always searched for: namely, what it means to be human.’ </a:t>
            </a:r>
          </a:p>
          <a:p>
            <a:r>
              <a:rPr lang="en-GB" sz="1600" dirty="0"/>
              <a:t>(Boddice, History of Emotions, p. 7) </a:t>
            </a:r>
            <a:endParaRPr lang="en-US" sz="1600" b="1" dirty="0"/>
          </a:p>
          <a:p>
            <a:endParaRPr lang="en-US" b="1" dirty="0"/>
          </a:p>
          <a:p>
            <a:endParaRPr lang="en-US" dirty="0"/>
          </a:p>
        </p:txBody>
      </p:sp>
      <p:sp>
        <p:nvSpPr>
          <p:cNvPr id="6" name="TextBox 5">
            <a:extLst>
              <a:ext uri="{FF2B5EF4-FFF2-40B4-BE49-F238E27FC236}">
                <a16:creationId xmlns:a16="http://schemas.microsoft.com/office/drawing/2014/main" id="{E5038180-10F7-D577-D671-C35BF6A4D9D9}"/>
              </a:ext>
            </a:extLst>
          </p:cNvPr>
          <p:cNvSpPr txBox="1"/>
          <p:nvPr/>
        </p:nvSpPr>
        <p:spPr>
          <a:xfrm>
            <a:off x="2018805" y="4073236"/>
            <a:ext cx="6780811" cy="923330"/>
          </a:xfrm>
          <a:prstGeom prst="rect">
            <a:avLst/>
          </a:prstGeom>
          <a:noFill/>
        </p:spPr>
        <p:txBody>
          <a:bodyPr wrap="square" rtlCol="0">
            <a:spAutoFit/>
          </a:bodyPr>
          <a:lstStyle/>
          <a:p>
            <a:r>
              <a:rPr lang="en-US" dirty="0"/>
              <a:t>Emotion </a:t>
            </a:r>
            <a:r>
              <a:rPr lang="en-US" i="1" dirty="0"/>
              <a:t>is </a:t>
            </a:r>
            <a:r>
              <a:rPr lang="en-US" dirty="0"/>
              <a:t>the history of all human experience and allows historians to finally understand what has been standing at the core of their discipline all along (but they might have not </a:t>
            </a:r>
            <a:r>
              <a:rPr lang="en-US" dirty="0" err="1"/>
              <a:t>realised</a:t>
            </a:r>
            <a:r>
              <a:rPr lang="en-US" dirty="0"/>
              <a:t> it). </a:t>
            </a:r>
          </a:p>
        </p:txBody>
      </p:sp>
    </p:spTree>
    <p:extLst>
      <p:ext uri="{BB962C8B-B14F-4D97-AF65-F5344CB8AC3E}">
        <p14:creationId xmlns:p14="http://schemas.microsoft.com/office/powerpoint/2010/main" val="14545014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3CD7E8F-E7E4-C9A7-33C3-CEBE94B54360}"/>
              </a:ext>
            </a:extLst>
          </p:cNvPr>
          <p:cNvSpPr txBox="1"/>
          <p:nvPr/>
        </p:nvSpPr>
        <p:spPr>
          <a:xfrm>
            <a:off x="1959429" y="1045029"/>
            <a:ext cx="8290857" cy="954107"/>
          </a:xfrm>
          <a:prstGeom prst="rect">
            <a:avLst/>
          </a:prstGeom>
          <a:noFill/>
        </p:spPr>
        <p:txBody>
          <a:bodyPr wrap="square" rtlCol="0">
            <a:spAutoFit/>
          </a:bodyPr>
          <a:lstStyle/>
          <a:p>
            <a:r>
              <a:rPr lang="en-US" dirty="0"/>
              <a:t>		</a:t>
            </a:r>
            <a:r>
              <a:rPr lang="en-US" sz="2000" b="1" dirty="0"/>
              <a:t>Emotions/felt experience </a:t>
            </a:r>
            <a:r>
              <a:rPr lang="en-US" sz="2000" b="1" i="1" dirty="0"/>
              <a:t>is</a:t>
            </a:r>
            <a:r>
              <a:rPr lang="en-US" sz="2000" b="1" dirty="0"/>
              <a:t> human experience</a:t>
            </a:r>
          </a:p>
          <a:p>
            <a:endParaRPr lang="en-US" dirty="0"/>
          </a:p>
          <a:p>
            <a:r>
              <a:rPr lang="en-US" dirty="0"/>
              <a:t> </a:t>
            </a:r>
          </a:p>
        </p:txBody>
      </p:sp>
      <p:sp>
        <p:nvSpPr>
          <p:cNvPr id="5" name="TextBox 4">
            <a:extLst>
              <a:ext uri="{FF2B5EF4-FFF2-40B4-BE49-F238E27FC236}">
                <a16:creationId xmlns:a16="http://schemas.microsoft.com/office/drawing/2014/main" id="{E3F20B0B-E41C-A5B8-49A2-B91622D0514C}"/>
              </a:ext>
            </a:extLst>
          </p:cNvPr>
          <p:cNvSpPr txBox="1"/>
          <p:nvPr/>
        </p:nvSpPr>
        <p:spPr>
          <a:xfrm>
            <a:off x="928914" y="2119652"/>
            <a:ext cx="10685155" cy="3139321"/>
          </a:xfrm>
          <a:prstGeom prst="rect">
            <a:avLst/>
          </a:prstGeom>
          <a:noFill/>
        </p:spPr>
        <p:txBody>
          <a:bodyPr wrap="square" rtlCol="0">
            <a:spAutoFit/>
          </a:bodyPr>
          <a:lstStyle/>
          <a:p>
            <a:r>
              <a:rPr lang="en-US" b="1" dirty="0"/>
              <a:t>Note:</a:t>
            </a:r>
            <a:r>
              <a:rPr lang="en-US" dirty="0"/>
              <a:t> ‘emotions’ are not understood in the traditional Cartesian sense as the opposite of ‘reason’; within the Enlightenment ‘grand narrative’ a human character trait that needed to be controlled and even eliminated</a:t>
            </a:r>
          </a:p>
          <a:p>
            <a:r>
              <a:rPr lang="en-US" dirty="0"/>
              <a:t>	</a:t>
            </a:r>
          </a:p>
          <a:p>
            <a:endParaRPr lang="en-US" dirty="0"/>
          </a:p>
          <a:p>
            <a:r>
              <a:rPr lang="en-US" b="1" dirty="0"/>
              <a:t>Definition used in the Introductions: </a:t>
            </a:r>
          </a:p>
          <a:p>
            <a:r>
              <a:rPr lang="en-US" dirty="0"/>
              <a:t>Emotions/felt experiences are ‘cognitive judgements’ .</a:t>
            </a:r>
          </a:p>
          <a:p>
            <a:r>
              <a:rPr lang="en-GB" dirty="0"/>
              <a:t>Assume that emotions are not merely raw, instinctual feelings, but intelligent, value-laden responses to our sensory perceptions of the world; emotions are intrinsic to all human reasoning.  The binary mind/body is obsolete.</a:t>
            </a:r>
            <a:endParaRPr lang="en-US" dirty="0"/>
          </a:p>
          <a:p>
            <a:endParaRPr lang="en-US" dirty="0"/>
          </a:p>
        </p:txBody>
      </p:sp>
    </p:spTree>
    <p:extLst>
      <p:ext uri="{BB962C8B-B14F-4D97-AF65-F5344CB8AC3E}">
        <p14:creationId xmlns:p14="http://schemas.microsoft.com/office/powerpoint/2010/main" val="18514465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1560CE9-B2F1-7F56-DE70-90EFAD544352}"/>
              </a:ext>
            </a:extLst>
          </p:cNvPr>
          <p:cNvSpPr txBox="1"/>
          <p:nvPr/>
        </p:nvSpPr>
        <p:spPr>
          <a:xfrm>
            <a:off x="580571" y="522515"/>
            <a:ext cx="11719085" cy="5632311"/>
          </a:xfrm>
          <a:prstGeom prst="rect">
            <a:avLst/>
          </a:prstGeom>
          <a:noFill/>
        </p:spPr>
        <p:txBody>
          <a:bodyPr wrap="square" rtlCol="0">
            <a:spAutoFit/>
          </a:bodyPr>
          <a:lstStyle/>
          <a:p>
            <a:r>
              <a:rPr lang="en-US" sz="2000" b="1" dirty="0"/>
              <a:t>The definition of emotions/felt experience as emotional judgment allows historians </a:t>
            </a:r>
          </a:p>
          <a:p>
            <a:r>
              <a:rPr lang="en-US" sz="2000" b="1" dirty="0"/>
              <a:t>				to do their ‘natural’ job</a:t>
            </a:r>
          </a:p>
          <a:p>
            <a:endParaRPr lang="en-US" sz="2400" b="1"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To detect </a:t>
            </a:r>
            <a:r>
              <a:rPr lang="en-US" i="1" dirty="0"/>
              <a:t>difference</a:t>
            </a:r>
            <a:r>
              <a:rPr lang="en-US" dirty="0"/>
              <a:t> in emotional behavior and understanding of emotions between the past and present and to draw attention to the great diversity of emotional behavior in a past societies – </a:t>
            </a:r>
            <a:r>
              <a:rPr lang="en-US" b="1" dirty="0"/>
              <a:t>the emotional past is different from the present</a:t>
            </a:r>
          </a:p>
          <a:p>
            <a:endParaRPr lang="en-US" dirty="0"/>
          </a:p>
          <a:p>
            <a:pPr marL="285750" indent="-285750">
              <a:buFont typeface="Arial" panose="020B0604020202020204" pitchFamily="34" charset="0"/>
              <a:buChar char="•"/>
            </a:pPr>
            <a:r>
              <a:rPr lang="en-US" dirty="0"/>
              <a:t>To detect </a:t>
            </a:r>
            <a:r>
              <a:rPr lang="en-US" i="1" dirty="0"/>
              <a:t>similarities</a:t>
            </a:r>
            <a:r>
              <a:rPr lang="en-US" dirty="0"/>
              <a:t> and </a:t>
            </a:r>
            <a:r>
              <a:rPr lang="en-US" i="1" dirty="0"/>
              <a:t>communalities </a:t>
            </a:r>
            <a:r>
              <a:rPr lang="en-US" dirty="0"/>
              <a:t>in emotional </a:t>
            </a:r>
            <a:r>
              <a:rPr lang="en-US" dirty="0" err="1"/>
              <a:t>behaviour</a:t>
            </a:r>
            <a:r>
              <a:rPr lang="en-US" dirty="0"/>
              <a:t> between </a:t>
            </a:r>
          </a:p>
          <a:p>
            <a:r>
              <a:rPr lang="en-US" dirty="0"/>
              <a:t>       and the past and present; to detect </a:t>
            </a:r>
            <a:r>
              <a:rPr lang="en-US" b="1" dirty="0"/>
              <a:t>the ‘common emotional repertoire</a:t>
            </a:r>
            <a:r>
              <a:rPr lang="en-US" dirty="0"/>
              <a:t>’.  The common emotional repertoire </a:t>
            </a:r>
          </a:p>
          <a:p>
            <a:r>
              <a:rPr lang="en-US" dirty="0"/>
              <a:t>       allows historians do understand emotional ‘change’ through time; this also links the emotionality of the historian</a:t>
            </a:r>
          </a:p>
          <a:p>
            <a:r>
              <a:rPr lang="en-US" dirty="0"/>
              <a:t>       to that if their actors in the past.  </a:t>
            </a:r>
          </a:p>
          <a:p>
            <a:endParaRPr lang="en-US" dirty="0"/>
          </a:p>
          <a:p>
            <a:r>
              <a:rPr lang="en-GB" dirty="0"/>
              <a:t>	</a:t>
            </a:r>
          </a:p>
          <a:p>
            <a:endParaRPr lang="en-US" dirty="0"/>
          </a:p>
          <a:p>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10175509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0AAE00F-0DE4-4181-FD77-05DE95CE615C}"/>
              </a:ext>
            </a:extLst>
          </p:cNvPr>
          <p:cNvSpPr txBox="1"/>
          <p:nvPr/>
        </p:nvSpPr>
        <p:spPr>
          <a:xfrm>
            <a:off x="609601" y="899886"/>
            <a:ext cx="11582400" cy="3170099"/>
          </a:xfrm>
          <a:prstGeom prst="rect">
            <a:avLst/>
          </a:prstGeom>
          <a:noFill/>
        </p:spPr>
        <p:txBody>
          <a:bodyPr wrap="square" rtlCol="0">
            <a:spAutoFit/>
          </a:bodyPr>
          <a:lstStyle/>
          <a:p>
            <a:r>
              <a:rPr lang="en-US" b="1" dirty="0"/>
              <a:t>	           </a:t>
            </a:r>
            <a:r>
              <a:rPr lang="en-US" sz="2000" b="1" dirty="0"/>
              <a:t>Historian of emotions need to unite all knowledge about emotions</a:t>
            </a:r>
            <a:endParaRPr lang="en-US" sz="2000" dirty="0"/>
          </a:p>
          <a:p>
            <a:endParaRPr lang="en-US" dirty="0"/>
          </a:p>
          <a:p>
            <a:r>
              <a:rPr lang="en-US" dirty="0"/>
              <a:t>In order to overcome the division between disciplines in the natural sciences and the humanities in terms of knowledge production about emotions (to put a final end to division of knowledge about human experience; end of ‘nature /culture divide’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r>
              <a:rPr lang="en-US" b="1" dirty="0"/>
              <a:t>Following on from here</a:t>
            </a:r>
            <a:r>
              <a:rPr lang="en-US" dirty="0"/>
              <a:t>: </a:t>
            </a:r>
          </a:p>
          <a:p>
            <a:r>
              <a:rPr lang="en-US" dirty="0"/>
              <a:t>The practice of the history of emotion requires close collaboration with current research in the evolutionary cognitive brain sciences of emotion.</a:t>
            </a:r>
          </a:p>
          <a:p>
            <a:endParaRPr lang="en-US" dirty="0"/>
          </a:p>
        </p:txBody>
      </p:sp>
    </p:spTree>
    <p:extLst>
      <p:ext uri="{BB962C8B-B14F-4D97-AF65-F5344CB8AC3E}">
        <p14:creationId xmlns:p14="http://schemas.microsoft.com/office/powerpoint/2010/main" val="9049290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C8B8B2D-0BF1-B5E6-5D8E-2003DB794BD2}"/>
              </a:ext>
            </a:extLst>
          </p:cNvPr>
          <p:cNvSpPr txBox="1"/>
          <p:nvPr/>
        </p:nvSpPr>
        <p:spPr>
          <a:xfrm>
            <a:off x="831273" y="1336295"/>
            <a:ext cx="10359242" cy="2308324"/>
          </a:xfrm>
          <a:prstGeom prst="rect">
            <a:avLst/>
          </a:prstGeom>
          <a:noFill/>
        </p:spPr>
        <p:txBody>
          <a:bodyPr wrap="square" rtlCol="0">
            <a:spAutoFit/>
          </a:bodyPr>
          <a:lstStyle/>
          <a:p>
            <a:r>
              <a:rPr lang="en-US" dirty="0"/>
              <a:t>‘We do not have to be competent in running neuroscientific experiments. We do not have to appropriate all of the technological jargon of that discipline. We do, however, a duty to understand the implications of neuroscience and its variety of research agendas…</a:t>
            </a:r>
          </a:p>
          <a:p>
            <a:r>
              <a:rPr lang="en-US" dirty="0"/>
              <a:t>Neuroscience is much more open now to biocultural interpretations of brain function and meaning-making. We have entered </a:t>
            </a:r>
            <a:r>
              <a:rPr lang="en-US" b="1" dirty="0"/>
              <a:t>the age of brain plasticity  </a:t>
            </a:r>
            <a:r>
              <a:rPr lang="en-US" dirty="0"/>
              <a:t>-- the shaping and making of brain patterns in the world – and the possibilities for historians are immense. As neuroscience confirms the contingency of experience, the prospects for historical revisionism become manifest.’ </a:t>
            </a:r>
          </a:p>
          <a:p>
            <a:r>
              <a:rPr lang="en-US" dirty="0"/>
              <a:t>(Boddice, Emotion, p. 34). </a:t>
            </a:r>
          </a:p>
        </p:txBody>
      </p:sp>
      <p:sp>
        <p:nvSpPr>
          <p:cNvPr id="5" name="TextBox 4">
            <a:extLst>
              <a:ext uri="{FF2B5EF4-FFF2-40B4-BE49-F238E27FC236}">
                <a16:creationId xmlns:a16="http://schemas.microsoft.com/office/drawing/2014/main" id="{4D013124-7DEF-5DBD-0FCA-00E0E917A959}"/>
              </a:ext>
            </a:extLst>
          </p:cNvPr>
          <p:cNvSpPr txBox="1"/>
          <p:nvPr/>
        </p:nvSpPr>
        <p:spPr>
          <a:xfrm>
            <a:off x="1603169" y="320633"/>
            <a:ext cx="9287821" cy="400110"/>
          </a:xfrm>
          <a:prstGeom prst="rect">
            <a:avLst/>
          </a:prstGeom>
          <a:noFill/>
        </p:spPr>
        <p:txBody>
          <a:bodyPr wrap="square" rtlCol="0">
            <a:spAutoFit/>
          </a:bodyPr>
          <a:lstStyle/>
          <a:p>
            <a:r>
              <a:rPr lang="en-US" sz="2000" b="1" dirty="0"/>
              <a:t>	Historians as cognitive neuro scientists? </a:t>
            </a:r>
          </a:p>
        </p:txBody>
      </p:sp>
      <p:sp>
        <p:nvSpPr>
          <p:cNvPr id="7" name="TextBox 6">
            <a:extLst>
              <a:ext uri="{FF2B5EF4-FFF2-40B4-BE49-F238E27FC236}">
                <a16:creationId xmlns:a16="http://schemas.microsoft.com/office/drawing/2014/main" id="{1CA0DF2E-096A-46A8-E35C-8D59ACD820D4}"/>
              </a:ext>
            </a:extLst>
          </p:cNvPr>
          <p:cNvSpPr txBox="1"/>
          <p:nvPr/>
        </p:nvSpPr>
        <p:spPr>
          <a:xfrm>
            <a:off x="725715" y="4209143"/>
            <a:ext cx="10165276" cy="2031325"/>
          </a:xfrm>
          <a:prstGeom prst="rect">
            <a:avLst/>
          </a:prstGeom>
          <a:noFill/>
        </p:spPr>
        <p:txBody>
          <a:bodyPr wrap="square" rtlCol="0">
            <a:spAutoFit/>
          </a:bodyPr>
          <a:lstStyle/>
          <a:p>
            <a:r>
              <a:rPr lang="en-US" dirty="0"/>
              <a:t>	‘Critical’ neurosciences and </a:t>
            </a:r>
            <a:r>
              <a:rPr lang="en-US" b="1" dirty="0"/>
              <a:t>the plastic brain</a:t>
            </a:r>
          </a:p>
          <a:p>
            <a:r>
              <a:rPr lang="en-US" dirty="0"/>
              <a:t>	Recent approaches that conceptualizes the brain not as universal and transhistorical (let’s 	say as  a computer or divided into different ‘functional areas)) but has an evolutionary object 	that is malleable, constantly reconfigured throughout evolutionary history of the human 	species. history and cultural engagement of the brain bearer. The brain is every changing; it is 	‘plastic’, shaped by genetic heritage of the brain bearer but also the culture and historical 	natural  </a:t>
            </a:r>
            <a:r>
              <a:rPr lang="en-US" dirty="0" err="1"/>
              <a:t>environmenment</a:t>
            </a:r>
            <a:r>
              <a:rPr lang="en-US" dirty="0"/>
              <a:t> and interactions with other brain bearers. </a:t>
            </a:r>
          </a:p>
        </p:txBody>
      </p:sp>
    </p:spTree>
    <p:extLst>
      <p:ext uri="{BB962C8B-B14F-4D97-AF65-F5344CB8AC3E}">
        <p14:creationId xmlns:p14="http://schemas.microsoft.com/office/powerpoint/2010/main" val="12400990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5ED5E30-0C20-6912-86F3-9A7E10EC530A}"/>
              </a:ext>
            </a:extLst>
          </p:cNvPr>
          <p:cNvSpPr txBox="1"/>
          <p:nvPr/>
        </p:nvSpPr>
        <p:spPr>
          <a:xfrm>
            <a:off x="1553029" y="1436914"/>
            <a:ext cx="9463314" cy="4216539"/>
          </a:xfrm>
          <a:prstGeom prst="rect">
            <a:avLst/>
          </a:prstGeom>
          <a:noFill/>
        </p:spPr>
        <p:txBody>
          <a:bodyPr wrap="square" rtlCol="0">
            <a:spAutoFit/>
          </a:bodyPr>
          <a:lstStyle/>
          <a:p>
            <a:endParaRPr lang="en-US" b="1" dirty="0"/>
          </a:p>
          <a:p>
            <a:r>
              <a:rPr lang="en-US" dirty="0"/>
              <a:t>‘At the core of this project is an understanding that human  beings – human bodies/minds – are made and making meaning in the world…</a:t>
            </a:r>
          </a:p>
          <a:p>
            <a:endParaRPr lang="en-US" b="1" dirty="0"/>
          </a:p>
          <a:p>
            <a:r>
              <a:rPr lang="en-US" dirty="0"/>
              <a:t>Knowledge of the human brain is increasingly proving to be a key source for historians of emotions. It is not that we empirically examine the brains of the dead and gone, but rather </a:t>
            </a:r>
            <a:r>
              <a:rPr lang="en-US" b="1" dirty="0"/>
              <a:t>that we can extrapolate from the living what synaptic development might have been like in the past </a:t>
            </a:r>
            <a:r>
              <a:rPr lang="en-US" dirty="0"/>
              <a:t>in order to say something about the way in which culture inscribes the brain as the brain creates experience.</a:t>
            </a:r>
          </a:p>
          <a:p>
            <a:endParaRPr lang="en-US" dirty="0"/>
          </a:p>
          <a:p>
            <a:r>
              <a:rPr lang="en-US" dirty="0"/>
              <a:t>We </a:t>
            </a:r>
            <a:r>
              <a:rPr lang="en-US" b="1" dirty="0"/>
              <a:t>can also speculate </a:t>
            </a:r>
            <a:r>
              <a:rPr lang="en-US" dirty="0"/>
              <a:t>on the ways in which experiences were altered by psychotropic effects of coffee and chocolate, alcohol and opium, as well as by the less obvious psychotropics such as reading and writing, new forms of transport and new media, up to and including the Internet.’</a:t>
            </a:r>
          </a:p>
          <a:p>
            <a:r>
              <a:rPr lang="en-US" sz="1600" dirty="0"/>
              <a:t>(Boddice, Emotions, p. 39)</a:t>
            </a:r>
          </a:p>
        </p:txBody>
      </p:sp>
      <p:sp>
        <p:nvSpPr>
          <p:cNvPr id="5" name="TextBox 4">
            <a:extLst>
              <a:ext uri="{FF2B5EF4-FFF2-40B4-BE49-F238E27FC236}">
                <a16:creationId xmlns:a16="http://schemas.microsoft.com/office/drawing/2014/main" id="{E16FEDED-00E0-A996-B37C-144128B28BD3}"/>
              </a:ext>
            </a:extLst>
          </p:cNvPr>
          <p:cNvSpPr txBox="1"/>
          <p:nvPr/>
        </p:nvSpPr>
        <p:spPr>
          <a:xfrm>
            <a:off x="2496457" y="609600"/>
            <a:ext cx="6817048" cy="400110"/>
          </a:xfrm>
          <a:prstGeom prst="rect">
            <a:avLst/>
          </a:prstGeom>
          <a:noFill/>
        </p:spPr>
        <p:txBody>
          <a:bodyPr wrap="square" rtlCol="0">
            <a:spAutoFit/>
          </a:bodyPr>
          <a:lstStyle/>
          <a:p>
            <a:r>
              <a:rPr lang="en-US" sz="2000" b="1" dirty="0"/>
              <a:t>What does such united knowledge allow historians to do? </a:t>
            </a:r>
          </a:p>
        </p:txBody>
      </p:sp>
    </p:spTree>
    <p:extLst>
      <p:ext uri="{BB962C8B-B14F-4D97-AF65-F5344CB8AC3E}">
        <p14:creationId xmlns:p14="http://schemas.microsoft.com/office/powerpoint/2010/main" val="10938982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608</TotalTime>
  <Words>1971</Words>
  <Application>Microsoft Macintosh PowerPoint</Application>
  <PresentationFormat>Widescreen</PresentationFormat>
  <Paragraphs>157</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Aptos</vt:lpstr>
      <vt:lpstr>Aptos Display</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Stein, Claudia</dc:creator>
  <cp:lastModifiedBy>Stein, Claudia</cp:lastModifiedBy>
  <cp:revision>1</cp:revision>
  <dcterms:created xsi:type="dcterms:W3CDTF">2026-03-20T11:06:36Z</dcterms:created>
  <dcterms:modified xsi:type="dcterms:W3CDTF">2026-03-20T21:15:06Z</dcterms:modified>
</cp:coreProperties>
</file>