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6" r:id="rId3"/>
    <p:sldId id="295" r:id="rId4"/>
    <p:sldId id="296" r:id="rId5"/>
    <p:sldId id="297" r:id="rId6"/>
    <p:sldId id="298" r:id="rId7"/>
    <p:sldId id="299" r:id="rId8"/>
    <p:sldId id="300" r:id="rId9"/>
    <p:sldId id="301" r:id="rId10"/>
    <p:sldId id="303" r:id="rId11"/>
    <p:sldId id="304" r:id="rId12"/>
    <p:sldId id="305" r:id="rId13"/>
    <p:sldId id="306" r:id="rId14"/>
    <p:sldId id="307" r:id="rId15"/>
    <p:sldId id="308" r:id="rId16"/>
    <p:sldId id="311" r:id="rId17"/>
    <p:sldId id="312" r:id="rId18"/>
    <p:sldId id="313" r:id="rId19"/>
    <p:sldId id="314" r:id="rId20"/>
    <p:sldId id="315" r:id="rId21"/>
    <p:sldId id="316" r:id="rId22"/>
    <p:sldId id="31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1D17CE-F1FF-9C4E-9B81-CCBC13FF0602}" v="299" dt="2026-03-04T23:36:08.8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58"/>
    <p:restoredTop sz="94648"/>
  </p:normalViewPr>
  <p:slideViewPr>
    <p:cSldViewPr snapToGrid="0">
      <p:cViewPr varScale="1">
        <p:scale>
          <a:sx n="88" d="100"/>
          <a:sy n="88" d="100"/>
        </p:scale>
        <p:origin x="176" y="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6FB2B-4454-F8E5-5A10-C8950404F5F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EF329FCE-0C47-8702-CBE4-2B3115E9D1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C45D783-D536-9533-5580-7309673E8983}"/>
              </a:ext>
            </a:extLst>
          </p:cNvPr>
          <p:cNvSpPr>
            <a:spLocks noGrp="1"/>
          </p:cNvSpPr>
          <p:nvPr>
            <p:ph type="dt" sz="half" idx="10"/>
          </p:nvPr>
        </p:nvSpPr>
        <p:spPr/>
        <p:txBody>
          <a:bodyPr/>
          <a:lstStyle/>
          <a:p>
            <a:fld id="{BE05E52F-5586-8147-BEA9-862CEF972F14}" type="datetimeFigureOut">
              <a:rPr lang="en-US" smtClean="0"/>
              <a:t>2/25/26</a:t>
            </a:fld>
            <a:endParaRPr lang="en-US"/>
          </a:p>
        </p:txBody>
      </p:sp>
      <p:sp>
        <p:nvSpPr>
          <p:cNvPr id="5" name="Footer Placeholder 4">
            <a:extLst>
              <a:ext uri="{FF2B5EF4-FFF2-40B4-BE49-F238E27FC236}">
                <a16:creationId xmlns:a16="http://schemas.microsoft.com/office/drawing/2014/main" id="{57732049-0EF1-E059-9FB1-15AFB2172E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11EB73-B372-6E5E-EDE0-FF17D0853CAE}"/>
              </a:ext>
            </a:extLst>
          </p:cNvPr>
          <p:cNvSpPr>
            <a:spLocks noGrp="1"/>
          </p:cNvSpPr>
          <p:nvPr>
            <p:ph type="sldNum" sz="quarter" idx="12"/>
          </p:nvPr>
        </p:nvSpPr>
        <p:spPr/>
        <p:txBody>
          <a:bodyPr/>
          <a:lstStyle/>
          <a:p>
            <a:fld id="{612798A0-8AA1-694D-8B39-E076AC412971}" type="slidenum">
              <a:rPr lang="en-US" smtClean="0"/>
              <a:t>‹#›</a:t>
            </a:fld>
            <a:endParaRPr lang="en-US"/>
          </a:p>
        </p:txBody>
      </p:sp>
    </p:spTree>
    <p:extLst>
      <p:ext uri="{BB962C8B-B14F-4D97-AF65-F5344CB8AC3E}">
        <p14:creationId xmlns:p14="http://schemas.microsoft.com/office/powerpoint/2010/main" val="1197205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E697F-E283-6301-D6C1-DBC7ED6ED6FD}"/>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2142B52-41F6-1540-6A33-9C034F48099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BE81386-0567-FD2B-9A38-40C5E6F3EABF}"/>
              </a:ext>
            </a:extLst>
          </p:cNvPr>
          <p:cNvSpPr>
            <a:spLocks noGrp="1"/>
          </p:cNvSpPr>
          <p:nvPr>
            <p:ph type="dt" sz="half" idx="10"/>
          </p:nvPr>
        </p:nvSpPr>
        <p:spPr/>
        <p:txBody>
          <a:bodyPr/>
          <a:lstStyle/>
          <a:p>
            <a:fld id="{BE05E52F-5586-8147-BEA9-862CEF972F14}" type="datetimeFigureOut">
              <a:rPr lang="en-US" smtClean="0"/>
              <a:t>2/25/26</a:t>
            </a:fld>
            <a:endParaRPr lang="en-US"/>
          </a:p>
        </p:txBody>
      </p:sp>
      <p:sp>
        <p:nvSpPr>
          <p:cNvPr id="5" name="Footer Placeholder 4">
            <a:extLst>
              <a:ext uri="{FF2B5EF4-FFF2-40B4-BE49-F238E27FC236}">
                <a16:creationId xmlns:a16="http://schemas.microsoft.com/office/drawing/2014/main" id="{1903B77D-40ED-5F6D-0B1B-7F0ED14027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05FD09-863D-8F5D-82F3-4227DAB6F67A}"/>
              </a:ext>
            </a:extLst>
          </p:cNvPr>
          <p:cNvSpPr>
            <a:spLocks noGrp="1"/>
          </p:cNvSpPr>
          <p:nvPr>
            <p:ph type="sldNum" sz="quarter" idx="12"/>
          </p:nvPr>
        </p:nvSpPr>
        <p:spPr/>
        <p:txBody>
          <a:bodyPr/>
          <a:lstStyle/>
          <a:p>
            <a:fld id="{612798A0-8AA1-694D-8B39-E076AC412971}" type="slidenum">
              <a:rPr lang="en-US" smtClean="0"/>
              <a:t>‹#›</a:t>
            </a:fld>
            <a:endParaRPr lang="en-US"/>
          </a:p>
        </p:txBody>
      </p:sp>
    </p:spTree>
    <p:extLst>
      <p:ext uri="{BB962C8B-B14F-4D97-AF65-F5344CB8AC3E}">
        <p14:creationId xmlns:p14="http://schemas.microsoft.com/office/powerpoint/2010/main" val="695680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999FC1C-F155-F3B6-B13A-273D99AF91C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522406B-F65A-9059-4220-4F17026357B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8720FD-8B6C-7A46-9D0C-EBD137C274CF}"/>
              </a:ext>
            </a:extLst>
          </p:cNvPr>
          <p:cNvSpPr>
            <a:spLocks noGrp="1"/>
          </p:cNvSpPr>
          <p:nvPr>
            <p:ph type="dt" sz="half" idx="10"/>
          </p:nvPr>
        </p:nvSpPr>
        <p:spPr/>
        <p:txBody>
          <a:bodyPr/>
          <a:lstStyle/>
          <a:p>
            <a:fld id="{BE05E52F-5586-8147-BEA9-862CEF972F14}" type="datetimeFigureOut">
              <a:rPr lang="en-US" smtClean="0"/>
              <a:t>2/25/26</a:t>
            </a:fld>
            <a:endParaRPr lang="en-US"/>
          </a:p>
        </p:txBody>
      </p:sp>
      <p:sp>
        <p:nvSpPr>
          <p:cNvPr id="5" name="Footer Placeholder 4">
            <a:extLst>
              <a:ext uri="{FF2B5EF4-FFF2-40B4-BE49-F238E27FC236}">
                <a16:creationId xmlns:a16="http://schemas.microsoft.com/office/drawing/2014/main" id="{D877968D-8A2D-6373-8FEE-1BD96E7325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3863AA-ADBF-3228-A138-A47622935819}"/>
              </a:ext>
            </a:extLst>
          </p:cNvPr>
          <p:cNvSpPr>
            <a:spLocks noGrp="1"/>
          </p:cNvSpPr>
          <p:nvPr>
            <p:ph type="sldNum" sz="quarter" idx="12"/>
          </p:nvPr>
        </p:nvSpPr>
        <p:spPr/>
        <p:txBody>
          <a:bodyPr/>
          <a:lstStyle/>
          <a:p>
            <a:fld id="{612798A0-8AA1-694D-8B39-E076AC412971}" type="slidenum">
              <a:rPr lang="en-US" smtClean="0"/>
              <a:t>‹#›</a:t>
            </a:fld>
            <a:endParaRPr lang="en-US"/>
          </a:p>
        </p:txBody>
      </p:sp>
    </p:spTree>
    <p:extLst>
      <p:ext uri="{BB962C8B-B14F-4D97-AF65-F5344CB8AC3E}">
        <p14:creationId xmlns:p14="http://schemas.microsoft.com/office/powerpoint/2010/main" val="1647889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904B6-CD17-7D11-CF05-66B0F9F7FB9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C48ACC4-AAAD-04DF-0051-B3ECA493352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CEE1180-192D-4E29-9074-5B3CA8E26B13}"/>
              </a:ext>
            </a:extLst>
          </p:cNvPr>
          <p:cNvSpPr>
            <a:spLocks noGrp="1"/>
          </p:cNvSpPr>
          <p:nvPr>
            <p:ph type="dt" sz="half" idx="10"/>
          </p:nvPr>
        </p:nvSpPr>
        <p:spPr/>
        <p:txBody>
          <a:bodyPr/>
          <a:lstStyle/>
          <a:p>
            <a:fld id="{BE05E52F-5586-8147-BEA9-862CEF972F14}" type="datetimeFigureOut">
              <a:rPr lang="en-US" smtClean="0"/>
              <a:t>2/25/26</a:t>
            </a:fld>
            <a:endParaRPr lang="en-US"/>
          </a:p>
        </p:txBody>
      </p:sp>
      <p:sp>
        <p:nvSpPr>
          <p:cNvPr id="5" name="Footer Placeholder 4">
            <a:extLst>
              <a:ext uri="{FF2B5EF4-FFF2-40B4-BE49-F238E27FC236}">
                <a16:creationId xmlns:a16="http://schemas.microsoft.com/office/drawing/2014/main" id="{C7E45229-0353-3886-95B1-A646E18D91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0EDE19-2A85-2AF8-568E-7F9AC5D42D25}"/>
              </a:ext>
            </a:extLst>
          </p:cNvPr>
          <p:cNvSpPr>
            <a:spLocks noGrp="1"/>
          </p:cNvSpPr>
          <p:nvPr>
            <p:ph type="sldNum" sz="quarter" idx="12"/>
          </p:nvPr>
        </p:nvSpPr>
        <p:spPr/>
        <p:txBody>
          <a:bodyPr/>
          <a:lstStyle/>
          <a:p>
            <a:fld id="{612798A0-8AA1-694D-8B39-E076AC412971}" type="slidenum">
              <a:rPr lang="en-US" smtClean="0"/>
              <a:t>‹#›</a:t>
            </a:fld>
            <a:endParaRPr lang="en-US"/>
          </a:p>
        </p:txBody>
      </p:sp>
    </p:spTree>
    <p:extLst>
      <p:ext uri="{BB962C8B-B14F-4D97-AF65-F5344CB8AC3E}">
        <p14:creationId xmlns:p14="http://schemas.microsoft.com/office/powerpoint/2010/main" val="391586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AEDE7-E198-3BDE-F152-6728CEC5F01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46BF74B-5591-DFBF-A930-B95C8227DB8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2745D8E-92C4-91B9-8147-1232F41DE879}"/>
              </a:ext>
            </a:extLst>
          </p:cNvPr>
          <p:cNvSpPr>
            <a:spLocks noGrp="1"/>
          </p:cNvSpPr>
          <p:nvPr>
            <p:ph type="dt" sz="half" idx="10"/>
          </p:nvPr>
        </p:nvSpPr>
        <p:spPr/>
        <p:txBody>
          <a:bodyPr/>
          <a:lstStyle/>
          <a:p>
            <a:fld id="{BE05E52F-5586-8147-BEA9-862CEF972F14}" type="datetimeFigureOut">
              <a:rPr lang="en-US" smtClean="0"/>
              <a:t>2/25/26</a:t>
            </a:fld>
            <a:endParaRPr lang="en-US"/>
          </a:p>
        </p:txBody>
      </p:sp>
      <p:sp>
        <p:nvSpPr>
          <p:cNvPr id="5" name="Footer Placeholder 4">
            <a:extLst>
              <a:ext uri="{FF2B5EF4-FFF2-40B4-BE49-F238E27FC236}">
                <a16:creationId xmlns:a16="http://schemas.microsoft.com/office/drawing/2014/main" id="{AC14A59D-3902-C41F-179F-D8485AC8D5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A981D9-A697-9572-8FC7-667DA806DA13}"/>
              </a:ext>
            </a:extLst>
          </p:cNvPr>
          <p:cNvSpPr>
            <a:spLocks noGrp="1"/>
          </p:cNvSpPr>
          <p:nvPr>
            <p:ph type="sldNum" sz="quarter" idx="12"/>
          </p:nvPr>
        </p:nvSpPr>
        <p:spPr/>
        <p:txBody>
          <a:bodyPr/>
          <a:lstStyle/>
          <a:p>
            <a:fld id="{612798A0-8AA1-694D-8B39-E076AC412971}" type="slidenum">
              <a:rPr lang="en-US" smtClean="0"/>
              <a:t>‹#›</a:t>
            </a:fld>
            <a:endParaRPr lang="en-US"/>
          </a:p>
        </p:txBody>
      </p:sp>
    </p:spTree>
    <p:extLst>
      <p:ext uri="{BB962C8B-B14F-4D97-AF65-F5344CB8AC3E}">
        <p14:creationId xmlns:p14="http://schemas.microsoft.com/office/powerpoint/2010/main" val="3270659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250D2-B104-BBCA-ED3F-CDB4AB10CF5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9D10516-6470-DD3D-57A3-632C10BDFA8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3F4C689-4275-3BE3-92E4-E9DEAAA6E2C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CD284CF-7157-4EC2-96A0-B04B015DD782}"/>
              </a:ext>
            </a:extLst>
          </p:cNvPr>
          <p:cNvSpPr>
            <a:spLocks noGrp="1"/>
          </p:cNvSpPr>
          <p:nvPr>
            <p:ph type="dt" sz="half" idx="10"/>
          </p:nvPr>
        </p:nvSpPr>
        <p:spPr/>
        <p:txBody>
          <a:bodyPr/>
          <a:lstStyle/>
          <a:p>
            <a:fld id="{BE05E52F-5586-8147-BEA9-862CEF972F14}" type="datetimeFigureOut">
              <a:rPr lang="en-US" smtClean="0"/>
              <a:t>2/25/26</a:t>
            </a:fld>
            <a:endParaRPr lang="en-US"/>
          </a:p>
        </p:txBody>
      </p:sp>
      <p:sp>
        <p:nvSpPr>
          <p:cNvPr id="6" name="Footer Placeholder 5">
            <a:extLst>
              <a:ext uri="{FF2B5EF4-FFF2-40B4-BE49-F238E27FC236}">
                <a16:creationId xmlns:a16="http://schemas.microsoft.com/office/drawing/2014/main" id="{BECCDB7D-0528-CAA0-67E1-8FC32046F1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C992AD-E895-9E50-6DE1-268642A15C02}"/>
              </a:ext>
            </a:extLst>
          </p:cNvPr>
          <p:cNvSpPr>
            <a:spLocks noGrp="1"/>
          </p:cNvSpPr>
          <p:nvPr>
            <p:ph type="sldNum" sz="quarter" idx="12"/>
          </p:nvPr>
        </p:nvSpPr>
        <p:spPr/>
        <p:txBody>
          <a:bodyPr/>
          <a:lstStyle/>
          <a:p>
            <a:fld id="{612798A0-8AA1-694D-8B39-E076AC412971}" type="slidenum">
              <a:rPr lang="en-US" smtClean="0"/>
              <a:t>‹#›</a:t>
            </a:fld>
            <a:endParaRPr lang="en-US"/>
          </a:p>
        </p:txBody>
      </p:sp>
    </p:spTree>
    <p:extLst>
      <p:ext uri="{BB962C8B-B14F-4D97-AF65-F5344CB8AC3E}">
        <p14:creationId xmlns:p14="http://schemas.microsoft.com/office/powerpoint/2010/main" val="2900583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0DD96-8497-809D-A244-7FCAC76BB03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FF1AC39-3D0B-68A2-D965-BB1843ED23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5C17342-58AF-5F61-207B-8407E584C4E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F636247E-E2C1-2127-A085-83E0DCFE4B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8DEE79A-738E-8DA9-4121-B229CBBCDDB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710A02D-F2E6-C8F9-41B8-C43F1C1A5BC2}"/>
              </a:ext>
            </a:extLst>
          </p:cNvPr>
          <p:cNvSpPr>
            <a:spLocks noGrp="1"/>
          </p:cNvSpPr>
          <p:nvPr>
            <p:ph type="dt" sz="half" idx="10"/>
          </p:nvPr>
        </p:nvSpPr>
        <p:spPr/>
        <p:txBody>
          <a:bodyPr/>
          <a:lstStyle/>
          <a:p>
            <a:fld id="{BE05E52F-5586-8147-BEA9-862CEF972F14}" type="datetimeFigureOut">
              <a:rPr lang="en-US" smtClean="0"/>
              <a:t>2/25/26</a:t>
            </a:fld>
            <a:endParaRPr lang="en-US"/>
          </a:p>
        </p:txBody>
      </p:sp>
      <p:sp>
        <p:nvSpPr>
          <p:cNvPr id="8" name="Footer Placeholder 7">
            <a:extLst>
              <a:ext uri="{FF2B5EF4-FFF2-40B4-BE49-F238E27FC236}">
                <a16:creationId xmlns:a16="http://schemas.microsoft.com/office/drawing/2014/main" id="{96C94875-A508-4AF4-4B76-8F61E638A05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F668BA2-A235-157C-CBDE-E7116550E6CD}"/>
              </a:ext>
            </a:extLst>
          </p:cNvPr>
          <p:cNvSpPr>
            <a:spLocks noGrp="1"/>
          </p:cNvSpPr>
          <p:nvPr>
            <p:ph type="sldNum" sz="quarter" idx="12"/>
          </p:nvPr>
        </p:nvSpPr>
        <p:spPr/>
        <p:txBody>
          <a:bodyPr/>
          <a:lstStyle/>
          <a:p>
            <a:fld id="{612798A0-8AA1-694D-8B39-E076AC412971}" type="slidenum">
              <a:rPr lang="en-US" smtClean="0"/>
              <a:t>‹#›</a:t>
            </a:fld>
            <a:endParaRPr lang="en-US"/>
          </a:p>
        </p:txBody>
      </p:sp>
    </p:spTree>
    <p:extLst>
      <p:ext uri="{BB962C8B-B14F-4D97-AF65-F5344CB8AC3E}">
        <p14:creationId xmlns:p14="http://schemas.microsoft.com/office/powerpoint/2010/main" val="737735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14C12-15AC-E552-24AD-910AE05C1CC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D988E99-6948-A524-3D02-239428E5D7C3}"/>
              </a:ext>
            </a:extLst>
          </p:cNvPr>
          <p:cNvSpPr>
            <a:spLocks noGrp="1"/>
          </p:cNvSpPr>
          <p:nvPr>
            <p:ph type="dt" sz="half" idx="10"/>
          </p:nvPr>
        </p:nvSpPr>
        <p:spPr/>
        <p:txBody>
          <a:bodyPr/>
          <a:lstStyle/>
          <a:p>
            <a:fld id="{BE05E52F-5586-8147-BEA9-862CEF972F14}" type="datetimeFigureOut">
              <a:rPr lang="en-US" smtClean="0"/>
              <a:t>2/25/26</a:t>
            </a:fld>
            <a:endParaRPr lang="en-US"/>
          </a:p>
        </p:txBody>
      </p:sp>
      <p:sp>
        <p:nvSpPr>
          <p:cNvPr id="4" name="Footer Placeholder 3">
            <a:extLst>
              <a:ext uri="{FF2B5EF4-FFF2-40B4-BE49-F238E27FC236}">
                <a16:creationId xmlns:a16="http://schemas.microsoft.com/office/drawing/2014/main" id="{7C3271F4-3091-AD10-47C4-A4FE54662E2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D5EB454-85C7-894B-3BD7-E98577CBAB20}"/>
              </a:ext>
            </a:extLst>
          </p:cNvPr>
          <p:cNvSpPr>
            <a:spLocks noGrp="1"/>
          </p:cNvSpPr>
          <p:nvPr>
            <p:ph type="sldNum" sz="quarter" idx="12"/>
          </p:nvPr>
        </p:nvSpPr>
        <p:spPr/>
        <p:txBody>
          <a:bodyPr/>
          <a:lstStyle/>
          <a:p>
            <a:fld id="{612798A0-8AA1-694D-8B39-E076AC412971}" type="slidenum">
              <a:rPr lang="en-US" smtClean="0"/>
              <a:t>‹#›</a:t>
            </a:fld>
            <a:endParaRPr lang="en-US"/>
          </a:p>
        </p:txBody>
      </p:sp>
    </p:spTree>
    <p:extLst>
      <p:ext uri="{BB962C8B-B14F-4D97-AF65-F5344CB8AC3E}">
        <p14:creationId xmlns:p14="http://schemas.microsoft.com/office/powerpoint/2010/main" val="3508435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76F085-01B4-BBEF-93F0-9E292CFACD32}"/>
              </a:ext>
            </a:extLst>
          </p:cNvPr>
          <p:cNvSpPr>
            <a:spLocks noGrp="1"/>
          </p:cNvSpPr>
          <p:nvPr>
            <p:ph type="dt" sz="half" idx="10"/>
          </p:nvPr>
        </p:nvSpPr>
        <p:spPr/>
        <p:txBody>
          <a:bodyPr/>
          <a:lstStyle/>
          <a:p>
            <a:fld id="{BE05E52F-5586-8147-BEA9-862CEF972F14}" type="datetimeFigureOut">
              <a:rPr lang="en-US" smtClean="0"/>
              <a:t>2/25/26</a:t>
            </a:fld>
            <a:endParaRPr lang="en-US"/>
          </a:p>
        </p:txBody>
      </p:sp>
      <p:sp>
        <p:nvSpPr>
          <p:cNvPr id="3" name="Footer Placeholder 2">
            <a:extLst>
              <a:ext uri="{FF2B5EF4-FFF2-40B4-BE49-F238E27FC236}">
                <a16:creationId xmlns:a16="http://schemas.microsoft.com/office/drawing/2014/main" id="{62E85272-AA41-62A6-115B-F5236E4E90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4CEE81B-BB3E-4AE2-CF06-FF117B6AA5BB}"/>
              </a:ext>
            </a:extLst>
          </p:cNvPr>
          <p:cNvSpPr>
            <a:spLocks noGrp="1"/>
          </p:cNvSpPr>
          <p:nvPr>
            <p:ph type="sldNum" sz="quarter" idx="12"/>
          </p:nvPr>
        </p:nvSpPr>
        <p:spPr/>
        <p:txBody>
          <a:bodyPr/>
          <a:lstStyle/>
          <a:p>
            <a:fld id="{612798A0-8AA1-694D-8B39-E076AC412971}" type="slidenum">
              <a:rPr lang="en-US" smtClean="0"/>
              <a:t>‹#›</a:t>
            </a:fld>
            <a:endParaRPr lang="en-US"/>
          </a:p>
        </p:txBody>
      </p:sp>
    </p:spTree>
    <p:extLst>
      <p:ext uri="{BB962C8B-B14F-4D97-AF65-F5344CB8AC3E}">
        <p14:creationId xmlns:p14="http://schemas.microsoft.com/office/powerpoint/2010/main" val="1453049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5E491-4F4F-6709-9D1A-2E0FE9C63B4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A078156-78F8-4045-61E7-C60AD961AE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4BC7F8A-E451-1351-8694-5E3F0DE174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ABF0759-94BD-EEA8-95A5-906DC0254F10}"/>
              </a:ext>
            </a:extLst>
          </p:cNvPr>
          <p:cNvSpPr>
            <a:spLocks noGrp="1"/>
          </p:cNvSpPr>
          <p:nvPr>
            <p:ph type="dt" sz="half" idx="10"/>
          </p:nvPr>
        </p:nvSpPr>
        <p:spPr/>
        <p:txBody>
          <a:bodyPr/>
          <a:lstStyle/>
          <a:p>
            <a:fld id="{BE05E52F-5586-8147-BEA9-862CEF972F14}" type="datetimeFigureOut">
              <a:rPr lang="en-US" smtClean="0"/>
              <a:t>2/25/26</a:t>
            </a:fld>
            <a:endParaRPr lang="en-US"/>
          </a:p>
        </p:txBody>
      </p:sp>
      <p:sp>
        <p:nvSpPr>
          <p:cNvPr id="6" name="Footer Placeholder 5">
            <a:extLst>
              <a:ext uri="{FF2B5EF4-FFF2-40B4-BE49-F238E27FC236}">
                <a16:creationId xmlns:a16="http://schemas.microsoft.com/office/drawing/2014/main" id="{777BF8C3-D058-A1D8-B3CE-13A2722581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D4E945-42D2-1235-5BCE-7C767F125E1F}"/>
              </a:ext>
            </a:extLst>
          </p:cNvPr>
          <p:cNvSpPr>
            <a:spLocks noGrp="1"/>
          </p:cNvSpPr>
          <p:nvPr>
            <p:ph type="sldNum" sz="quarter" idx="12"/>
          </p:nvPr>
        </p:nvSpPr>
        <p:spPr/>
        <p:txBody>
          <a:bodyPr/>
          <a:lstStyle/>
          <a:p>
            <a:fld id="{612798A0-8AA1-694D-8B39-E076AC412971}" type="slidenum">
              <a:rPr lang="en-US" smtClean="0"/>
              <a:t>‹#›</a:t>
            </a:fld>
            <a:endParaRPr lang="en-US"/>
          </a:p>
        </p:txBody>
      </p:sp>
    </p:spTree>
    <p:extLst>
      <p:ext uri="{BB962C8B-B14F-4D97-AF65-F5344CB8AC3E}">
        <p14:creationId xmlns:p14="http://schemas.microsoft.com/office/powerpoint/2010/main" val="1294022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7B905-97FE-9B79-67CE-DDC0DB02E87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387C495-6100-48CE-BA4B-D8AC913609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B5E61D-07FA-8B81-B25E-37500B0834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E11AE5D-A00C-AB07-1567-F60669AA6427}"/>
              </a:ext>
            </a:extLst>
          </p:cNvPr>
          <p:cNvSpPr>
            <a:spLocks noGrp="1"/>
          </p:cNvSpPr>
          <p:nvPr>
            <p:ph type="dt" sz="half" idx="10"/>
          </p:nvPr>
        </p:nvSpPr>
        <p:spPr/>
        <p:txBody>
          <a:bodyPr/>
          <a:lstStyle/>
          <a:p>
            <a:fld id="{BE05E52F-5586-8147-BEA9-862CEF972F14}" type="datetimeFigureOut">
              <a:rPr lang="en-US" smtClean="0"/>
              <a:t>2/25/26</a:t>
            </a:fld>
            <a:endParaRPr lang="en-US"/>
          </a:p>
        </p:txBody>
      </p:sp>
      <p:sp>
        <p:nvSpPr>
          <p:cNvPr id="6" name="Footer Placeholder 5">
            <a:extLst>
              <a:ext uri="{FF2B5EF4-FFF2-40B4-BE49-F238E27FC236}">
                <a16:creationId xmlns:a16="http://schemas.microsoft.com/office/drawing/2014/main" id="{EBB5C781-1D0B-20A9-51F4-37F0073A57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BF3528-11CA-F774-F2C5-CCB0A4205B47}"/>
              </a:ext>
            </a:extLst>
          </p:cNvPr>
          <p:cNvSpPr>
            <a:spLocks noGrp="1"/>
          </p:cNvSpPr>
          <p:nvPr>
            <p:ph type="sldNum" sz="quarter" idx="12"/>
          </p:nvPr>
        </p:nvSpPr>
        <p:spPr/>
        <p:txBody>
          <a:bodyPr/>
          <a:lstStyle/>
          <a:p>
            <a:fld id="{612798A0-8AA1-694D-8B39-E076AC412971}" type="slidenum">
              <a:rPr lang="en-US" smtClean="0"/>
              <a:t>‹#›</a:t>
            </a:fld>
            <a:endParaRPr lang="en-US"/>
          </a:p>
        </p:txBody>
      </p:sp>
    </p:spTree>
    <p:extLst>
      <p:ext uri="{BB962C8B-B14F-4D97-AF65-F5344CB8AC3E}">
        <p14:creationId xmlns:p14="http://schemas.microsoft.com/office/powerpoint/2010/main" val="2331074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7CBA92-C51F-99E4-010B-D7C26490A0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F0C37DE-A046-8F1C-2493-5D471E6424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015A3A1-6FD7-8821-5B3B-48EFF9B237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E05E52F-5586-8147-BEA9-862CEF972F14}" type="datetimeFigureOut">
              <a:rPr lang="en-US" smtClean="0"/>
              <a:t>2/25/26</a:t>
            </a:fld>
            <a:endParaRPr lang="en-US"/>
          </a:p>
        </p:txBody>
      </p:sp>
      <p:sp>
        <p:nvSpPr>
          <p:cNvPr id="5" name="Footer Placeholder 4">
            <a:extLst>
              <a:ext uri="{FF2B5EF4-FFF2-40B4-BE49-F238E27FC236}">
                <a16:creationId xmlns:a16="http://schemas.microsoft.com/office/drawing/2014/main" id="{D46D879D-67A0-E68C-E522-A4B74CF4BB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C8E146D-A152-A51A-9D6B-59FDF878F5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12798A0-8AA1-694D-8B39-E076AC412971}" type="slidenum">
              <a:rPr lang="en-US" smtClean="0"/>
              <a:t>‹#›</a:t>
            </a:fld>
            <a:endParaRPr lang="en-US"/>
          </a:p>
        </p:txBody>
      </p:sp>
    </p:spTree>
    <p:extLst>
      <p:ext uri="{BB962C8B-B14F-4D97-AF65-F5344CB8AC3E}">
        <p14:creationId xmlns:p14="http://schemas.microsoft.com/office/powerpoint/2010/main" val="3040325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s://www.nesta.org.uk/"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F31DA25-4515-3459-B678-A10319AD1090}"/>
              </a:ext>
            </a:extLst>
          </p:cNvPr>
          <p:cNvSpPr txBox="1"/>
          <p:nvPr/>
        </p:nvSpPr>
        <p:spPr>
          <a:xfrm>
            <a:off x="2171699" y="876300"/>
            <a:ext cx="8248651" cy="646331"/>
          </a:xfrm>
          <a:prstGeom prst="rect">
            <a:avLst/>
          </a:prstGeom>
          <a:noFill/>
        </p:spPr>
        <p:txBody>
          <a:bodyPr wrap="square">
            <a:spAutoFit/>
          </a:bodyPr>
          <a:lstStyle/>
          <a:p>
            <a:pPr algn="l">
              <a:spcAft>
                <a:spcPts val="750"/>
              </a:spcAft>
              <a:buNone/>
            </a:pPr>
            <a:r>
              <a:rPr lang="en-GB" b="1" i="0" dirty="0">
                <a:solidFill>
                  <a:srgbClr val="000000"/>
                </a:solidFill>
                <a:effectLst/>
                <a:latin typeface="Open Sans" panose="020B0606030504020204" pitchFamily="34" charset="0"/>
              </a:rPr>
              <a:t>A Short History of Neoliberalism: Market, State and Human Nature, 			1920 to Today</a:t>
            </a:r>
          </a:p>
        </p:txBody>
      </p:sp>
      <p:pic>
        <p:nvPicPr>
          <p:cNvPr id="7" name="Picture 6">
            <a:extLst>
              <a:ext uri="{FF2B5EF4-FFF2-40B4-BE49-F238E27FC236}">
                <a16:creationId xmlns:a16="http://schemas.microsoft.com/office/drawing/2014/main" id="{4CB7685C-43B9-E2B3-EA91-4CF69F97EFE6}"/>
              </a:ext>
            </a:extLst>
          </p:cNvPr>
          <p:cNvPicPr>
            <a:picLocks noChangeAspect="1"/>
          </p:cNvPicPr>
          <p:nvPr/>
        </p:nvPicPr>
        <p:blipFill>
          <a:blip r:embed="rId2"/>
          <a:stretch>
            <a:fillRect/>
          </a:stretch>
        </p:blipFill>
        <p:spPr>
          <a:xfrm>
            <a:off x="3323660" y="3152001"/>
            <a:ext cx="4752000" cy="3168000"/>
          </a:xfrm>
          <a:prstGeom prst="rect">
            <a:avLst/>
          </a:prstGeom>
        </p:spPr>
      </p:pic>
      <p:sp>
        <p:nvSpPr>
          <p:cNvPr id="8" name="TextBox 7">
            <a:extLst>
              <a:ext uri="{FF2B5EF4-FFF2-40B4-BE49-F238E27FC236}">
                <a16:creationId xmlns:a16="http://schemas.microsoft.com/office/drawing/2014/main" id="{7CCEE015-9B31-A56C-E9FC-DD1503BBAFB5}"/>
              </a:ext>
            </a:extLst>
          </p:cNvPr>
          <p:cNvSpPr txBox="1"/>
          <p:nvPr/>
        </p:nvSpPr>
        <p:spPr>
          <a:xfrm>
            <a:off x="4152900" y="2152650"/>
            <a:ext cx="2724150" cy="369332"/>
          </a:xfrm>
          <a:prstGeom prst="rect">
            <a:avLst/>
          </a:prstGeom>
          <a:noFill/>
        </p:spPr>
        <p:txBody>
          <a:bodyPr wrap="square" rtlCol="0">
            <a:spAutoFit/>
          </a:bodyPr>
          <a:lstStyle/>
          <a:p>
            <a:r>
              <a:rPr lang="en-US" b="1" dirty="0"/>
              <a:t>             Dr Claudia Stein </a:t>
            </a:r>
          </a:p>
        </p:txBody>
      </p:sp>
    </p:spTree>
    <p:extLst>
      <p:ext uri="{BB962C8B-B14F-4D97-AF65-F5344CB8AC3E}">
        <p14:creationId xmlns:p14="http://schemas.microsoft.com/office/powerpoint/2010/main" val="3163491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3749807-E0B4-383E-13A1-1D5C7B7C53B5}"/>
              </a:ext>
            </a:extLst>
          </p:cNvPr>
          <p:cNvSpPr txBox="1"/>
          <p:nvPr/>
        </p:nvSpPr>
        <p:spPr>
          <a:xfrm>
            <a:off x="1727201" y="377371"/>
            <a:ext cx="9710056" cy="369332"/>
          </a:xfrm>
          <a:prstGeom prst="rect">
            <a:avLst/>
          </a:prstGeom>
          <a:noFill/>
        </p:spPr>
        <p:txBody>
          <a:bodyPr wrap="square" rtlCol="0">
            <a:spAutoFit/>
          </a:bodyPr>
          <a:lstStyle/>
          <a:p>
            <a:r>
              <a:rPr lang="en-US" b="1" dirty="0" err="1"/>
              <a:t>Behaviouralism</a:t>
            </a:r>
            <a:r>
              <a:rPr lang="en-US" b="1" dirty="0"/>
              <a:t> and Samuelson’s ‘Revealed Reference Theory’ in the 30s and 40s in the US</a:t>
            </a:r>
          </a:p>
        </p:txBody>
      </p:sp>
      <p:sp>
        <p:nvSpPr>
          <p:cNvPr id="5" name="TextBox 4">
            <a:extLst>
              <a:ext uri="{FF2B5EF4-FFF2-40B4-BE49-F238E27FC236}">
                <a16:creationId xmlns:a16="http://schemas.microsoft.com/office/drawing/2014/main" id="{542BB019-474C-09F3-8D04-AE8A34F2B4CA}"/>
              </a:ext>
            </a:extLst>
          </p:cNvPr>
          <p:cNvSpPr txBox="1"/>
          <p:nvPr/>
        </p:nvSpPr>
        <p:spPr>
          <a:xfrm>
            <a:off x="667657" y="1611086"/>
            <a:ext cx="231154" cy="369332"/>
          </a:xfrm>
          <a:prstGeom prst="rect">
            <a:avLst/>
          </a:prstGeom>
          <a:noFill/>
        </p:spPr>
        <p:txBody>
          <a:bodyPr wrap="none" rtlCol="0">
            <a:spAutoFit/>
          </a:bodyPr>
          <a:lstStyle/>
          <a:p>
            <a:r>
              <a:rPr lang="en-US" dirty="0"/>
              <a:t> </a:t>
            </a:r>
          </a:p>
        </p:txBody>
      </p:sp>
      <p:sp>
        <p:nvSpPr>
          <p:cNvPr id="6" name="TextBox 5">
            <a:extLst>
              <a:ext uri="{FF2B5EF4-FFF2-40B4-BE49-F238E27FC236}">
                <a16:creationId xmlns:a16="http://schemas.microsoft.com/office/drawing/2014/main" id="{7BAAFA51-14B8-C2EC-466B-2FB01FC3EA8D}"/>
              </a:ext>
            </a:extLst>
          </p:cNvPr>
          <p:cNvSpPr txBox="1"/>
          <p:nvPr/>
        </p:nvSpPr>
        <p:spPr>
          <a:xfrm>
            <a:off x="275771" y="885371"/>
            <a:ext cx="11727543" cy="3139321"/>
          </a:xfrm>
          <a:prstGeom prst="rect">
            <a:avLst/>
          </a:prstGeom>
          <a:noFill/>
        </p:spPr>
        <p:txBody>
          <a:bodyPr wrap="square" rtlCol="0">
            <a:spAutoFit/>
          </a:bodyPr>
          <a:lstStyle/>
          <a:p>
            <a:r>
              <a:rPr lang="en-GB" dirty="0"/>
              <a:t>Behaviour should be studied scientifically using experiments. Developed by  John </a:t>
            </a:r>
            <a:r>
              <a:rPr lang="en-GB" dirty="0" err="1"/>
              <a:t>Briadus</a:t>
            </a:r>
            <a:r>
              <a:rPr lang="en-GB" dirty="0"/>
              <a:t> Watson and Burrhus Frederick Skinner in the US.</a:t>
            </a:r>
          </a:p>
          <a:p>
            <a:endParaRPr lang="en-GB" dirty="0"/>
          </a:p>
          <a:p>
            <a:pPr marL="285750" indent="-285750">
              <a:buFont typeface="Arial" panose="020B0604020202020204" pitchFamily="34" charset="0"/>
              <a:buChar char="•"/>
            </a:pPr>
            <a:r>
              <a:rPr lang="en-GB" dirty="0"/>
              <a:t>Behaviour is the result of stimulus–response (i.e., all behaviour, no matter how complex, can be reduced to a simple stimulus–response association). All that needs to be done is to ‘observe’ </a:t>
            </a:r>
            <a:r>
              <a:rPr lang="en-GB" dirty="0" err="1"/>
              <a:t>behavior</a:t>
            </a:r>
            <a:endParaRPr lang="en-GB" dirty="0"/>
          </a:p>
          <a:p>
            <a:pPr marL="285750" indent="-285750">
              <a:buFont typeface="Arial" panose="020B0604020202020204" pitchFamily="34" charset="0"/>
              <a:buChar char="•"/>
            </a:pPr>
            <a:r>
              <a:rPr lang="en-GB" dirty="0"/>
              <a:t>The major influence on human behaviour is learning from the environment (e.g., conditioning and active learning)  (according to this view, people are not born with pre-set traits or instincts that drive behaviour.</a:t>
            </a:r>
          </a:p>
          <a:p>
            <a:pPr marL="285750" indent="-285750">
              <a:buFont typeface="Arial" panose="020B0604020202020204" pitchFamily="34" charset="0"/>
              <a:buChar char="•"/>
            </a:pPr>
            <a:r>
              <a:rPr lang="en-GB" dirty="0"/>
              <a:t>There is little difference between the learning that takes place in humans and that in other animals. Therefore, research can be carried out on animals as well as humans. (animal experimentation). This is very controversial at the time! </a:t>
            </a:r>
            <a:br>
              <a:rPr lang="en-GB" dirty="0"/>
            </a:br>
            <a:endParaRPr lang="en-US" dirty="0"/>
          </a:p>
        </p:txBody>
      </p:sp>
      <p:sp>
        <p:nvSpPr>
          <p:cNvPr id="7" name="TextBox 6">
            <a:extLst>
              <a:ext uri="{FF2B5EF4-FFF2-40B4-BE49-F238E27FC236}">
                <a16:creationId xmlns:a16="http://schemas.microsoft.com/office/drawing/2014/main" id="{C236BFB5-7972-06F3-9D96-E17D3CB3EDA8}"/>
              </a:ext>
            </a:extLst>
          </p:cNvPr>
          <p:cNvSpPr txBox="1"/>
          <p:nvPr/>
        </p:nvSpPr>
        <p:spPr>
          <a:xfrm>
            <a:off x="159657" y="4250231"/>
            <a:ext cx="11625943" cy="2031325"/>
          </a:xfrm>
          <a:prstGeom prst="rect">
            <a:avLst/>
          </a:prstGeom>
          <a:noFill/>
        </p:spPr>
        <p:txBody>
          <a:bodyPr wrap="square" rtlCol="0">
            <a:spAutoFit/>
          </a:bodyPr>
          <a:lstStyle/>
          <a:p>
            <a:r>
              <a:rPr lang="en-GB" b="1" dirty="0"/>
              <a:t>Paul Samuelson </a:t>
            </a:r>
            <a:r>
              <a:rPr lang="en-GB" dirty="0"/>
              <a:t>(1915–2009) was not a behavioural economist in the modern sense. Rather, his work in the 1930s and 1940s was aimed at removing psychological concepts from economics to create a more mathematically rigorous ‘positivist’ science. He is best known for developing </a:t>
            </a:r>
            <a:r>
              <a:rPr lang="en-GB" b="1" dirty="0"/>
              <a:t>Revealed Preference Theory</a:t>
            </a:r>
            <a:r>
              <a:rPr lang="en-GB" dirty="0"/>
              <a:t>, which sought to explain consumer behaviour solely through observed actions (preference or choices) rather than unobservable internal motivations like ‘utility’ or ‘happiness’.</a:t>
            </a:r>
            <a:r>
              <a:rPr lang="en-US" dirty="0"/>
              <a:t> He </a:t>
            </a:r>
            <a:r>
              <a:rPr lang="en-GB" dirty="0"/>
              <a:t>aimed to base demand theory on </a:t>
            </a:r>
            <a:r>
              <a:rPr lang="en-GB" b="1" dirty="0"/>
              <a:t>observable, objective and rational preference or choices.</a:t>
            </a:r>
          </a:p>
          <a:p>
            <a:endParaRPr lang="en-US" dirty="0"/>
          </a:p>
        </p:txBody>
      </p:sp>
    </p:spTree>
    <p:extLst>
      <p:ext uri="{BB962C8B-B14F-4D97-AF65-F5344CB8AC3E}">
        <p14:creationId xmlns:p14="http://schemas.microsoft.com/office/powerpoint/2010/main" val="2741824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53959F4-2633-1ABE-019C-EEBA7CC50B00}"/>
              </a:ext>
            </a:extLst>
          </p:cNvPr>
          <p:cNvSpPr txBox="1"/>
          <p:nvPr/>
        </p:nvSpPr>
        <p:spPr>
          <a:xfrm>
            <a:off x="827314" y="696686"/>
            <a:ext cx="12455029" cy="4247317"/>
          </a:xfrm>
          <a:prstGeom prst="rect">
            <a:avLst/>
          </a:prstGeom>
          <a:noFill/>
        </p:spPr>
        <p:txBody>
          <a:bodyPr wrap="square" rtlCol="0">
            <a:spAutoFit/>
          </a:bodyPr>
          <a:lstStyle/>
          <a:p>
            <a:endParaRPr lang="en-US" dirty="0"/>
          </a:p>
          <a:p>
            <a:r>
              <a:rPr lang="en-US" dirty="0"/>
              <a:t>By the 1940s  and 1950s ‘behavioral  economics’ was used but it remained fuzzy and the problem of psychological </a:t>
            </a:r>
          </a:p>
          <a:p>
            <a:r>
              <a:rPr lang="en-US" dirty="0"/>
              <a:t>approaches remained. There are many </a:t>
            </a:r>
            <a:r>
              <a:rPr lang="en-US" dirty="0" err="1"/>
              <a:t>econonomists</a:t>
            </a:r>
            <a:r>
              <a:rPr lang="en-US" dirty="0"/>
              <a:t> who use psychological theories but the disciplines remain</a:t>
            </a:r>
          </a:p>
          <a:p>
            <a:r>
              <a:rPr lang="en-US" dirty="0"/>
              <a:t>more or less distinct. But it is a period of undirected discussions of how best to </a:t>
            </a:r>
            <a:r>
              <a:rPr lang="en-US" dirty="0" err="1"/>
              <a:t>formulise</a:t>
            </a:r>
            <a:r>
              <a:rPr lang="en-US" dirty="0"/>
              <a:t> human decision making </a:t>
            </a:r>
          </a:p>
          <a:p>
            <a:endParaRPr lang="en-US" dirty="0"/>
          </a:p>
          <a:p>
            <a:endParaRPr lang="en-US" dirty="0"/>
          </a:p>
          <a:p>
            <a:r>
              <a:rPr lang="en-US" dirty="0"/>
              <a:t>Economist aimed to understand ‘market, first and foremost. To that end and use psychology to explain how to steer behavior towards a competitive </a:t>
            </a:r>
            <a:r>
              <a:rPr lang="en-US" dirty="0" err="1"/>
              <a:t>equilibrum</a:t>
            </a:r>
            <a:r>
              <a:rPr lang="en-US" dirty="0"/>
              <a:t> in which all economic actors behave optimally and in which welfare of society is maximized. The market and the market actor where highly </a:t>
            </a:r>
            <a:r>
              <a:rPr lang="en-US" dirty="0" err="1"/>
              <a:t>formulised</a:t>
            </a:r>
            <a:r>
              <a:rPr lang="en-US" dirty="0"/>
              <a:t>. (define it again for them) </a:t>
            </a:r>
          </a:p>
          <a:p>
            <a:r>
              <a:rPr lang="en-US" dirty="0"/>
              <a:t> </a:t>
            </a:r>
          </a:p>
          <a:p>
            <a:r>
              <a:rPr lang="en-US" dirty="0"/>
              <a:t>Experimental psychologists were not interested in the explaining actors in a ‘market’. </a:t>
            </a:r>
          </a:p>
          <a:p>
            <a:r>
              <a:rPr lang="en-US" dirty="0"/>
              <a:t>But they begin to work on how </a:t>
            </a:r>
            <a:r>
              <a:rPr lang="en-US" dirty="0" err="1"/>
              <a:t>hmans</a:t>
            </a:r>
            <a:r>
              <a:rPr lang="en-US" dirty="0"/>
              <a:t> make </a:t>
            </a:r>
            <a:r>
              <a:rPr lang="en-US" dirty="0" err="1"/>
              <a:t>descision</a:t>
            </a:r>
            <a:r>
              <a:rPr lang="en-US" dirty="0"/>
              <a:t> via experimentations.</a:t>
            </a:r>
          </a:p>
          <a:p>
            <a:endParaRPr lang="en-US" dirty="0"/>
          </a:p>
          <a:p>
            <a:endParaRPr lang="en-US" dirty="0"/>
          </a:p>
          <a:p>
            <a:endParaRPr lang="en-US" dirty="0"/>
          </a:p>
        </p:txBody>
      </p:sp>
      <p:sp>
        <p:nvSpPr>
          <p:cNvPr id="5" name="TextBox 4">
            <a:extLst>
              <a:ext uri="{FF2B5EF4-FFF2-40B4-BE49-F238E27FC236}">
                <a16:creationId xmlns:a16="http://schemas.microsoft.com/office/drawing/2014/main" id="{C4654E6C-5743-6BF3-8A36-24CC1F433606}"/>
              </a:ext>
            </a:extLst>
          </p:cNvPr>
          <p:cNvSpPr txBox="1"/>
          <p:nvPr/>
        </p:nvSpPr>
        <p:spPr>
          <a:xfrm>
            <a:off x="2569029" y="275771"/>
            <a:ext cx="4910319" cy="369332"/>
          </a:xfrm>
          <a:prstGeom prst="rect">
            <a:avLst/>
          </a:prstGeom>
          <a:noFill/>
        </p:spPr>
        <p:txBody>
          <a:bodyPr wrap="none" rtlCol="0">
            <a:spAutoFit/>
          </a:bodyPr>
          <a:lstStyle/>
          <a:p>
            <a:r>
              <a:rPr lang="en-US" b="1" dirty="0"/>
              <a:t>Challenging the boundaries of the disciplines</a:t>
            </a:r>
          </a:p>
        </p:txBody>
      </p:sp>
    </p:spTree>
    <p:extLst>
      <p:ext uri="{BB962C8B-B14F-4D97-AF65-F5344CB8AC3E}">
        <p14:creationId xmlns:p14="http://schemas.microsoft.com/office/powerpoint/2010/main" val="1111142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1ACA2EC-C1EC-765A-559E-7E8E46D2671A}"/>
              </a:ext>
            </a:extLst>
          </p:cNvPr>
          <p:cNvSpPr txBox="1"/>
          <p:nvPr/>
        </p:nvSpPr>
        <p:spPr>
          <a:xfrm>
            <a:off x="4601030" y="798285"/>
            <a:ext cx="6197600" cy="5632311"/>
          </a:xfrm>
          <a:prstGeom prst="rect">
            <a:avLst/>
          </a:prstGeom>
          <a:noFill/>
        </p:spPr>
        <p:txBody>
          <a:bodyPr wrap="square" rtlCol="0">
            <a:spAutoFit/>
          </a:bodyPr>
          <a:lstStyle/>
          <a:p>
            <a:r>
              <a:rPr lang="en-US" dirty="0"/>
              <a:t>John Neumeier and Oskar Morgenstern, </a:t>
            </a:r>
            <a:r>
              <a:rPr lang="en-US" i="1" dirty="0"/>
              <a:t>Theory of Games and Economic Behavior </a:t>
            </a:r>
            <a:r>
              <a:rPr lang="en-US" dirty="0"/>
              <a:t>(1944)</a:t>
            </a:r>
          </a:p>
          <a:p>
            <a:endParaRPr lang="en-US" dirty="0"/>
          </a:p>
          <a:p>
            <a:r>
              <a:rPr lang="en-US" dirty="0"/>
              <a:t>Creates the interdisciplinary field of game theory</a:t>
            </a:r>
          </a:p>
          <a:p>
            <a:endParaRPr lang="en-US" dirty="0"/>
          </a:p>
          <a:p>
            <a:r>
              <a:rPr lang="en-GB" dirty="0"/>
              <a:t>Game theory is the study of mathematical models of </a:t>
            </a:r>
            <a:r>
              <a:rPr lang="en-GB" b="1" dirty="0"/>
              <a:t>strategic decision -making among rational utility-maximising agents</a:t>
            </a:r>
            <a:r>
              <a:rPr lang="en-GB" dirty="0"/>
              <a:t>. It suggests that the best course of action for a participant depends on the anticipated actions of others. It provides a framework for analysing scenarios—"games"—where individuals, firms, or nations have competing or conflicting interests. </a:t>
            </a:r>
          </a:p>
          <a:p>
            <a:endParaRPr lang="en-GB" dirty="0"/>
          </a:p>
          <a:p>
            <a:r>
              <a:rPr lang="en-GB" dirty="0"/>
              <a:t>Note: Game theory is ‘testing’ public choice theory. It was not only discussed in economics but further  developed extensively in the 1950s/60s/70s in the natural sciences and social sciences. (e. g. evolutionary models). It is applied to all kinds of areas: policies, military, computer science and increasingly to understand the financial market analysis to detect the ‘imperfections’ of market strategies. </a:t>
            </a:r>
          </a:p>
        </p:txBody>
      </p:sp>
      <p:pic>
        <p:nvPicPr>
          <p:cNvPr id="5" name="Picture 4">
            <a:extLst>
              <a:ext uri="{FF2B5EF4-FFF2-40B4-BE49-F238E27FC236}">
                <a16:creationId xmlns:a16="http://schemas.microsoft.com/office/drawing/2014/main" id="{B677FE53-2665-1158-3C2D-EF06B81E9784}"/>
              </a:ext>
            </a:extLst>
          </p:cNvPr>
          <p:cNvPicPr>
            <a:picLocks noChangeAspect="1"/>
          </p:cNvPicPr>
          <p:nvPr/>
        </p:nvPicPr>
        <p:blipFill>
          <a:blip r:embed="rId2"/>
          <a:stretch>
            <a:fillRect/>
          </a:stretch>
        </p:blipFill>
        <p:spPr>
          <a:xfrm>
            <a:off x="559707" y="798285"/>
            <a:ext cx="3263900" cy="4927600"/>
          </a:xfrm>
          <a:prstGeom prst="rect">
            <a:avLst/>
          </a:prstGeom>
        </p:spPr>
      </p:pic>
      <p:sp>
        <p:nvSpPr>
          <p:cNvPr id="6" name="TextBox 5">
            <a:extLst>
              <a:ext uri="{FF2B5EF4-FFF2-40B4-BE49-F238E27FC236}">
                <a16:creationId xmlns:a16="http://schemas.microsoft.com/office/drawing/2014/main" id="{94701C8E-D4BF-BB71-32F6-60F8368761B7}"/>
              </a:ext>
            </a:extLst>
          </p:cNvPr>
          <p:cNvSpPr txBox="1"/>
          <p:nvPr/>
        </p:nvSpPr>
        <p:spPr>
          <a:xfrm>
            <a:off x="740230" y="1"/>
            <a:ext cx="11850696" cy="646331"/>
          </a:xfrm>
          <a:prstGeom prst="rect">
            <a:avLst/>
          </a:prstGeom>
          <a:noFill/>
        </p:spPr>
        <p:txBody>
          <a:bodyPr wrap="square" rtlCol="0">
            <a:spAutoFit/>
          </a:bodyPr>
          <a:lstStyle/>
          <a:p>
            <a:r>
              <a:rPr lang="en-US" b="1" dirty="0"/>
              <a:t>One of the most influential contribution in that begin to break the wall between</a:t>
            </a:r>
          </a:p>
          <a:p>
            <a:r>
              <a:rPr lang="en-US" b="1" dirty="0"/>
              <a:t>the two disciplines </a:t>
            </a:r>
          </a:p>
        </p:txBody>
      </p:sp>
    </p:spTree>
    <p:extLst>
      <p:ext uri="{BB962C8B-B14F-4D97-AF65-F5344CB8AC3E}">
        <p14:creationId xmlns:p14="http://schemas.microsoft.com/office/powerpoint/2010/main" val="4209698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7BF63E-437F-3D9B-DAD6-64E4C023B66A}"/>
              </a:ext>
            </a:extLst>
          </p:cNvPr>
          <p:cNvSpPr txBox="1"/>
          <p:nvPr/>
        </p:nvSpPr>
        <p:spPr>
          <a:xfrm>
            <a:off x="609600" y="551544"/>
            <a:ext cx="11460329" cy="646331"/>
          </a:xfrm>
          <a:prstGeom prst="rect">
            <a:avLst/>
          </a:prstGeom>
          <a:noFill/>
        </p:spPr>
        <p:txBody>
          <a:bodyPr wrap="square" rtlCol="0">
            <a:spAutoFit/>
          </a:bodyPr>
          <a:lstStyle/>
          <a:p>
            <a:r>
              <a:rPr lang="en-US" b="1" dirty="0"/>
              <a:t>		3. What do these behavioral economists do? </a:t>
            </a:r>
          </a:p>
          <a:p>
            <a:r>
              <a:rPr lang="en-US" b="1" dirty="0"/>
              <a:t>Research in experimental psychology moves to the investigation of the brain’s functions from the 1970s</a:t>
            </a:r>
          </a:p>
        </p:txBody>
      </p:sp>
      <p:sp>
        <p:nvSpPr>
          <p:cNvPr id="5" name="TextBox 4">
            <a:extLst>
              <a:ext uri="{FF2B5EF4-FFF2-40B4-BE49-F238E27FC236}">
                <a16:creationId xmlns:a16="http://schemas.microsoft.com/office/drawing/2014/main" id="{DB903CA1-DCA3-DAD4-8F58-DA65C3D00302}"/>
              </a:ext>
            </a:extLst>
          </p:cNvPr>
          <p:cNvSpPr txBox="1"/>
          <p:nvPr/>
        </p:nvSpPr>
        <p:spPr>
          <a:xfrm>
            <a:off x="740229" y="2322286"/>
            <a:ext cx="8069942" cy="4247317"/>
          </a:xfrm>
          <a:prstGeom prst="rect">
            <a:avLst/>
          </a:prstGeom>
          <a:noFill/>
        </p:spPr>
        <p:txBody>
          <a:bodyPr wrap="square" rtlCol="0">
            <a:spAutoFit/>
          </a:bodyPr>
          <a:lstStyle/>
          <a:p>
            <a:r>
              <a:rPr lang="en-GB" dirty="0"/>
              <a:t>Daniel </a:t>
            </a:r>
            <a:r>
              <a:rPr lang="en-GB" dirty="0" err="1"/>
              <a:t>Kahnemann</a:t>
            </a:r>
            <a:r>
              <a:rPr lang="en-GB" dirty="0"/>
              <a:t> and Amos Tversky’s collaboration stands out among the most influential  researchers  (Daniel </a:t>
            </a:r>
            <a:r>
              <a:rPr lang="en-GB" dirty="0" err="1"/>
              <a:t>Kahnemann</a:t>
            </a:r>
            <a:r>
              <a:rPr lang="en-GB" dirty="0"/>
              <a:t> receives as the first psychologists  the Nobel Memorial Prize in 2002ö’ </a:t>
            </a:r>
            <a:r>
              <a:rPr lang="en-GB" dirty="0" err="1"/>
              <a:t>Tverskz</a:t>
            </a:r>
            <a:r>
              <a:rPr lang="en-GB" dirty="0"/>
              <a:t> died in 1996). </a:t>
            </a:r>
          </a:p>
          <a:p>
            <a:endParaRPr lang="en-GB" dirty="0"/>
          </a:p>
          <a:p>
            <a:r>
              <a:rPr lang="en-GB" dirty="0"/>
              <a:t>Their research introduces the idea that although rational individuals </a:t>
            </a:r>
            <a:r>
              <a:rPr lang="en-GB" b="1" dirty="0"/>
              <a:t>should</a:t>
            </a:r>
            <a:r>
              <a:rPr lang="en-GB" dirty="0"/>
              <a:t> adhere to the normative theories of logic and expected utility calculation and optimisation in their decision-making, fact is that  individuals is systematically and predictably  deviate from these norms. So, humans are naturally biased. </a:t>
            </a:r>
          </a:p>
          <a:p>
            <a:endParaRPr lang="en-GB" dirty="0"/>
          </a:p>
          <a:p>
            <a:r>
              <a:rPr lang="en-GB" dirty="0"/>
              <a:t>Daniel </a:t>
            </a:r>
            <a:r>
              <a:rPr lang="en-GB" dirty="0" err="1"/>
              <a:t>Kahnemann’s</a:t>
            </a:r>
            <a:r>
              <a:rPr lang="en-GB" dirty="0"/>
              <a:t> bestselling</a:t>
            </a:r>
          </a:p>
          <a:p>
            <a:r>
              <a:rPr lang="en-GB" i="1" dirty="0"/>
              <a:t>Thinking Fast and Slow </a:t>
            </a:r>
            <a:r>
              <a:rPr lang="en-GB" dirty="0"/>
              <a:t>(2011)</a:t>
            </a:r>
          </a:p>
          <a:p>
            <a:endParaRPr lang="en-GB" dirty="0"/>
          </a:p>
          <a:p>
            <a:endParaRPr lang="en-GB" dirty="0"/>
          </a:p>
          <a:p>
            <a:endParaRPr lang="en-GB" dirty="0"/>
          </a:p>
          <a:p>
            <a:r>
              <a:rPr lang="en-GB" dirty="0"/>
              <a:t>. </a:t>
            </a:r>
            <a:endParaRPr lang="en-US" dirty="0"/>
          </a:p>
        </p:txBody>
      </p:sp>
      <p:sp>
        <p:nvSpPr>
          <p:cNvPr id="6" name="TextBox 5">
            <a:extLst>
              <a:ext uri="{FF2B5EF4-FFF2-40B4-BE49-F238E27FC236}">
                <a16:creationId xmlns:a16="http://schemas.microsoft.com/office/drawing/2014/main" id="{57CAA2E8-7219-07D6-7933-F20D726CC022}"/>
              </a:ext>
            </a:extLst>
          </p:cNvPr>
          <p:cNvSpPr txBox="1"/>
          <p:nvPr/>
        </p:nvSpPr>
        <p:spPr>
          <a:xfrm>
            <a:off x="188686" y="1219200"/>
            <a:ext cx="12257161" cy="923330"/>
          </a:xfrm>
          <a:prstGeom prst="rect">
            <a:avLst/>
          </a:prstGeom>
          <a:noFill/>
        </p:spPr>
        <p:txBody>
          <a:bodyPr wrap="square" rtlCol="0">
            <a:spAutoFit/>
          </a:bodyPr>
          <a:lstStyle/>
          <a:p>
            <a:r>
              <a:rPr lang="en-US" dirty="0"/>
              <a:t>Cognitive psychologists focused on the functioning of the brain and aimed to open the mind’s ‘black box’. How did  and investigate how different components of the brain – memory, cognition and perception – interact to produce human behavior. </a:t>
            </a:r>
          </a:p>
        </p:txBody>
      </p:sp>
      <p:pic>
        <p:nvPicPr>
          <p:cNvPr id="8" name="Picture 7">
            <a:extLst>
              <a:ext uri="{FF2B5EF4-FFF2-40B4-BE49-F238E27FC236}">
                <a16:creationId xmlns:a16="http://schemas.microsoft.com/office/drawing/2014/main" id="{F4E0A9A1-B14B-47CC-5DC0-5A4B48284101}"/>
              </a:ext>
            </a:extLst>
          </p:cNvPr>
          <p:cNvPicPr>
            <a:picLocks noChangeAspect="1"/>
          </p:cNvPicPr>
          <p:nvPr/>
        </p:nvPicPr>
        <p:blipFill>
          <a:blip r:embed="rId2"/>
          <a:stretch>
            <a:fillRect/>
          </a:stretch>
        </p:blipFill>
        <p:spPr>
          <a:xfrm>
            <a:off x="4249347" y="4792800"/>
            <a:ext cx="3098607" cy="1692000"/>
          </a:xfrm>
          <a:prstGeom prst="rect">
            <a:avLst/>
          </a:prstGeom>
        </p:spPr>
      </p:pic>
      <p:sp>
        <p:nvSpPr>
          <p:cNvPr id="9" name="TextBox 8">
            <a:extLst>
              <a:ext uri="{FF2B5EF4-FFF2-40B4-BE49-F238E27FC236}">
                <a16:creationId xmlns:a16="http://schemas.microsoft.com/office/drawing/2014/main" id="{FC35DDEB-6987-833E-E610-8E1CBA612724}"/>
              </a:ext>
            </a:extLst>
          </p:cNvPr>
          <p:cNvSpPr txBox="1"/>
          <p:nvPr/>
        </p:nvSpPr>
        <p:spPr>
          <a:xfrm>
            <a:off x="8113486" y="5259971"/>
            <a:ext cx="4225568" cy="1200329"/>
          </a:xfrm>
          <a:prstGeom prst="rect">
            <a:avLst/>
          </a:prstGeom>
          <a:noFill/>
        </p:spPr>
        <p:txBody>
          <a:bodyPr wrap="square" rtlCol="0">
            <a:spAutoFit/>
          </a:bodyPr>
          <a:lstStyle/>
          <a:p>
            <a:r>
              <a:rPr lang="en-US" dirty="0"/>
              <a:t>By the 1980s cognitive behavioral </a:t>
            </a:r>
          </a:p>
          <a:p>
            <a:r>
              <a:rPr lang="en-US" dirty="0"/>
              <a:t>decision-making becomes </a:t>
            </a:r>
          </a:p>
          <a:p>
            <a:r>
              <a:rPr lang="en-US" dirty="0"/>
              <a:t>relevant for, and was </a:t>
            </a:r>
          </a:p>
          <a:p>
            <a:r>
              <a:rPr lang="en-US" dirty="0"/>
              <a:t>incorporated into, economics</a:t>
            </a:r>
          </a:p>
        </p:txBody>
      </p:sp>
    </p:spTree>
    <p:extLst>
      <p:ext uri="{BB962C8B-B14F-4D97-AF65-F5344CB8AC3E}">
        <p14:creationId xmlns:p14="http://schemas.microsoft.com/office/powerpoint/2010/main" val="38926500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CF65F3F-AB42-3ECE-C36A-B2D4451B5553}"/>
              </a:ext>
            </a:extLst>
          </p:cNvPr>
          <p:cNvSpPr txBox="1"/>
          <p:nvPr/>
        </p:nvSpPr>
        <p:spPr>
          <a:xfrm>
            <a:off x="1561868" y="304801"/>
            <a:ext cx="3175000" cy="677108"/>
          </a:xfrm>
          <a:prstGeom prst="rect">
            <a:avLst/>
          </a:prstGeom>
          <a:noFill/>
        </p:spPr>
        <p:txBody>
          <a:bodyPr wrap="square" rtlCol="0">
            <a:spAutoFit/>
          </a:bodyPr>
          <a:lstStyle/>
          <a:p>
            <a:r>
              <a:rPr lang="en-US" sz="2000" b="1" dirty="0"/>
              <a:t>        Prospect Theory </a:t>
            </a:r>
          </a:p>
          <a:p>
            <a:endParaRPr lang="en-US" dirty="0"/>
          </a:p>
        </p:txBody>
      </p:sp>
      <p:sp>
        <p:nvSpPr>
          <p:cNvPr id="5" name="TextBox 4">
            <a:extLst>
              <a:ext uri="{FF2B5EF4-FFF2-40B4-BE49-F238E27FC236}">
                <a16:creationId xmlns:a16="http://schemas.microsoft.com/office/drawing/2014/main" id="{500D2C12-0A11-BA8A-D155-680E3737357B}"/>
              </a:ext>
            </a:extLst>
          </p:cNvPr>
          <p:cNvSpPr txBox="1"/>
          <p:nvPr/>
        </p:nvSpPr>
        <p:spPr>
          <a:xfrm>
            <a:off x="5631544" y="420469"/>
            <a:ext cx="6023428" cy="5355312"/>
          </a:xfrm>
          <a:prstGeom prst="rect">
            <a:avLst/>
          </a:prstGeom>
          <a:noFill/>
        </p:spPr>
        <p:txBody>
          <a:bodyPr wrap="square" rtlCol="0">
            <a:spAutoFit/>
          </a:bodyPr>
          <a:lstStyle/>
          <a:p>
            <a:r>
              <a:rPr lang="en-GB" dirty="0"/>
              <a:t>Prospect theory challenges central claims of John von Neumann and Oskar Morgenstern game theory  from 1944 and constitutes one of the first economic theories built using psychological experiments.</a:t>
            </a:r>
          </a:p>
          <a:p>
            <a:endParaRPr lang="en-GB" dirty="0"/>
          </a:p>
          <a:p>
            <a:r>
              <a:rPr lang="en-GB" dirty="0"/>
              <a:t>It is a mathematical theory that aimed to identify fallible human behaviour and aimed explicitly </a:t>
            </a:r>
            <a:r>
              <a:rPr lang="en-GB" b="1" dirty="0"/>
              <a:t>to engineer solutions to improve human decision making. </a:t>
            </a:r>
          </a:p>
          <a:p>
            <a:endParaRPr lang="en-GB" dirty="0"/>
          </a:p>
          <a:p>
            <a:endParaRPr lang="en-GB" dirty="0"/>
          </a:p>
          <a:p>
            <a:r>
              <a:rPr lang="en-GB" dirty="0"/>
              <a:t>Thus, contrary to the strategic expected utility   theory (which models the decision that perfectly  rational agents would make), prospect theory aims to describe the actual behaviour   of people.</a:t>
            </a:r>
          </a:p>
          <a:p>
            <a:endParaRPr lang="en-GB" dirty="0"/>
          </a:p>
          <a:p>
            <a:r>
              <a:rPr lang="en-GB" dirty="0"/>
              <a:t>Well….</a:t>
            </a:r>
          </a:p>
          <a:p>
            <a:endParaRPr lang="en-GB" dirty="0"/>
          </a:p>
          <a:p>
            <a:endParaRPr lang="en-GB" dirty="0"/>
          </a:p>
          <a:p>
            <a:endParaRPr lang="en-US" dirty="0"/>
          </a:p>
        </p:txBody>
      </p:sp>
      <p:pic>
        <p:nvPicPr>
          <p:cNvPr id="6" name="Picture 5">
            <a:extLst>
              <a:ext uri="{FF2B5EF4-FFF2-40B4-BE49-F238E27FC236}">
                <a16:creationId xmlns:a16="http://schemas.microsoft.com/office/drawing/2014/main" id="{EDC8BB47-6537-5F0E-9583-5F815B5F22F2}"/>
              </a:ext>
            </a:extLst>
          </p:cNvPr>
          <p:cNvPicPr>
            <a:picLocks noChangeAspect="1"/>
          </p:cNvPicPr>
          <p:nvPr/>
        </p:nvPicPr>
        <p:blipFill>
          <a:blip r:embed="rId2"/>
          <a:stretch>
            <a:fillRect/>
          </a:stretch>
        </p:blipFill>
        <p:spPr>
          <a:xfrm>
            <a:off x="659376" y="1948981"/>
            <a:ext cx="3175000" cy="2844800"/>
          </a:xfrm>
          <a:prstGeom prst="rect">
            <a:avLst/>
          </a:prstGeom>
        </p:spPr>
      </p:pic>
    </p:spTree>
    <p:extLst>
      <p:ext uri="{BB962C8B-B14F-4D97-AF65-F5344CB8AC3E}">
        <p14:creationId xmlns:p14="http://schemas.microsoft.com/office/powerpoint/2010/main" val="40292287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D489A2B-AB7B-C09A-7A6F-8514983D7679}"/>
              </a:ext>
            </a:extLst>
          </p:cNvPr>
          <p:cNvPicPr>
            <a:picLocks noChangeAspect="1"/>
          </p:cNvPicPr>
          <p:nvPr/>
        </p:nvPicPr>
        <p:blipFill>
          <a:blip r:embed="rId2"/>
          <a:stretch>
            <a:fillRect/>
          </a:stretch>
        </p:blipFill>
        <p:spPr>
          <a:xfrm>
            <a:off x="277585" y="1514021"/>
            <a:ext cx="2870200" cy="2755900"/>
          </a:xfrm>
          <a:prstGeom prst="rect">
            <a:avLst/>
          </a:prstGeom>
        </p:spPr>
      </p:pic>
      <p:sp>
        <p:nvSpPr>
          <p:cNvPr id="5" name="TextBox 4">
            <a:extLst>
              <a:ext uri="{FF2B5EF4-FFF2-40B4-BE49-F238E27FC236}">
                <a16:creationId xmlns:a16="http://schemas.microsoft.com/office/drawing/2014/main" id="{FE9E49F4-972B-91F1-B5F5-192678FE0C18}"/>
              </a:ext>
            </a:extLst>
          </p:cNvPr>
          <p:cNvSpPr txBox="1"/>
          <p:nvPr/>
        </p:nvSpPr>
        <p:spPr>
          <a:xfrm>
            <a:off x="914400" y="435429"/>
            <a:ext cx="10802293" cy="400110"/>
          </a:xfrm>
          <a:prstGeom prst="rect">
            <a:avLst/>
          </a:prstGeom>
          <a:noFill/>
        </p:spPr>
        <p:txBody>
          <a:bodyPr wrap="square" rtlCol="0">
            <a:spAutoFit/>
          </a:bodyPr>
          <a:lstStyle/>
          <a:p>
            <a:r>
              <a:rPr lang="en-US" sz="2000" b="1" dirty="0"/>
              <a:t>Redefining the homo economicus: the US business economists Richard Thaler</a:t>
            </a:r>
          </a:p>
        </p:txBody>
      </p:sp>
      <p:sp>
        <p:nvSpPr>
          <p:cNvPr id="6" name="TextBox 5">
            <a:extLst>
              <a:ext uri="{FF2B5EF4-FFF2-40B4-BE49-F238E27FC236}">
                <a16:creationId xmlns:a16="http://schemas.microsoft.com/office/drawing/2014/main" id="{D1DFC1A3-39CB-0810-F8FE-B571D5B75858}"/>
              </a:ext>
            </a:extLst>
          </p:cNvPr>
          <p:cNvSpPr txBox="1"/>
          <p:nvPr/>
        </p:nvSpPr>
        <p:spPr>
          <a:xfrm>
            <a:off x="3671913" y="1045029"/>
            <a:ext cx="7997573" cy="6463308"/>
          </a:xfrm>
          <a:prstGeom prst="rect">
            <a:avLst/>
          </a:prstGeom>
          <a:noFill/>
        </p:spPr>
        <p:txBody>
          <a:bodyPr wrap="square" rtlCol="0">
            <a:spAutoFit/>
          </a:bodyPr>
          <a:lstStyle/>
          <a:p>
            <a:r>
              <a:rPr lang="en-US" dirty="0"/>
              <a:t>During the 1990/2000a he used saw in ‘prospect theory’ the proof for observed anomalies in financial markets/ He used it to relace traditional microeconomics model of human behavior (rational, utility-maximizing homo economicus) with the new model: </a:t>
            </a:r>
          </a:p>
          <a:p>
            <a:r>
              <a:rPr lang="en-US" b="1" dirty="0"/>
              <a:t>Humans are always, by nature, prone to mistakes.  </a:t>
            </a:r>
          </a:p>
          <a:p>
            <a:endParaRPr lang="en-US" dirty="0"/>
          </a:p>
          <a:p>
            <a:r>
              <a:rPr lang="en-US" dirty="0"/>
              <a:t>Thaler understands that  psychological findings of prospect theory shed light on</a:t>
            </a:r>
          </a:p>
          <a:p>
            <a:r>
              <a:rPr lang="en-US" dirty="0"/>
              <a:t>the irrationality of individual choice and drew direct links from the irrational choices </a:t>
            </a:r>
          </a:p>
          <a:p>
            <a:r>
              <a:rPr lang="en-US" dirty="0"/>
              <a:t>to irrational features of the behavior of (financial’) markets.</a:t>
            </a:r>
          </a:p>
          <a:p>
            <a:endParaRPr lang="en-US" dirty="0"/>
          </a:p>
          <a:p>
            <a:r>
              <a:rPr lang="en-US" dirty="0"/>
              <a:t>He also questions the long-standing belief that the markets were always moving towards ‘equilibrium’. </a:t>
            </a:r>
            <a:endParaRPr lang="en-US" b="1" dirty="0"/>
          </a:p>
          <a:p>
            <a:endParaRPr lang="en-US" b="1" dirty="0"/>
          </a:p>
          <a:p>
            <a:r>
              <a:rPr lang="en-US" b="1" dirty="0"/>
              <a:t>2017 Memorial Prize in Economics: </a:t>
            </a:r>
          </a:p>
          <a:p>
            <a:endParaRPr lang="en-US" dirty="0"/>
          </a:p>
          <a:p>
            <a:r>
              <a:rPr lang="en-GB" dirty="0"/>
              <a:t>‘…for his pioneering contributions to behavioural economics, specifically for incorporating psychological, more realistic assumptions into economic decision-making analyses. His work bridged economics and psychology, demonstrating how limited rationality, social preferences, and lack of self-control affect individual decisions and market outcomes.’</a:t>
            </a:r>
            <a:endParaRPr lang="en-US" dirty="0"/>
          </a:p>
          <a:p>
            <a:endParaRPr lang="en-US" dirty="0"/>
          </a:p>
          <a:p>
            <a:endParaRPr lang="en-US" dirty="0"/>
          </a:p>
        </p:txBody>
      </p:sp>
      <p:sp>
        <p:nvSpPr>
          <p:cNvPr id="9" name="TextBox 8">
            <a:extLst>
              <a:ext uri="{FF2B5EF4-FFF2-40B4-BE49-F238E27FC236}">
                <a16:creationId xmlns:a16="http://schemas.microsoft.com/office/drawing/2014/main" id="{14E95A6E-C6DF-16DB-EEEF-579678094F04}"/>
              </a:ext>
            </a:extLst>
          </p:cNvPr>
          <p:cNvSpPr txBox="1"/>
          <p:nvPr/>
        </p:nvSpPr>
        <p:spPr>
          <a:xfrm>
            <a:off x="522514" y="4484914"/>
            <a:ext cx="1665905" cy="369332"/>
          </a:xfrm>
          <a:prstGeom prst="rect">
            <a:avLst/>
          </a:prstGeom>
          <a:noFill/>
        </p:spPr>
        <p:txBody>
          <a:bodyPr wrap="none" rtlCol="0">
            <a:spAutoFit/>
          </a:bodyPr>
          <a:lstStyle/>
          <a:p>
            <a:r>
              <a:rPr lang="en-US" dirty="0"/>
              <a:t>Richard Thaler </a:t>
            </a:r>
          </a:p>
        </p:txBody>
      </p:sp>
    </p:spTree>
    <p:extLst>
      <p:ext uri="{BB962C8B-B14F-4D97-AF65-F5344CB8AC3E}">
        <p14:creationId xmlns:p14="http://schemas.microsoft.com/office/powerpoint/2010/main" val="2292653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0BA265D-09F9-88E5-C660-8DE99523D0D9}"/>
              </a:ext>
            </a:extLst>
          </p:cNvPr>
          <p:cNvSpPr txBox="1"/>
          <p:nvPr/>
        </p:nvSpPr>
        <p:spPr>
          <a:xfrm>
            <a:off x="580571" y="319314"/>
            <a:ext cx="10609943" cy="5355312"/>
          </a:xfrm>
          <a:prstGeom prst="rect">
            <a:avLst/>
          </a:prstGeom>
          <a:noFill/>
        </p:spPr>
        <p:txBody>
          <a:bodyPr wrap="square" rtlCol="0">
            <a:spAutoFit/>
          </a:bodyPr>
          <a:lstStyle/>
          <a:p>
            <a:r>
              <a:rPr lang="en-US" b="1" dirty="0"/>
              <a:t>                 Is the economic actor ‘fully rational’? Or is he/she limited by a ‘bounded rationality’?</a:t>
            </a:r>
          </a:p>
          <a:p>
            <a:endParaRPr lang="en-US" b="1" dirty="0"/>
          </a:p>
          <a:p>
            <a:r>
              <a:rPr lang="en-US" b="1" dirty="0"/>
              <a:t>How do neoclassical economists understand ‘rational homo economicus: </a:t>
            </a:r>
          </a:p>
          <a:p>
            <a:pPr marL="285750" indent="-285750">
              <a:buFont typeface="Arial" panose="020B0604020202020204" pitchFamily="34" charset="0"/>
              <a:buChar char="•"/>
            </a:pPr>
            <a:r>
              <a:rPr lang="en-US" dirty="0"/>
              <a:t>People have well defined preferences (or goals) and me decision to </a:t>
            </a:r>
            <a:r>
              <a:rPr lang="en-US" dirty="0" err="1"/>
              <a:t>maximise</a:t>
            </a:r>
            <a:r>
              <a:rPr lang="en-US" dirty="0"/>
              <a:t> those preferences</a:t>
            </a:r>
          </a:p>
          <a:p>
            <a:pPr marL="285750" indent="-285750">
              <a:buFont typeface="Arial" panose="020B0604020202020204" pitchFamily="34" charset="0"/>
              <a:buChar char="•"/>
            </a:pPr>
            <a:r>
              <a:rPr lang="en-US" dirty="0"/>
              <a:t>Those preferences accurately reflect (to the best of the person’s knowledge) the true costs and benefits of the available options</a:t>
            </a:r>
          </a:p>
          <a:p>
            <a:pPr marL="285750" indent="-285750">
              <a:buFont typeface="Arial" panose="020B0604020202020204" pitchFamily="34" charset="0"/>
              <a:buChar char="•"/>
            </a:pPr>
            <a:r>
              <a:rPr lang="en-US" dirty="0"/>
              <a:t>In situation that involve uncertainty people have well-formed beliefs about uncertainty about how uncertainty will resolve itself</a:t>
            </a:r>
          </a:p>
          <a:p>
            <a:pPr marL="285750" indent="-285750">
              <a:buFont typeface="Arial" panose="020B0604020202020204" pitchFamily="34" charset="0"/>
              <a:buChar char="•"/>
            </a:pPr>
            <a:r>
              <a:rPr lang="en-US" dirty="0"/>
              <a:t>And when new information is available, people update their beliefs – using Bayes’ mathematical law – the presumed ability of to update </a:t>
            </a:r>
          </a:p>
          <a:p>
            <a:pPr marL="285750" indent="-285750">
              <a:buFont typeface="Arial" panose="020B0604020202020204" pitchFamily="34" charset="0"/>
              <a:buChar char="•"/>
            </a:pPr>
            <a:r>
              <a:rPr lang="en-US" dirty="0"/>
              <a:t>Probability assessment in light of new information. </a:t>
            </a:r>
          </a:p>
          <a:p>
            <a:endParaRPr lang="en-US" dirty="0"/>
          </a:p>
          <a:p>
            <a:r>
              <a:rPr lang="en-US" dirty="0"/>
              <a:t>Behavioral economist accept that this ‘should’ be the norm but most of the time, it isn’t. </a:t>
            </a:r>
          </a:p>
          <a:p>
            <a:endParaRPr lang="en-US" dirty="0"/>
          </a:p>
          <a:p>
            <a:r>
              <a:rPr lang="en-US" b="1" dirty="0"/>
              <a:t>How do behavioral economists understand the rational economic actor? </a:t>
            </a:r>
          </a:p>
          <a:p>
            <a:endParaRPr lang="en-GB" b="1" dirty="0"/>
          </a:p>
          <a:p>
            <a:r>
              <a:rPr lang="en-GB" b="1" dirty="0"/>
              <a:t>Bounded rationality</a:t>
            </a:r>
            <a:r>
              <a:rPr lang="en-GB" dirty="0"/>
              <a:t> is the idea that rationality is limited when individuals make decisions and under these limitations, rational individuals will select a decision that is </a:t>
            </a:r>
            <a:r>
              <a:rPr lang="en-GB" b="1" dirty="0"/>
              <a:t>satisfactory </a:t>
            </a:r>
            <a:r>
              <a:rPr lang="en-GB" dirty="0"/>
              <a:t>rather than </a:t>
            </a:r>
            <a:r>
              <a:rPr lang="en-GB" b="1" dirty="0"/>
              <a:t>optimal</a:t>
            </a:r>
            <a:r>
              <a:rPr lang="en-GB" dirty="0"/>
              <a:t>. The individual decision-making is limited due to biases, errors of judgement, miscalculations. </a:t>
            </a:r>
            <a:endParaRPr lang="en-US" dirty="0"/>
          </a:p>
        </p:txBody>
      </p:sp>
    </p:spTree>
    <p:extLst>
      <p:ext uri="{BB962C8B-B14F-4D97-AF65-F5344CB8AC3E}">
        <p14:creationId xmlns:p14="http://schemas.microsoft.com/office/powerpoint/2010/main" val="745911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360C35-0C66-94DC-6053-657755C8C142}"/>
              </a:ext>
            </a:extLst>
          </p:cNvPr>
          <p:cNvSpPr txBox="1"/>
          <p:nvPr/>
        </p:nvSpPr>
        <p:spPr>
          <a:xfrm>
            <a:off x="1190171" y="464457"/>
            <a:ext cx="10334172" cy="400110"/>
          </a:xfrm>
          <a:prstGeom prst="rect">
            <a:avLst/>
          </a:prstGeom>
          <a:noFill/>
        </p:spPr>
        <p:txBody>
          <a:bodyPr wrap="square" rtlCol="0">
            <a:spAutoFit/>
          </a:bodyPr>
          <a:lstStyle/>
          <a:p>
            <a:r>
              <a:rPr lang="en-US" sz="2000" b="1" dirty="0"/>
              <a:t>4. Nudging Economics as Libertarian Paternalism – a neoliberal form of governmentality </a:t>
            </a:r>
          </a:p>
        </p:txBody>
      </p:sp>
      <p:sp>
        <p:nvSpPr>
          <p:cNvPr id="6" name="TextBox 5">
            <a:extLst>
              <a:ext uri="{FF2B5EF4-FFF2-40B4-BE49-F238E27FC236}">
                <a16:creationId xmlns:a16="http://schemas.microsoft.com/office/drawing/2014/main" id="{96724339-54B0-B01E-8831-764B48A567DA}"/>
              </a:ext>
            </a:extLst>
          </p:cNvPr>
          <p:cNvSpPr txBox="1"/>
          <p:nvPr/>
        </p:nvSpPr>
        <p:spPr>
          <a:xfrm>
            <a:off x="0" y="990415"/>
            <a:ext cx="12032343" cy="1200329"/>
          </a:xfrm>
          <a:prstGeom prst="rect">
            <a:avLst/>
          </a:prstGeom>
          <a:noFill/>
        </p:spPr>
        <p:txBody>
          <a:bodyPr wrap="square" rtlCol="0">
            <a:spAutoFit/>
          </a:bodyPr>
          <a:lstStyle/>
          <a:p>
            <a:r>
              <a:rPr lang="en-US" dirty="0"/>
              <a:t>Behavioral economists turned their interests to  the area of law and policy, particularly welfare policies (pension schemes, taxation, health care, developing </a:t>
            </a:r>
            <a:r>
              <a:rPr lang="en-US" dirty="0" err="1"/>
              <a:t>programmes</a:t>
            </a:r>
            <a:r>
              <a:rPr lang="en-US" dirty="0"/>
              <a:t>). They promised more efficiency (in terms of success, of manpower and costs). They aim to ‘de-</a:t>
            </a:r>
            <a:r>
              <a:rPr lang="en-US" dirty="0" err="1"/>
              <a:t>biase</a:t>
            </a:r>
            <a:r>
              <a:rPr lang="en-US" dirty="0"/>
              <a:t>’ people, to help them to make less errors so that they can fully take advantage of the welfare system. They say…. </a:t>
            </a:r>
          </a:p>
        </p:txBody>
      </p:sp>
      <p:sp>
        <p:nvSpPr>
          <p:cNvPr id="8" name="TextBox 7">
            <a:extLst>
              <a:ext uri="{FF2B5EF4-FFF2-40B4-BE49-F238E27FC236}">
                <a16:creationId xmlns:a16="http://schemas.microsoft.com/office/drawing/2014/main" id="{9AADDF6D-0DEB-3726-C899-A036FDE4808B}"/>
              </a:ext>
            </a:extLst>
          </p:cNvPr>
          <p:cNvSpPr txBox="1"/>
          <p:nvPr/>
        </p:nvSpPr>
        <p:spPr>
          <a:xfrm>
            <a:off x="1291771" y="3512457"/>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id="{45A98E2D-7263-26BC-879F-D0C372B4818E}"/>
              </a:ext>
            </a:extLst>
          </p:cNvPr>
          <p:cNvSpPr txBox="1"/>
          <p:nvPr/>
        </p:nvSpPr>
        <p:spPr>
          <a:xfrm>
            <a:off x="696686" y="3091543"/>
            <a:ext cx="184731" cy="369332"/>
          </a:xfrm>
          <a:prstGeom prst="rect">
            <a:avLst/>
          </a:prstGeom>
          <a:noFill/>
        </p:spPr>
        <p:txBody>
          <a:bodyPr wrap="none" rtlCol="0">
            <a:spAutoFit/>
          </a:bodyPr>
          <a:lstStyle/>
          <a:p>
            <a:endParaRPr lang="en-US" dirty="0"/>
          </a:p>
        </p:txBody>
      </p:sp>
      <p:pic>
        <p:nvPicPr>
          <p:cNvPr id="11" name="Picture 10">
            <a:extLst>
              <a:ext uri="{FF2B5EF4-FFF2-40B4-BE49-F238E27FC236}">
                <a16:creationId xmlns:a16="http://schemas.microsoft.com/office/drawing/2014/main" id="{F900E745-E8EC-A363-CB37-7E4B4B47D442}"/>
              </a:ext>
            </a:extLst>
          </p:cNvPr>
          <p:cNvPicPr>
            <a:picLocks noChangeAspect="1"/>
          </p:cNvPicPr>
          <p:nvPr/>
        </p:nvPicPr>
        <p:blipFill>
          <a:blip r:embed="rId2"/>
          <a:stretch>
            <a:fillRect/>
          </a:stretch>
        </p:blipFill>
        <p:spPr>
          <a:xfrm>
            <a:off x="286887" y="2824364"/>
            <a:ext cx="3601871" cy="2592000"/>
          </a:xfrm>
          <a:prstGeom prst="rect">
            <a:avLst/>
          </a:prstGeom>
        </p:spPr>
      </p:pic>
      <p:pic>
        <p:nvPicPr>
          <p:cNvPr id="12" name="Picture 11">
            <a:extLst>
              <a:ext uri="{FF2B5EF4-FFF2-40B4-BE49-F238E27FC236}">
                <a16:creationId xmlns:a16="http://schemas.microsoft.com/office/drawing/2014/main" id="{3930ADA7-F676-4791-4112-A4336FB64C8D}"/>
              </a:ext>
            </a:extLst>
          </p:cNvPr>
          <p:cNvPicPr>
            <a:picLocks noChangeAspect="1"/>
          </p:cNvPicPr>
          <p:nvPr/>
        </p:nvPicPr>
        <p:blipFill>
          <a:blip r:embed="rId3"/>
          <a:stretch>
            <a:fillRect/>
          </a:stretch>
        </p:blipFill>
        <p:spPr>
          <a:xfrm>
            <a:off x="8352810" y="2503839"/>
            <a:ext cx="2870200" cy="2755900"/>
          </a:xfrm>
          <a:prstGeom prst="rect">
            <a:avLst/>
          </a:prstGeom>
        </p:spPr>
      </p:pic>
      <p:sp>
        <p:nvSpPr>
          <p:cNvPr id="13" name="TextBox 12">
            <a:extLst>
              <a:ext uri="{FF2B5EF4-FFF2-40B4-BE49-F238E27FC236}">
                <a16:creationId xmlns:a16="http://schemas.microsoft.com/office/drawing/2014/main" id="{B15DDDBB-263E-706E-9A05-FB175C0990F3}"/>
              </a:ext>
            </a:extLst>
          </p:cNvPr>
          <p:cNvSpPr txBox="1"/>
          <p:nvPr/>
        </p:nvSpPr>
        <p:spPr>
          <a:xfrm>
            <a:off x="0" y="5683543"/>
            <a:ext cx="5784061" cy="1200329"/>
          </a:xfrm>
          <a:prstGeom prst="rect">
            <a:avLst/>
          </a:prstGeom>
          <a:noFill/>
        </p:spPr>
        <p:txBody>
          <a:bodyPr wrap="square" rtlCol="0">
            <a:spAutoFit/>
          </a:bodyPr>
          <a:lstStyle/>
          <a:p>
            <a:r>
              <a:rPr lang="en-US" dirty="0"/>
              <a:t>Cass Sunstein, legal scholar, </a:t>
            </a:r>
          </a:p>
          <a:p>
            <a:r>
              <a:rPr lang="en-US" dirty="0"/>
              <a:t>Harvard University</a:t>
            </a:r>
          </a:p>
          <a:p>
            <a:r>
              <a:rPr lang="en-US" i="1" dirty="0"/>
              <a:t>Why Nudge? (2014)</a:t>
            </a:r>
            <a:r>
              <a:rPr lang="en-US" dirty="0"/>
              <a:t> </a:t>
            </a:r>
          </a:p>
          <a:p>
            <a:endParaRPr lang="en-US" dirty="0"/>
          </a:p>
        </p:txBody>
      </p:sp>
      <p:sp>
        <p:nvSpPr>
          <p:cNvPr id="14" name="TextBox 13">
            <a:extLst>
              <a:ext uri="{FF2B5EF4-FFF2-40B4-BE49-F238E27FC236}">
                <a16:creationId xmlns:a16="http://schemas.microsoft.com/office/drawing/2014/main" id="{03303CE6-98B8-2924-160D-5BB40C37673E}"/>
              </a:ext>
            </a:extLst>
          </p:cNvPr>
          <p:cNvSpPr txBox="1"/>
          <p:nvPr/>
        </p:nvSpPr>
        <p:spPr>
          <a:xfrm>
            <a:off x="9042400" y="5416364"/>
            <a:ext cx="2293257" cy="369332"/>
          </a:xfrm>
          <a:prstGeom prst="rect">
            <a:avLst/>
          </a:prstGeom>
          <a:noFill/>
        </p:spPr>
        <p:txBody>
          <a:bodyPr wrap="square" rtlCol="0">
            <a:spAutoFit/>
          </a:bodyPr>
          <a:lstStyle/>
          <a:p>
            <a:r>
              <a:rPr lang="en-US" dirty="0"/>
              <a:t>Richard Thaler </a:t>
            </a:r>
          </a:p>
        </p:txBody>
      </p:sp>
      <p:sp>
        <p:nvSpPr>
          <p:cNvPr id="15" name="TextBox 14">
            <a:extLst>
              <a:ext uri="{FF2B5EF4-FFF2-40B4-BE49-F238E27FC236}">
                <a16:creationId xmlns:a16="http://schemas.microsoft.com/office/drawing/2014/main" id="{70D4D664-4583-2BEA-9E0A-A3DFF2A37361}"/>
              </a:ext>
            </a:extLst>
          </p:cNvPr>
          <p:cNvSpPr txBox="1"/>
          <p:nvPr/>
        </p:nvSpPr>
        <p:spPr>
          <a:xfrm>
            <a:off x="3888758" y="2336801"/>
            <a:ext cx="4553766" cy="2031325"/>
          </a:xfrm>
          <a:prstGeom prst="rect">
            <a:avLst/>
          </a:prstGeom>
          <a:noFill/>
        </p:spPr>
        <p:txBody>
          <a:bodyPr wrap="square" rtlCol="0">
            <a:spAutoFit/>
          </a:bodyPr>
          <a:lstStyle/>
          <a:p>
            <a:r>
              <a:rPr lang="en-US" i="1" dirty="0"/>
              <a:t>Libertarian Paternalism, </a:t>
            </a:r>
            <a:r>
              <a:rPr lang="en-GB" dirty="0"/>
              <a:t>The American Economic Review 93,2 </a:t>
            </a:r>
            <a:r>
              <a:rPr lang="en-US" i="1" dirty="0"/>
              <a:t>(</a:t>
            </a:r>
            <a:r>
              <a:rPr lang="en-US" dirty="0"/>
              <a:t>2003), 175-179.</a:t>
            </a:r>
          </a:p>
          <a:p>
            <a:endParaRPr lang="en-US" dirty="0"/>
          </a:p>
          <a:p>
            <a:r>
              <a:rPr lang="en-US" i="1" dirty="0"/>
              <a:t>Nudge: Improving Decisions About</a:t>
            </a:r>
          </a:p>
          <a:p>
            <a:r>
              <a:rPr lang="en-US" i="1" dirty="0"/>
              <a:t>Health, Wealth and Happiness (2008)</a:t>
            </a:r>
          </a:p>
          <a:p>
            <a:r>
              <a:rPr lang="en-US" i="1" dirty="0"/>
              <a:t> </a:t>
            </a:r>
          </a:p>
          <a:p>
            <a:r>
              <a:rPr lang="en-US" dirty="0"/>
              <a:t>Sold over 2 million times </a:t>
            </a:r>
          </a:p>
        </p:txBody>
      </p:sp>
      <p:sp>
        <p:nvSpPr>
          <p:cNvPr id="16" name="TextBox 15">
            <a:extLst>
              <a:ext uri="{FF2B5EF4-FFF2-40B4-BE49-F238E27FC236}">
                <a16:creationId xmlns:a16="http://schemas.microsoft.com/office/drawing/2014/main" id="{1178BC97-6FE8-15BB-A608-42C17A713630}"/>
              </a:ext>
            </a:extLst>
          </p:cNvPr>
          <p:cNvSpPr txBox="1"/>
          <p:nvPr/>
        </p:nvSpPr>
        <p:spPr>
          <a:xfrm>
            <a:off x="3149601" y="5615989"/>
            <a:ext cx="9307437" cy="646331"/>
          </a:xfrm>
          <a:prstGeom prst="rect">
            <a:avLst/>
          </a:prstGeom>
          <a:noFill/>
        </p:spPr>
        <p:txBody>
          <a:bodyPr wrap="square" rtlCol="0">
            <a:spAutoFit/>
          </a:bodyPr>
          <a:lstStyle/>
          <a:p>
            <a:r>
              <a:rPr lang="en-US" dirty="0"/>
              <a:t>Note: 2008 is the middle of the financial crisis!  Recent scholarship claims that it was </a:t>
            </a:r>
          </a:p>
          <a:p>
            <a:r>
              <a:rPr lang="en-US" dirty="0"/>
              <a:t>so attractive due to the crisis and the following ‘austerity politics’.  </a:t>
            </a:r>
          </a:p>
        </p:txBody>
      </p:sp>
    </p:spTree>
    <p:extLst>
      <p:ext uri="{BB962C8B-B14F-4D97-AF65-F5344CB8AC3E}">
        <p14:creationId xmlns:p14="http://schemas.microsoft.com/office/powerpoint/2010/main" val="2230804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1CE844-9B6E-D679-DC24-2B96A5B6BD41}"/>
              </a:ext>
            </a:extLst>
          </p:cNvPr>
          <p:cNvSpPr txBox="1"/>
          <p:nvPr/>
        </p:nvSpPr>
        <p:spPr>
          <a:xfrm>
            <a:off x="754743" y="377371"/>
            <a:ext cx="10566400" cy="2000548"/>
          </a:xfrm>
          <a:prstGeom prst="rect">
            <a:avLst/>
          </a:prstGeom>
          <a:noFill/>
        </p:spPr>
        <p:txBody>
          <a:bodyPr wrap="square" rtlCol="0">
            <a:spAutoFit/>
          </a:bodyPr>
          <a:lstStyle/>
          <a:p>
            <a:r>
              <a:rPr lang="en-US" b="1" dirty="0"/>
              <a:t>				What is libertarian paternalism? </a:t>
            </a:r>
          </a:p>
          <a:p>
            <a:endParaRPr lang="en-US" dirty="0"/>
          </a:p>
          <a:p>
            <a:r>
              <a:rPr lang="en-US" dirty="0"/>
              <a:t>Definition of ‘paternalism’ </a:t>
            </a:r>
          </a:p>
          <a:p>
            <a:r>
              <a:rPr lang="en-US" dirty="0"/>
              <a:t>‘(Paternalism) is the interference of a state or an individual with another person, against their will, and defend  or motivated by a claim that the person interfered with will be better off or protected from harm.’</a:t>
            </a:r>
          </a:p>
          <a:p>
            <a:r>
              <a:rPr lang="en-US" dirty="0"/>
              <a:t> (</a:t>
            </a:r>
            <a:r>
              <a:rPr lang="en-US" sz="1600" dirty="0"/>
              <a:t>Gerald Dworkin, “Paternalism” in Stanford Encyclopedia of Philosophy (http:// </a:t>
            </a:r>
            <a:r>
              <a:rPr lang="en-US" sz="1600" dirty="0" err="1"/>
              <a:t>plato</a:t>
            </a:r>
            <a:r>
              <a:rPr lang="en-US" sz="1600" dirty="0"/>
              <a:t>. Stanford. </a:t>
            </a:r>
            <a:r>
              <a:rPr lang="en-US" sz="1600" dirty="0" err="1"/>
              <a:t>edu</a:t>
            </a:r>
            <a:r>
              <a:rPr lang="en-US" sz="1600" dirty="0"/>
              <a:t>/ entries/ paternalism/)</a:t>
            </a:r>
          </a:p>
        </p:txBody>
      </p:sp>
      <p:sp>
        <p:nvSpPr>
          <p:cNvPr id="5" name="TextBox 4">
            <a:extLst>
              <a:ext uri="{FF2B5EF4-FFF2-40B4-BE49-F238E27FC236}">
                <a16:creationId xmlns:a16="http://schemas.microsoft.com/office/drawing/2014/main" id="{56871D74-D2AA-566E-883C-4173DAD4F84B}"/>
              </a:ext>
            </a:extLst>
          </p:cNvPr>
          <p:cNvSpPr txBox="1"/>
          <p:nvPr/>
        </p:nvSpPr>
        <p:spPr>
          <a:xfrm>
            <a:off x="362857" y="4136570"/>
            <a:ext cx="11829143" cy="2308324"/>
          </a:xfrm>
          <a:prstGeom prst="rect">
            <a:avLst/>
          </a:prstGeom>
          <a:noFill/>
        </p:spPr>
        <p:txBody>
          <a:bodyPr wrap="square" rtlCol="0">
            <a:spAutoFit/>
          </a:bodyPr>
          <a:lstStyle/>
          <a:p>
            <a:r>
              <a:rPr lang="en-US" dirty="0"/>
              <a:t>Libertarian paternalism is a ‘soft’ form of government paternalism that operates without coercion and which seeks to </a:t>
            </a:r>
          </a:p>
          <a:p>
            <a:r>
              <a:rPr lang="en-US" dirty="0"/>
              <a:t>influence individuals to make better consumer and lifestyle choices </a:t>
            </a:r>
          </a:p>
          <a:p>
            <a:r>
              <a:rPr lang="en-US" dirty="0"/>
              <a:t>	in opposition to ‘harder’ forms’ of government paternalism that restricts the range of choices on offer </a:t>
            </a:r>
          </a:p>
          <a:p>
            <a:r>
              <a:rPr lang="en-US" dirty="0"/>
              <a:t>	(e.g. access to the internet for kids, having to wear a seatbelt)</a:t>
            </a:r>
          </a:p>
          <a:p>
            <a:endParaRPr lang="en-US" dirty="0"/>
          </a:p>
          <a:p>
            <a:r>
              <a:rPr lang="en-US" dirty="0"/>
              <a:t>Libertarian paternalism ‘corrects’ the deficiencies of both libertarianism and paternalism. It aims to improve the individual choices </a:t>
            </a:r>
            <a:r>
              <a:rPr lang="en-US" dirty="0" err="1"/>
              <a:t>Ppeople</a:t>
            </a:r>
            <a:r>
              <a:rPr lang="en-US" dirty="0"/>
              <a:t> make without coercion. </a:t>
            </a:r>
          </a:p>
          <a:p>
            <a:endParaRPr lang="en-US" dirty="0"/>
          </a:p>
        </p:txBody>
      </p:sp>
      <p:sp>
        <p:nvSpPr>
          <p:cNvPr id="7" name="TextBox 6">
            <a:extLst>
              <a:ext uri="{FF2B5EF4-FFF2-40B4-BE49-F238E27FC236}">
                <a16:creationId xmlns:a16="http://schemas.microsoft.com/office/drawing/2014/main" id="{D6C357E9-C0A3-F4E2-F9E9-18EBEB19A650}"/>
              </a:ext>
            </a:extLst>
          </p:cNvPr>
          <p:cNvSpPr txBox="1"/>
          <p:nvPr/>
        </p:nvSpPr>
        <p:spPr>
          <a:xfrm>
            <a:off x="508001" y="2540000"/>
            <a:ext cx="11611430" cy="1754326"/>
          </a:xfrm>
          <a:prstGeom prst="rect">
            <a:avLst/>
          </a:prstGeom>
          <a:noFill/>
        </p:spPr>
        <p:txBody>
          <a:bodyPr wrap="square" rtlCol="0">
            <a:spAutoFit/>
          </a:bodyPr>
          <a:lstStyle/>
          <a:p>
            <a:endParaRPr lang="en-GB" dirty="0"/>
          </a:p>
          <a:p>
            <a:r>
              <a:rPr lang="en-GB" dirty="0"/>
              <a:t>Definition Libertarianism: libertarianism s a subset of liberalism , it is a political philosophy prioritising maximum individual liberty, autonomy, and free choice in both personal and economic affairs. It advocates for minimal state intervention, strong private property rights, and adherence to the non-aggression principle. Key views include free-market capitalism, limited government, and civil liberties.</a:t>
            </a:r>
            <a:endParaRPr lang="en-US" dirty="0"/>
          </a:p>
          <a:p>
            <a:endParaRPr lang="en-US" dirty="0"/>
          </a:p>
        </p:txBody>
      </p:sp>
    </p:spTree>
    <p:extLst>
      <p:ext uri="{BB962C8B-B14F-4D97-AF65-F5344CB8AC3E}">
        <p14:creationId xmlns:p14="http://schemas.microsoft.com/office/powerpoint/2010/main" val="2318486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83D8947-CA7F-6F3E-9A7E-84D40C29DB1B}"/>
              </a:ext>
            </a:extLst>
          </p:cNvPr>
          <p:cNvSpPr txBox="1"/>
          <p:nvPr/>
        </p:nvSpPr>
        <p:spPr>
          <a:xfrm>
            <a:off x="3643086" y="420914"/>
            <a:ext cx="3236685" cy="400110"/>
          </a:xfrm>
          <a:prstGeom prst="rect">
            <a:avLst/>
          </a:prstGeom>
          <a:noFill/>
        </p:spPr>
        <p:txBody>
          <a:bodyPr wrap="square" rtlCol="0">
            <a:spAutoFit/>
          </a:bodyPr>
          <a:lstStyle/>
          <a:p>
            <a:r>
              <a:rPr lang="en-US" sz="2000" b="1" dirty="0"/>
              <a:t>What is ‘nudging’?</a:t>
            </a:r>
          </a:p>
        </p:txBody>
      </p:sp>
      <p:sp>
        <p:nvSpPr>
          <p:cNvPr id="5" name="TextBox 4">
            <a:extLst>
              <a:ext uri="{FF2B5EF4-FFF2-40B4-BE49-F238E27FC236}">
                <a16:creationId xmlns:a16="http://schemas.microsoft.com/office/drawing/2014/main" id="{EB0EC843-FE1B-B9D0-C77A-6DBAE74B9E9E}"/>
              </a:ext>
            </a:extLst>
          </p:cNvPr>
          <p:cNvSpPr txBox="1"/>
          <p:nvPr/>
        </p:nvSpPr>
        <p:spPr>
          <a:xfrm>
            <a:off x="449943" y="1080532"/>
            <a:ext cx="12007167" cy="5355312"/>
          </a:xfrm>
          <a:prstGeom prst="rect">
            <a:avLst/>
          </a:prstGeom>
          <a:noFill/>
        </p:spPr>
        <p:txBody>
          <a:bodyPr wrap="square" rtlCol="0">
            <a:spAutoFit/>
          </a:bodyPr>
          <a:lstStyle/>
          <a:p>
            <a:r>
              <a:rPr lang="en-US" dirty="0"/>
              <a:t>‘Because humans are humans ..they make predictable errors. If we can anticipate those errors, we can </a:t>
            </a:r>
          </a:p>
          <a:p>
            <a:r>
              <a:rPr lang="en-US" dirty="0"/>
              <a:t>device a policy that will reduce the error rate’ </a:t>
            </a:r>
          </a:p>
          <a:p>
            <a:endParaRPr lang="en-US" dirty="0"/>
          </a:p>
          <a:p>
            <a:r>
              <a:rPr lang="en-US" dirty="0"/>
              <a:t>‘Our goal ….(is)..to defend libertarian paternalism, an approach that preserves freedom of choice but that </a:t>
            </a:r>
          </a:p>
          <a:p>
            <a:r>
              <a:rPr lang="en-US" b="1" dirty="0" err="1"/>
              <a:t>authorises</a:t>
            </a:r>
            <a:r>
              <a:rPr lang="en-US" dirty="0"/>
              <a:t> both private and public institutions </a:t>
            </a:r>
            <a:r>
              <a:rPr lang="en-US" b="1" dirty="0"/>
              <a:t>to steer </a:t>
            </a:r>
            <a:r>
              <a:rPr lang="en-US" dirty="0"/>
              <a:t>people in directions that will promote their welfare.’</a:t>
            </a:r>
          </a:p>
          <a:p>
            <a:r>
              <a:rPr lang="en-US" dirty="0"/>
              <a:t>(Thaler/Sunstein, 2003, 179). </a:t>
            </a:r>
          </a:p>
          <a:p>
            <a:endParaRPr lang="en-US" dirty="0"/>
          </a:p>
          <a:p>
            <a:r>
              <a:rPr lang="en-US" dirty="0"/>
              <a:t>‘Libertarian paternalists want to make it easy for people to go their own way; </a:t>
            </a:r>
            <a:r>
              <a:rPr lang="en-US" b="1" dirty="0"/>
              <a:t>they do not want to burden those</a:t>
            </a:r>
          </a:p>
          <a:p>
            <a:r>
              <a:rPr lang="en-US" b="1" dirty="0"/>
              <a:t>who want to exercise their freedom</a:t>
            </a:r>
            <a:r>
              <a:rPr lang="en-US" dirty="0"/>
              <a:t>.’</a:t>
            </a:r>
          </a:p>
          <a:p>
            <a:endParaRPr lang="en-US" dirty="0"/>
          </a:p>
          <a:p>
            <a:r>
              <a:rPr lang="en-US" b="1" dirty="0"/>
              <a:t>How</a:t>
            </a:r>
            <a:r>
              <a:rPr lang="en-US" dirty="0"/>
              <a:t>? People are helped by specifically designed ‘</a:t>
            </a:r>
            <a:r>
              <a:rPr lang="en-US" b="1" dirty="0"/>
              <a:t>choice architects</a:t>
            </a:r>
            <a:r>
              <a:rPr lang="en-US" dirty="0"/>
              <a:t>’ which creates a ‘landscape of choice’ that makes it easier for people to navigate in their decision making – they design clever ‘nudges’ to push people into the right directions without the ‘nudged’ knowing it. </a:t>
            </a:r>
          </a:p>
          <a:p>
            <a:endParaRPr lang="en-US" dirty="0"/>
          </a:p>
          <a:p>
            <a:r>
              <a:rPr lang="en-US" dirty="0"/>
              <a:t>‘We </a:t>
            </a:r>
            <a:r>
              <a:rPr lang="en-US" dirty="0" err="1"/>
              <a:t>favour</a:t>
            </a:r>
            <a:r>
              <a:rPr lang="en-US" dirty="0"/>
              <a:t> nudges over commands, requirements, and prohibitions…’ </a:t>
            </a:r>
          </a:p>
          <a:p>
            <a:endParaRPr lang="en-US" dirty="0"/>
          </a:p>
          <a:p>
            <a:r>
              <a:rPr lang="en-US" dirty="0"/>
              <a:t>Claim: Nudge economics safeguards against governments coercion because it works by preserving individual </a:t>
            </a:r>
          </a:p>
          <a:p>
            <a:r>
              <a:rPr lang="en-US" dirty="0"/>
              <a:t>freedom of choice and, more than this, it can enhance such freedom by enabling individuals to navigate life-choices in ways that will bring greater benefits to themselves. </a:t>
            </a:r>
          </a:p>
        </p:txBody>
      </p:sp>
    </p:spTree>
    <p:extLst>
      <p:ext uri="{BB962C8B-B14F-4D97-AF65-F5344CB8AC3E}">
        <p14:creationId xmlns:p14="http://schemas.microsoft.com/office/powerpoint/2010/main" val="3777549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9E3FE63-714B-D2D4-E23F-B7FAA181B52F}"/>
              </a:ext>
            </a:extLst>
          </p:cNvPr>
          <p:cNvSpPr txBox="1"/>
          <p:nvPr/>
        </p:nvSpPr>
        <p:spPr>
          <a:xfrm>
            <a:off x="2375065" y="1947553"/>
            <a:ext cx="6989772" cy="2400657"/>
          </a:xfrm>
          <a:prstGeom prst="rect">
            <a:avLst/>
          </a:prstGeom>
          <a:noFill/>
        </p:spPr>
        <p:txBody>
          <a:bodyPr wrap="square" rtlCol="0">
            <a:spAutoFit/>
          </a:bodyPr>
          <a:lstStyle/>
          <a:p>
            <a:r>
              <a:rPr lang="en-US" dirty="0"/>
              <a:t>		</a:t>
            </a:r>
            <a:r>
              <a:rPr lang="en-US" sz="2400" b="1" dirty="0"/>
              <a:t>Lecture outline</a:t>
            </a:r>
          </a:p>
          <a:p>
            <a:endParaRPr lang="en-US" dirty="0"/>
          </a:p>
          <a:p>
            <a:pPr marL="342900" indent="-342900">
              <a:buAutoNum type="arabicPeriod"/>
            </a:pPr>
            <a:r>
              <a:rPr lang="en-US" dirty="0"/>
              <a:t>What is ‘governmentality’? </a:t>
            </a:r>
          </a:p>
          <a:p>
            <a:pPr marL="342900" indent="-342900">
              <a:buAutoNum type="arabicPeriod"/>
            </a:pPr>
            <a:r>
              <a:rPr lang="en-US" dirty="0"/>
              <a:t>The history of behavioral economics – some facts</a:t>
            </a:r>
          </a:p>
          <a:p>
            <a:pPr marL="342900" indent="-342900">
              <a:buAutoNum type="arabicPeriod"/>
            </a:pPr>
            <a:r>
              <a:rPr lang="en-US" dirty="0"/>
              <a:t>What does behavioral economics do?</a:t>
            </a:r>
          </a:p>
          <a:p>
            <a:pPr marL="342900" indent="-342900">
              <a:buAutoNum type="arabicPeriod"/>
            </a:pPr>
            <a:r>
              <a:rPr lang="en-US" dirty="0"/>
              <a:t>Latest forms of neoliberal governmentality: Nudging and libertarian paternalism</a:t>
            </a:r>
          </a:p>
          <a:p>
            <a:pPr marL="342900" indent="-342900">
              <a:buAutoNum type="arabicPeriod"/>
            </a:pPr>
            <a:r>
              <a:rPr lang="en-US" dirty="0"/>
              <a:t>Nudging: a form of ‘surveillance capitalism’</a:t>
            </a:r>
          </a:p>
        </p:txBody>
      </p:sp>
    </p:spTree>
    <p:extLst>
      <p:ext uri="{BB962C8B-B14F-4D97-AF65-F5344CB8AC3E}">
        <p14:creationId xmlns:p14="http://schemas.microsoft.com/office/powerpoint/2010/main" val="788375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54909F0-9C9D-2EF9-9ABC-FE60090F4C07}"/>
              </a:ext>
            </a:extLst>
          </p:cNvPr>
          <p:cNvSpPr txBox="1"/>
          <p:nvPr/>
        </p:nvSpPr>
        <p:spPr>
          <a:xfrm>
            <a:off x="537029" y="435429"/>
            <a:ext cx="11932544" cy="369332"/>
          </a:xfrm>
          <a:prstGeom prst="rect">
            <a:avLst/>
          </a:prstGeom>
          <a:noFill/>
        </p:spPr>
        <p:txBody>
          <a:bodyPr wrap="square" rtlCol="0">
            <a:spAutoFit/>
          </a:bodyPr>
          <a:lstStyle/>
          <a:p>
            <a:r>
              <a:rPr lang="en-US" b="1" dirty="0"/>
              <a:t>                                                                     Is this just a theory? UK’s ‘Nudge Unit’</a:t>
            </a:r>
          </a:p>
        </p:txBody>
      </p:sp>
      <p:sp>
        <p:nvSpPr>
          <p:cNvPr id="5" name="TextBox 4">
            <a:extLst>
              <a:ext uri="{FF2B5EF4-FFF2-40B4-BE49-F238E27FC236}">
                <a16:creationId xmlns:a16="http://schemas.microsoft.com/office/drawing/2014/main" id="{668D3BF5-114C-9A91-4344-32F4C5EEDF76}"/>
              </a:ext>
            </a:extLst>
          </p:cNvPr>
          <p:cNvSpPr txBox="1"/>
          <p:nvPr/>
        </p:nvSpPr>
        <p:spPr>
          <a:xfrm>
            <a:off x="537029" y="1103086"/>
            <a:ext cx="9593943" cy="5909310"/>
          </a:xfrm>
          <a:prstGeom prst="rect">
            <a:avLst/>
          </a:prstGeom>
          <a:noFill/>
        </p:spPr>
        <p:txBody>
          <a:bodyPr wrap="square" rtlCol="0">
            <a:spAutoFit/>
          </a:bodyPr>
          <a:lstStyle/>
          <a:p>
            <a:r>
              <a:rPr lang="en-GB" dirty="0"/>
              <a:t>The Behavioural Insights Team (BIT), widely known as the "Nudge Unit," was established by David Cameron’s government in 2010, advised by Richard Thaler  (UK as the ’laboratory’ of libertarian paternalism; other countries followed suit; Covid was the most ‘successful testcase’ of libertarian paternalism… they claim). </a:t>
            </a:r>
          </a:p>
          <a:p>
            <a:r>
              <a:rPr lang="en-GB" b="1" dirty="0"/>
              <a:t> </a:t>
            </a:r>
          </a:p>
          <a:p>
            <a:r>
              <a:rPr lang="en-GB" dirty="0"/>
              <a:t>Started with 7 people in Cabinet Office; 2015 it ‘branded’ out of government and 	became a globally operating company, half owned by the Cabinet office; 2021 bought 	by Nesta </a:t>
            </a:r>
            <a:r>
              <a:rPr lang="en-GB" b="1" dirty="0"/>
              <a:t>(</a:t>
            </a:r>
            <a:r>
              <a:rPr lang="en-GB" b="1" dirty="0">
                <a:hlinkClick r:id="rId2"/>
              </a:rPr>
              <a:t>https://www.nesta.org.uk/</a:t>
            </a:r>
            <a:r>
              <a:rPr lang="en-GB" b="1" dirty="0"/>
              <a:t>). </a:t>
            </a:r>
          </a:p>
          <a:p>
            <a:r>
              <a:rPr lang="en-GB" b="1" dirty="0"/>
              <a:t>	</a:t>
            </a:r>
          </a:p>
          <a:p>
            <a:r>
              <a:rPr lang="en-GB" b="1" dirty="0"/>
              <a:t>	‘T</a:t>
            </a:r>
            <a:r>
              <a:rPr lang="en-GB" dirty="0"/>
              <a:t>he UK's independent innovation agency for social good, established to design, 	test, and scale solutions for major social challenges. Focused on three main 	missions—a fairer start for children, healthier lives, and a sustainable future—Nesta 	supports, encourages, and inspires innovation.’</a:t>
            </a:r>
            <a:endParaRPr lang="en-GB" b="1" dirty="0"/>
          </a:p>
          <a:p>
            <a:endParaRPr lang="en-GB" b="1" dirty="0"/>
          </a:p>
          <a:p>
            <a:r>
              <a:rPr lang="en-GB" dirty="0"/>
              <a:t>Based on behavioural economics the BIT relies mainly on research in cognitive neuroscience (of emotion). It trains civil servants, council staff, and staff in private companies in ‘behavioural insights’  (e.g. apply to letter writing, emails, design of websites and documents, telephone calls, dynamic of interviews and group meetings, emotional management, advertisement and PR, policy design and testing; election paper design; health campaigns (e.g. anti-smoking, anti-sugar, medication), all forms of activism campaigns AND it runs algorithms on all social medial platforms. </a:t>
            </a:r>
          </a:p>
        </p:txBody>
      </p:sp>
    </p:spTree>
    <p:extLst>
      <p:ext uri="{BB962C8B-B14F-4D97-AF65-F5344CB8AC3E}">
        <p14:creationId xmlns:p14="http://schemas.microsoft.com/office/powerpoint/2010/main" val="3126048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E635D16-9EB2-A531-E21C-F0AB0040A59A}"/>
              </a:ext>
            </a:extLst>
          </p:cNvPr>
          <p:cNvSpPr txBox="1"/>
          <p:nvPr/>
        </p:nvSpPr>
        <p:spPr>
          <a:xfrm>
            <a:off x="769258" y="595086"/>
            <a:ext cx="10933670" cy="12557284"/>
          </a:xfrm>
          <a:prstGeom prst="rect">
            <a:avLst/>
          </a:prstGeom>
          <a:noFill/>
        </p:spPr>
        <p:txBody>
          <a:bodyPr wrap="square" rtlCol="0">
            <a:spAutoFit/>
          </a:bodyPr>
          <a:lstStyle/>
          <a:p>
            <a:pPr marL="285750" indent="-285750">
              <a:buFont typeface="Arial" panose="020B0604020202020204" pitchFamily="34" charset="0"/>
              <a:buChar char="•"/>
            </a:pPr>
            <a:r>
              <a:rPr lang="en-US" dirty="0"/>
              <a:t>Can they actually ‘deliver’? (e.g. when people are nudged into eating more vegetables, for example, can this be taken as a proof that the nudged worked by simply assuming that people wanted to eat more vegetables all along but somehow ‘couldn’t’ because of some cognitive defect’, i.e. rational limitations ?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What counts as ‘limitations’ of rational decision-making’? Who decides what they are? And who decides what the ‘norm’ is (e.g. all people want to each more vegetables; no body wants to smoke; too much internet is bad for you)</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What counts as as a decision that is ‘optimal’ or at least ‘satisfactory’?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Are they suggesting that once the’ limited rationality of individuals’ (biases, errors or miscalculations) are corrected, only then an individual can </a:t>
            </a:r>
            <a:r>
              <a:rPr lang="en-US" dirty="0" err="1"/>
              <a:t>realise</a:t>
            </a:r>
            <a:r>
              <a:rPr lang="en-US" dirty="0"/>
              <a:t> his own self-interest?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How to determine peoples’ interests? The people or the nudge economists? Are interests of people only based on measurable ’choices’  they do (presented by economists to them)? Or do they include everything a person cares about? Aren’t all the reasons a person makes choices and takes action, and are an important part of the person himself or herself? Doesn’t every choice has countless possible explanations and change according to specific situations?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Are the choices that arise from ‘nudging’ really  really ‘voluntary’?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What about individual ‘autonomy’?  What about human freedom? </a:t>
            </a:r>
          </a:p>
          <a:p>
            <a:endParaRPr lang="en-US" dirty="0"/>
          </a:p>
          <a:p>
            <a:r>
              <a:rPr lang="en-US" dirty="0"/>
              <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Who is defining what people’s ‘true’ interests are? Who has the authority? The behavioral economist? The government? </a:t>
            </a:r>
          </a:p>
          <a:p>
            <a:pPr marL="285750" indent="-285750">
              <a:buFont typeface="Arial" panose="020B0604020202020204" pitchFamily="34" charset="0"/>
              <a:buChar char="•"/>
            </a:pPr>
            <a:endParaRPr lang="en-US" dirty="0"/>
          </a:p>
          <a:p>
            <a:r>
              <a:rPr lang="en-US" dirty="0"/>
              <a:t> </a:t>
            </a:r>
            <a:r>
              <a:rPr lang="en-US" b="1" dirty="0"/>
              <a:t>Question:</a:t>
            </a:r>
            <a:r>
              <a:rPr lang="en-US" dirty="0"/>
              <a:t> is this model (based on mathematical formula) more accurate of human decision-making? </a:t>
            </a:r>
          </a:p>
          <a:p>
            <a:r>
              <a:rPr lang="en-US" dirty="0"/>
              <a:t>Isn’t it still within the broader model of neoclassical economics in which an individual is understood as being driven by </a:t>
            </a:r>
          </a:p>
          <a:p>
            <a:r>
              <a:rPr lang="en-US" dirty="0"/>
              <a:t>the allocation of scares </a:t>
            </a:r>
            <a:r>
              <a:rPr lang="en-US" dirty="0" err="1"/>
              <a:t>resoures</a:t>
            </a:r>
            <a:r>
              <a:rPr lang="en-US" dirty="0"/>
              <a:t> to varied ends (in the behavioral model no longer optimal but ‘</a:t>
            </a:r>
            <a:r>
              <a:rPr lang="en-US" dirty="0" err="1"/>
              <a:t>satisfarctory</a:t>
            </a:r>
            <a:r>
              <a:rPr lang="en-US" dirty="0"/>
              <a:t>’ ends? Who is deciding what is satisfactory or, even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6F999AB5-5A45-6689-A765-8A324487E063}"/>
              </a:ext>
            </a:extLst>
          </p:cNvPr>
          <p:cNvSpPr txBox="1"/>
          <p:nvPr/>
        </p:nvSpPr>
        <p:spPr>
          <a:xfrm>
            <a:off x="2656114" y="145144"/>
            <a:ext cx="6154057" cy="369332"/>
          </a:xfrm>
          <a:prstGeom prst="rect">
            <a:avLst/>
          </a:prstGeom>
          <a:noFill/>
        </p:spPr>
        <p:txBody>
          <a:bodyPr wrap="square" rtlCol="0">
            <a:spAutoFit/>
          </a:bodyPr>
          <a:lstStyle/>
          <a:p>
            <a:r>
              <a:rPr lang="en-US" b="1" dirty="0"/>
              <a:t>‘Don’t worry, e Know your interest better than you do’ </a:t>
            </a:r>
          </a:p>
        </p:txBody>
      </p:sp>
    </p:spTree>
    <p:extLst>
      <p:ext uri="{BB962C8B-B14F-4D97-AF65-F5344CB8AC3E}">
        <p14:creationId xmlns:p14="http://schemas.microsoft.com/office/powerpoint/2010/main" val="9693530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44A5AC4-F92B-14C7-497D-E884C51AD58F}"/>
              </a:ext>
            </a:extLst>
          </p:cNvPr>
          <p:cNvSpPr txBox="1"/>
          <p:nvPr/>
        </p:nvSpPr>
        <p:spPr>
          <a:xfrm>
            <a:off x="769257" y="1117601"/>
            <a:ext cx="10319657" cy="3416320"/>
          </a:xfrm>
          <a:prstGeom prst="rect">
            <a:avLst/>
          </a:prstGeom>
          <a:noFill/>
        </p:spPr>
        <p:txBody>
          <a:bodyPr wrap="square" rtlCol="0">
            <a:spAutoFit/>
          </a:bodyPr>
          <a:lstStyle/>
          <a:p>
            <a:pPr lvl="1"/>
            <a:r>
              <a:rPr lang="en-US" dirty="0"/>
              <a:t>’Paternalistic interference involves the claim of one person to know better what is good for another person that that other person him- or herself does. It involves the substitution by  the paternalistic interferer of his or her conception of what is good for another for that other’s own conception of his or her good. It it involves a claim to know the objectively correct conception of another’s good – what ultimately values and aims define another competent individual’s good, independent of whether that other accepts its – then it is ethically problematic.’ </a:t>
            </a:r>
          </a:p>
          <a:p>
            <a:pPr lvl="1"/>
            <a:endParaRPr lang="en-US" dirty="0"/>
          </a:p>
          <a:p>
            <a:r>
              <a:rPr lang="en-US" dirty="0"/>
              <a:t>Although they claim nudge economics and libertarian paternalism is not ‘</a:t>
            </a:r>
            <a:r>
              <a:rPr lang="en-US" dirty="0" err="1"/>
              <a:t>coersive</a:t>
            </a:r>
            <a:r>
              <a:rPr lang="en-US" dirty="0"/>
              <a:t>’, isn’t the </a:t>
            </a:r>
            <a:r>
              <a:rPr lang="en-US" dirty="0" err="1"/>
              <a:t>coersive</a:t>
            </a:r>
            <a:r>
              <a:rPr lang="en-US" dirty="0"/>
              <a:t> nature of  these practices and ideas that they are designed to change people’s behavior in someone else’s interest by claiming to rely on some unconscious anomalies of decision-making? Isn’t nudge to ‘trick’ and fool people into a decision – for their own good of course? Is it really soft paternalism?</a:t>
            </a:r>
          </a:p>
          <a:p>
            <a:pPr lvl="1"/>
            <a:endParaRPr lang="en-US" dirty="0"/>
          </a:p>
        </p:txBody>
      </p:sp>
      <p:sp>
        <p:nvSpPr>
          <p:cNvPr id="5" name="TextBox 4">
            <a:extLst>
              <a:ext uri="{FF2B5EF4-FFF2-40B4-BE49-F238E27FC236}">
                <a16:creationId xmlns:a16="http://schemas.microsoft.com/office/drawing/2014/main" id="{500709E5-AA39-13C9-1104-62368834F273}"/>
              </a:ext>
            </a:extLst>
          </p:cNvPr>
          <p:cNvSpPr txBox="1"/>
          <p:nvPr/>
        </p:nvSpPr>
        <p:spPr>
          <a:xfrm>
            <a:off x="508000" y="4904820"/>
            <a:ext cx="12766754" cy="1477328"/>
          </a:xfrm>
          <a:prstGeom prst="rect">
            <a:avLst/>
          </a:prstGeom>
          <a:noFill/>
        </p:spPr>
        <p:txBody>
          <a:bodyPr wrap="square" rtlCol="0">
            <a:spAutoFit/>
          </a:bodyPr>
          <a:lstStyle/>
          <a:p>
            <a:r>
              <a:rPr lang="en-US" dirty="0"/>
              <a:t>Claim: Behavioral economics, nudge economics is the latest form of governmentality, surveillance capitalism’</a:t>
            </a:r>
          </a:p>
          <a:p>
            <a:r>
              <a:rPr lang="en-US" dirty="0"/>
              <a:t>our understanding of ourselves, our selfhood and identity, our understanding of good and bad, is entirely defined</a:t>
            </a:r>
          </a:p>
          <a:p>
            <a:r>
              <a:rPr lang="en-US" dirty="0"/>
              <a:t> by someone else.  </a:t>
            </a:r>
          </a:p>
          <a:p>
            <a:endParaRPr lang="en-US" dirty="0"/>
          </a:p>
          <a:p>
            <a:r>
              <a:rPr lang="en-US" dirty="0"/>
              <a:t> 			Is this the </a:t>
            </a:r>
            <a:r>
              <a:rPr lang="en-US"/>
              <a:t>identity that </a:t>
            </a:r>
            <a:r>
              <a:rPr lang="en-US" dirty="0"/>
              <a:t>suits today’s ‘surveillance capitalism’? </a:t>
            </a:r>
          </a:p>
        </p:txBody>
      </p:sp>
      <p:sp>
        <p:nvSpPr>
          <p:cNvPr id="6" name="TextBox 5">
            <a:extLst>
              <a:ext uri="{FF2B5EF4-FFF2-40B4-BE49-F238E27FC236}">
                <a16:creationId xmlns:a16="http://schemas.microsoft.com/office/drawing/2014/main" id="{DC786384-C063-1BDD-D413-6027D8F712F4}"/>
              </a:ext>
            </a:extLst>
          </p:cNvPr>
          <p:cNvSpPr txBox="1"/>
          <p:nvPr/>
        </p:nvSpPr>
        <p:spPr>
          <a:xfrm>
            <a:off x="1117601" y="377370"/>
            <a:ext cx="11779550" cy="369332"/>
          </a:xfrm>
          <a:prstGeom prst="rect">
            <a:avLst/>
          </a:prstGeom>
          <a:noFill/>
        </p:spPr>
        <p:txBody>
          <a:bodyPr wrap="square" rtlCol="0">
            <a:spAutoFit/>
          </a:bodyPr>
          <a:lstStyle/>
          <a:p>
            <a:r>
              <a:rPr lang="en-US" b="1" dirty="0"/>
              <a:t>Behavioral economics, libertarian paternalism nudging as a form of neoliberal governmentality</a:t>
            </a:r>
          </a:p>
        </p:txBody>
      </p:sp>
    </p:spTree>
    <p:extLst>
      <p:ext uri="{BB962C8B-B14F-4D97-AF65-F5344CB8AC3E}">
        <p14:creationId xmlns:p14="http://schemas.microsoft.com/office/powerpoint/2010/main" val="94846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71CC822-3B3B-EBA5-58BC-8742CF16F035}"/>
              </a:ext>
            </a:extLst>
          </p:cNvPr>
          <p:cNvSpPr txBox="1"/>
          <p:nvPr/>
        </p:nvSpPr>
        <p:spPr>
          <a:xfrm>
            <a:off x="914400" y="464949"/>
            <a:ext cx="9144000" cy="5816977"/>
          </a:xfrm>
          <a:prstGeom prst="rect">
            <a:avLst/>
          </a:prstGeom>
          <a:noFill/>
        </p:spPr>
        <p:txBody>
          <a:bodyPr wrap="square">
            <a:spAutoFit/>
          </a:bodyPr>
          <a:lstStyle/>
          <a:p>
            <a:pPr>
              <a:spcAft>
                <a:spcPts val="120"/>
              </a:spcAft>
              <a:buNone/>
            </a:pPr>
            <a:r>
              <a:rPr lang="en-GB" sz="2400" b="1" dirty="0"/>
              <a:t>How did we approach the ‘beast’ of neoliberalism so far?  recap</a:t>
            </a:r>
          </a:p>
          <a:p>
            <a:pPr>
              <a:spcAft>
                <a:spcPts val="120"/>
              </a:spcAft>
              <a:buNone/>
            </a:pPr>
            <a:endParaRPr lang="en-GB" sz="2400" b="1" dirty="0"/>
          </a:p>
          <a:p>
            <a:pPr>
              <a:spcAft>
                <a:spcPts val="120"/>
              </a:spcAft>
            </a:pPr>
            <a:r>
              <a:rPr lang="en-GB" sz="2000" dirty="0"/>
              <a:t>Aled Davies, Ben Jackson, and Florence Sutcliffe-Braithwaite eds, </a:t>
            </a:r>
            <a:r>
              <a:rPr lang="en-GB" sz="2000" i="1" dirty="0"/>
              <a:t>The Neoliberal Age: Britain Since the 1970s </a:t>
            </a:r>
            <a:r>
              <a:rPr lang="en-GB" sz="2000" dirty="0"/>
              <a:t>(London, 2021) – (see lecture 1 slides)</a:t>
            </a:r>
            <a:endParaRPr lang="en-US" sz="2000" dirty="0"/>
          </a:p>
          <a:p>
            <a:pPr>
              <a:spcAft>
                <a:spcPts val="120"/>
              </a:spcAft>
              <a:buNone/>
            </a:pPr>
            <a:endParaRPr lang="en-GB" sz="2000" dirty="0"/>
          </a:p>
          <a:p>
            <a:pPr>
              <a:spcAft>
                <a:spcPts val="120"/>
              </a:spcAft>
              <a:buNone/>
            </a:pPr>
            <a:endParaRPr lang="en-GB" sz="2000" b="1" dirty="0"/>
          </a:p>
          <a:p>
            <a:pPr marL="342900" indent="-342900">
              <a:spcAft>
                <a:spcPts val="120"/>
              </a:spcAft>
              <a:buAutoNum type="arabicPeriod"/>
            </a:pPr>
            <a:r>
              <a:rPr lang="en-GB" b="1" dirty="0"/>
              <a:t>Neoliberalism as a political ideology</a:t>
            </a:r>
            <a:endParaRPr lang="en-GB" dirty="0"/>
          </a:p>
          <a:p>
            <a:pPr>
              <a:spcAft>
                <a:spcPts val="120"/>
              </a:spcAft>
            </a:pPr>
            <a:r>
              <a:rPr lang="en-GB" dirty="0"/>
              <a:t>        Written by intellectual historians (such as Slobodian, Stedman Jones) identifying origins</a:t>
            </a:r>
          </a:p>
          <a:p>
            <a:pPr>
              <a:spcAft>
                <a:spcPts val="120"/>
              </a:spcAft>
            </a:pPr>
            <a:r>
              <a:rPr lang="en-GB" dirty="0"/>
              <a:t>         and  then tracing the transfer of its ideas into politics and public policy throughout the</a:t>
            </a:r>
          </a:p>
          <a:p>
            <a:pPr>
              <a:spcAft>
                <a:spcPts val="120"/>
              </a:spcAft>
            </a:pPr>
            <a:r>
              <a:rPr lang="en-GB" dirty="0"/>
              <a:t>         second half of the twentieth century; identifying both diversity and coherence within</a:t>
            </a:r>
          </a:p>
          <a:p>
            <a:pPr>
              <a:spcAft>
                <a:spcPts val="120"/>
              </a:spcAft>
            </a:pPr>
            <a:r>
              <a:rPr lang="en-GB" dirty="0"/>
              <a:t>         neoliberal thought; how it infiltrates all parties, left and right. </a:t>
            </a:r>
          </a:p>
          <a:p>
            <a:pPr marL="342900" indent="-342900">
              <a:spcAft>
                <a:spcPts val="120"/>
              </a:spcAft>
              <a:buAutoNum type="arabicPeriod"/>
            </a:pPr>
            <a:endParaRPr lang="en-GB" b="1" dirty="0"/>
          </a:p>
          <a:p>
            <a:pPr>
              <a:spcAft>
                <a:spcPts val="120"/>
              </a:spcAft>
            </a:pPr>
            <a:r>
              <a:rPr lang="en-GB" b="1" dirty="0"/>
              <a:t>2.    Neoliberalism as a type of capitalism</a:t>
            </a:r>
          </a:p>
          <a:p>
            <a:pPr lvl="0"/>
            <a:r>
              <a:rPr lang="en-GB" dirty="0"/>
              <a:t>        ‘Marxist scholarship and alternative  explanations that emphasise economic factors in</a:t>
            </a:r>
          </a:p>
          <a:p>
            <a:pPr lvl="0"/>
            <a:r>
              <a:rPr lang="en-GB" dirty="0"/>
              <a:t>         the rise of neoliberalism. Neoliberalism is interpreted as a response to or even function</a:t>
            </a:r>
          </a:p>
          <a:p>
            <a:pPr lvl="0"/>
            <a:r>
              <a:rPr lang="en-GB" dirty="0"/>
              <a:t>         of, the changing material conditions of capitalism in the late twentieth century.’ (e.g. </a:t>
            </a:r>
          </a:p>
          <a:p>
            <a:pPr lvl="0"/>
            <a:r>
              <a:rPr lang="en-GB" dirty="0"/>
              <a:t>         Harvey and our session in week 9!)</a:t>
            </a:r>
          </a:p>
          <a:p>
            <a:pPr lvl="0"/>
            <a:endParaRPr lang="en-GB" dirty="0"/>
          </a:p>
          <a:p>
            <a:r>
              <a:rPr lang="en-GB" dirty="0"/>
              <a:t> </a:t>
            </a:r>
          </a:p>
        </p:txBody>
      </p:sp>
    </p:spTree>
    <p:extLst>
      <p:ext uri="{BB962C8B-B14F-4D97-AF65-F5344CB8AC3E}">
        <p14:creationId xmlns:p14="http://schemas.microsoft.com/office/powerpoint/2010/main" val="2850810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1" end="1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13" end="1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14" end="1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21C9F7-FBC3-6C72-E808-CB4C16C8912C}"/>
              </a:ext>
            </a:extLst>
          </p:cNvPr>
          <p:cNvSpPr txBox="1"/>
          <p:nvPr/>
        </p:nvSpPr>
        <p:spPr>
          <a:xfrm>
            <a:off x="285008" y="1175656"/>
            <a:ext cx="11008426" cy="5909310"/>
          </a:xfrm>
          <a:prstGeom prst="rect">
            <a:avLst/>
          </a:prstGeom>
          <a:noFill/>
        </p:spPr>
        <p:txBody>
          <a:bodyPr wrap="square" rtlCol="0">
            <a:spAutoFit/>
          </a:bodyPr>
          <a:lstStyle/>
          <a:p>
            <a:r>
              <a:rPr lang="en-GB" b="1" dirty="0"/>
              <a:t>3. Neoliberal ‘governmentality’  </a:t>
            </a:r>
          </a:p>
          <a:p>
            <a:endParaRPr lang="en-GB" b="1" dirty="0"/>
          </a:p>
          <a:p>
            <a:r>
              <a:rPr lang="en-GB" dirty="0"/>
              <a:t>Inspired by Michel Foucault’s lectures  series </a:t>
            </a:r>
            <a:r>
              <a:rPr lang="en-GB" i="1" dirty="0"/>
              <a:t>Security, Territory, Population: Lectures at the Collège de France, 1977–1978’ (English 2007) and </a:t>
            </a:r>
            <a:r>
              <a:rPr lang="en-GB" dirty="0"/>
              <a:t> ‘</a:t>
            </a:r>
            <a:r>
              <a:rPr lang="en-GB" i="1" dirty="0"/>
              <a:t>The Birth of Biopolitics: Lectures at the College de France, 1978-1979</a:t>
            </a:r>
            <a:r>
              <a:rPr lang="en-GB" dirty="0"/>
              <a:t>’ (English 2008) </a:t>
            </a:r>
          </a:p>
          <a:p>
            <a:endParaRPr lang="en-GB" dirty="0"/>
          </a:p>
          <a:p>
            <a:r>
              <a:rPr lang="en-GB" dirty="0"/>
              <a:t>	Neoliberalism should be understood as a ‘rationality’ in which ‘generalised  competition has 	become the societal norm, and in which individual subjectivity  has been reformed according to the 	ideal of competitive entrepreneurialism. </a:t>
            </a:r>
          </a:p>
          <a:p>
            <a:endParaRPr lang="en-GB" dirty="0"/>
          </a:p>
          <a:p>
            <a:r>
              <a:rPr lang="en-GB" dirty="0"/>
              <a:t>‘…neo-liberal governmental intervention is no less dense, frequent, active, and continuous than in any other system (…) (government) has to intervene on society as such, in its fabric and depth. Basically, it has to intervene on society as such so that </a:t>
            </a:r>
            <a:r>
              <a:rPr lang="en-GB" b="1" dirty="0"/>
              <a:t>competitive mechanism can play a regulatory role </a:t>
            </a:r>
            <a:r>
              <a:rPr lang="en-GB" dirty="0"/>
              <a:t>at every moment and every point in society and by intervening in this way its objective will become possible, that is to say, a </a:t>
            </a:r>
            <a:r>
              <a:rPr lang="en-GB" b="1" dirty="0"/>
              <a:t>general regulation of society by the market</a:t>
            </a:r>
            <a:r>
              <a:rPr lang="en-GB" dirty="0"/>
              <a:t>.’ (Foucault, 2008, p. 145). </a:t>
            </a:r>
          </a:p>
          <a:p>
            <a:endParaRPr lang="en-GB" dirty="0"/>
          </a:p>
          <a:p>
            <a:r>
              <a:rPr lang="en-GB" dirty="0"/>
              <a:t>	‘</a:t>
            </a:r>
          </a:p>
          <a:p>
            <a:endParaRPr lang="en-GB" dirty="0"/>
          </a:p>
          <a:p>
            <a:endParaRPr lang="en-GB" dirty="0"/>
          </a:p>
          <a:p>
            <a:endParaRPr lang="en-GB" dirty="0"/>
          </a:p>
          <a:p>
            <a:endParaRPr lang="en-US" dirty="0"/>
          </a:p>
        </p:txBody>
      </p:sp>
      <p:sp>
        <p:nvSpPr>
          <p:cNvPr id="5" name="TextBox 4">
            <a:extLst>
              <a:ext uri="{FF2B5EF4-FFF2-40B4-BE49-F238E27FC236}">
                <a16:creationId xmlns:a16="http://schemas.microsoft.com/office/drawing/2014/main" id="{7040E945-A68C-56BD-F6C8-71A033D1ACCA}"/>
              </a:ext>
            </a:extLst>
          </p:cNvPr>
          <p:cNvSpPr txBox="1"/>
          <p:nvPr/>
        </p:nvSpPr>
        <p:spPr>
          <a:xfrm>
            <a:off x="-819397" y="6008913"/>
            <a:ext cx="12005953" cy="1477328"/>
          </a:xfrm>
          <a:prstGeom prst="rect">
            <a:avLst/>
          </a:prstGeom>
          <a:noFill/>
        </p:spPr>
        <p:txBody>
          <a:bodyPr wrap="square" rtlCol="0">
            <a:spAutoFit/>
          </a:bodyPr>
          <a:lstStyle/>
          <a:p>
            <a:endParaRPr lang="en-GB" dirty="0"/>
          </a:p>
          <a:p>
            <a:endParaRPr lang="en-GB" dirty="0"/>
          </a:p>
          <a:p>
            <a:endParaRPr lang="en-GB" dirty="0"/>
          </a:p>
          <a:p>
            <a:r>
              <a:rPr lang="en-GB" dirty="0"/>
              <a:t>According to Wendy Brown, </a:t>
            </a:r>
            <a:r>
              <a:rPr lang="en-GB" i="1" dirty="0"/>
              <a:t>Undoing the Demos </a:t>
            </a:r>
            <a:r>
              <a:rPr lang="en-GB" dirty="0"/>
              <a:t>(2015), neoliberalism is not simply a strand of ideas or policies or a state of the economy but rather the ‘governing rationality’ of our times.’</a:t>
            </a:r>
            <a:endParaRPr lang="en-US" dirty="0"/>
          </a:p>
        </p:txBody>
      </p:sp>
      <p:sp>
        <p:nvSpPr>
          <p:cNvPr id="6" name="TextBox 5">
            <a:extLst>
              <a:ext uri="{FF2B5EF4-FFF2-40B4-BE49-F238E27FC236}">
                <a16:creationId xmlns:a16="http://schemas.microsoft.com/office/drawing/2014/main" id="{06FA9B73-516F-896D-9F3F-5A18C7D8C1C4}"/>
              </a:ext>
            </a:extLst>
          </p:cNvPr>
          <p:cNvSpPr txBox="1"/>
          <p:nvPr/>
        </p:nvSpPr>
        <p:spPr>
          <a:xfrm>
            <a:off x="537029" y="304800"/>
            <a:ext cx="10126713" cy="646331"/>
          </a:xfrm>
          <a:prstGeom prst="rect">
            <a:avLst/>
          </a:prstGeom>
          <a:noFill/>
        </p:spPr>
        <p:txBody>
          <a:bodyPr wrap="square" rtlCol="0">
            <a:spAutoFit/>
          </a:bodyPr>
          <a:lstStyle/>
          <a:p>
            <a:r>
              <a:rPr lang="en-US" b="1" dirty="0"/>
              <a:t>How to theoretically understand the rise and success of behavioral economics, nudge economics, and libertarian paternalism in? </a:t>
            </a:r>
          </a:p>
        </p:txBody>
      </p:sp>
    </p:spTree>
    <p:extLst>
      <p:ext uri="{BB962C8B-B14F-4D97-AF65-F5344CB8AC3E}">
        <p14:creationId xmlns:p14="http://schemas.microsoft.com/office/powerpoint/2010/main" val="980975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584343F-FAA0-DC83-F71F-069D3B866D3E}"/>
              </a:ext>
            </a:extLst>
          </p:cNvPr>
          <p:cNvSpPr txBox="1"/>
          <p:nvPr/>
        </p:nvSpPr>
        <p:spPr>
          <a:xfrm>
            <a:off x="2232561" y="201882"/>
            <a:ext cx="5973287" cy="461665"/>
          </a:xfrm>
          <a:prstGeom prst="rect">
            <a:avLst/>
          </a:prstGeom>
          <a:noFill/>
        </p:spPr>
        <p:txBody>
          <a:bodyPr wrap="square" rtlCol="0">
            <a:spAutoFit/>
          </a:bodyPr>
          <a:lstStyle/>
          <a:p>
            <a:r>
              <a:rPr lang="en-US" sz="2400" b="1" dirty="0"/>
              <a:t>Governmentality: what does it mean?  </a:t>
            </a:r>
          </a:p>
        </p:txBody>
      </p:sp>
      <p:sp>
        <p:nvSpPr>
          <p:cNvPr id="5" name="TextBox 4">
            <a:extLst>
              <a:ext uri="{FF2B5EF4-FFF2-40B4-BE49-F238E27FC236}">
                <a16:creationId xmlns:a16="http://schemas.microsoft.com/office/drawing/2014/main" id="{234BF8BB-D5A9-B129-19A4-6192C43F795F}"/>
              </a:ext>
            </a:extLst>
          </p:cNvPr>
          <p:cNvSpPr txBox="1"/>
          <p:nvPr/>
        </p:nvSpPr>
        <p:spPr>
          <a:xfrm>
            <a:off x="213757" y="878774"/>
            <a:ext cx="11044052" cy="6967135"/>
          </a:xfrm>
          <a:prstGeom prst="rect">
            <a:avLst/>
          </a:prstGeom>
          <a:noFill/>
        </p:spPr>
        <p:txBody>
          <a:bodyPr wrap="square" rtlCol="0">
            <a:spAutoFit/>
          </a:bodyPr>
          <a:lstStyle/>
          <a:p>
            <a:r>
              <a:rPr lang="en-GB" dirty="0"/>
              <a:t>‘Governmentality’ defines the ‘art of government’ as the ‘conduct of conduct’—a form of power that shapes, guides, or affects the actions of individuals and populations. </a:t>
            </a:r>
          </a:p>
          <a:p>
            <a:endParaRPr lang="en-GB" dirty="0"/>
          </a:p>
          <a:p>
            <a:r>
              <a:rPr lang="en-GB" dirty="0"/>
              <a:t>Works through what Foucault calls an apparatus of </a:t>
            </a:r>
            <a:r>
              <a:rPr lang="en-GB" b="1" dirty="0"/>
              <a:t>power/knowledge; all power is directed at the human body via:</a:t>
            </a:r>
          </a:p>
          <a:p>
            <a:pPr marL="1200150" lvl="2" indent="-285750">
              <a:buFont typeface="Arial" panose="020B0604020202020204" pitchFamily="34" charset="0"/>
              <a:buChar char="•"/>
            </a:pPr>
            <a:r>
              <a:rPr lang="en-GB" b="1" dirty="0"/>
              <a:t>Discipline of individual bodies </a:t>
            </a:r>
            <a:r>
              <a:rPr lang="en-GB" dirty="0"/>
              <a:t>(in </a:t>
            </a:r>
            <a:r>
              <a:rPr lang="en-GB" i="1" dirty="0"/>
              <a:t>Discipline and Punish: The Birth of the Prison </a:t>
            </a:r>
            <a:r>
              <a:rPr lang="en-GB" dirty="0"/>
              <a:t>(1975); different forms of bodily discipline. </a:t>
            </a:r>
          </a:p>
          <a:p>
            <a:pPr marL="1200150" lvl="2" indent="-285750">
              <a:buFont typeface="Arial" panose="020B0604020202020204" pitchFamily="34" charset="0"/>
              <a:buChar char="•"/>
            </a:pPr>
            <a:r>
              <a:rPr lang="en-GB" b="1" dirty="0"/>
              <a:t>Regulation of large populations </a:t>
            </a:r>
            <a:r>
              <a:rPr lang="en-GB" dirty="0"/>
              <a:t>(in </a:t>
            </a:r>
            <a:r>
              <a:rPr lang="en-GB" i="1" dirty="0"/>
              <a:t>History of Sexuality</a:t>
            </a:r>
            <a:r>
              <a:rPr lang="en-GB" dirty="0"/>
              <a:t>, 1984) </a:t>
            </a:r>
          </a:p>
          <a:p>
            <a:pPr marL="1200150" lvl="2" indent="-285750">
              <a:buFont typeface="Arial" panose="020B0604020202020204" pitchFamily="34" charset="0"/>
              <a:buChar char="•"/>
            </a:pPr>
            <a:endParaRPr lang="en-GB" dirty="0"/>
          </a:p>
          <a:p>
            <a:pPr lvl="2"/>
            <a:r>
              <a:rPr lang="en-GB" b="1" dirty="0"/>
              <a:t>Central to governmentality is the concept of ‘biopower/biopolitics’</a:t>
            </a:r>
            <a:r>
              <a:rPr lang="en-GB" dirty="0"/>
              <a:t>: </a:t>
            </a:r>
          </a:p>
          <a:p>
            <a:pPr lvl="2"/>
            <a:r>
              <a:rPr lang="en-GB" dirty="0">
                <a:effectLst/>
              </a:rPr>
              <a:t>According to Michel Foucault , biopower</a:t>
            </a:r>
            <a:r>
              <a:rPr lang="en-GB" dirty="0"/>
              <a:t> is </a:t>
            </a:r>
            <a:r>
              <a:rPr lang="en-GB" dirty="0">
                <a:effectLst/>
              </a:rPr>
              <a:t>a modern form of power that manages, optimizes, and controls human biological life at both individual and population levels. Biopower develops from the 17</a:t>
            </a:r>
            <a:r>
              <a:rPr lang="en-GB" baseline="30000" dirty="0">
                <a:effectLst/>
              </a:rPr>
              <a:t>th</a:t>
            </a:r>
            <a:r>
              <a:rPr lang="en-GB" dirty="0">
                <a:effectLst/>
              </a:rPr>
              <a:t> century and replaces older </a:t>
            </a:r>
            <a:r>
              <a:rPr lang="en-GB" b="1" dirty="0">
                <a:effectLst/>
              </a:rPr>
              <a:t>sovereign power </a:t>
            </a:r>
            <a:r>
              <a:rPr lang="en-GB" dirty="0">
                <a:effectLst/>
              </a:rPr>
              <a:t>(i.e. the power of an absolutist ruler to ‘take life’ of any subject). Governments </a:t>
            </a:r>
            <a:r>
              <a:rPr lang="en-GB" dirty="0"/>
              <a:t>begin to ‘</a:t>
            </a:r>
            <a:r>
              <a:rPr lang="en-GB" dirty="0">
                <a:effectLst/>
              </a:rPr>
              <a:t>foster life’.</a:t>
            </a:r>
            <a:endParaRPr lang="en-GB" dirty="0"/>
          </a:p>
          <a:p>
            <a:pPr lvl="2"/>
            <a:endParaRPr lang="en-GB" dirty="0"/>
          </a:p>
          <a:p>
            <a:pPr lvl="2"/>
            <a:r>
              <a:rPr lang="en-GB" dirty="0"/>
              <a:t>It acts through mechanisms like health (via statistics), turning biological features into political targets. The overall aim is the creation of to ‘docile bodies’ – human beings that do what the government wants them to do without even realising it -- and to regulate large population health, fertility, and longevity. </a:t>
            </a:r>
          </a:p>
          <a:p>
            <a:pPr lvl="2"/>
            <a:endParaRPr lang="en-GB" dirty="0"/>
          </a:p>
          <a:p>
            <a:pPr lvl="2"/>
            <a:r>
              <a:rPr lang="en-GB" b="1" dirty="0"/>
              <a:t>Why ‘governmentality’?</a:t>
            </a:r>
            <a:r>
              <a:rPr lang="en-GB" dirty="0"/>
              <a:t> New forms of taxation, labour force, war and territorial security (e.g. rise of nation states, empires, food security)</a:t>
            </a:r>
          </a:p>
          <a:p>
            <a:endParaRPr lang="en-GB" b="1" dirty="0"/>
          </a:p>
          <a:p>
            <a:endParaRPr lang="en-GB" dirty="0"/>
          </a:p>
          <a:p>
            <a:endParaRPr lang="en-US" dirty="0"/>
          </a:p>
        </p:txBody>
      </p:sp>
    </p:spTree>
    <p:extLst>
      <p:ext uri="{BB962C8B-B14F-4D97-AF65-F5344CB8AC3E}">
        <p14:creationId xmlns:p14="http://schemas.microsoft.com/office/powerpoint/2010/main" val="1576044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518607D-C446-3E32-A7D9-8D86B34725EE}"/>
              </a:ext>
            </a:extLst>
          </p:cNvPr>
          <p:cNvSpPr txBox="1"/>
          <p:nvPr/>
        </p:nvSpPr>
        <p:spPr>
          <a:xfrm>
            <a:off x="1033154" y="1306286"/>
            <a:ext cx="9250877" cy="3693319"/>
          </a:xfrm>
          <a:prstGeom prst="rect">
            <a:avLst/>
          </a:prstGeom>
          <a:noFill/>
        </p:spPr>
        <p:txBody>
          <a:bodyPr wrap="square" rtlCol="0">
            <a:spAutoFit/>
          </a:bodyPr>
          <a:lstStyle/>
          <a:p>
            <a:endParaRPr lang="en-US" dirty="0"/>
          </a:p>
          <a:p>
            <a:r>
              <a:rPr lang="en-US" dirty="0"/>
              <a:t>Behavioral economics  questions of governance – inspired by libertarian paternalism – is a form of ‘governmentality  -- neoliberal governmentality – it creates ‘docile’ bodies that do what they are </a:t>
            </a:r>
            <a:r>
              <a:rPr lang="en-US" dirty="0" err="1"/>
              <a:t>supposd</a:t>
            </a:r>
            <a:r>
              <a:rPr lang="en-US" dirty="0"/>
              <a:t> to do without being asked</a:t>
            </a:r>
          </a:p>
          <a:p>
            <a:endParaRPr lang="en-US" dirty="0"/>
          </a:p>
          <a:p>
            <a:r>
              <a:rPr lang="en-US" dirty="0"/>
              <a:t>	‘Behavioral economics should be understood as a political economic as a political 	apparatus of neoliberal governmentality that has the objective of using the state to 	manage and regulate individuals, interests and population – by attempting to 	correct their derivation from rational, self-interested, utility-maximizing 	cognition and behavior – such that they more effectively and efficiently conform to 	market logics and processes. In doing so it intensifies processes of 	</a:t>
            </a:r>
            <a:r>
              <a:rPr lang="en-US" dirty="0" err="1"/>
              <a:t>neoliberalisation</a:t>
            </a:r>
            <a:r>
              <a:rPr lang="en-US" dirty="0"/>
              <a:t>.’ </a:t>
            </a:r>
          </a:p>
          <a:p>
            <a:r>
              <a:rPr lang="en-US" dirty="0"/>
              <a:t>	(John McMahon, ‘Behavioral Economics as Neoliberalism’ (2015), p. 138)</a:t>
            </a:r>
          </a:p>
        </p:txBody>
      </p:sp>
      <p:sp>
        <p:nvSpPr>
          <p:cNvPr id="5" name="TextBox 4">
            <a:extLst>
              <a:ext uri="{FF2B5EF4-FFF2-40B4-BE49-F238E27FC236}">
                <a16:creationId xmlns:a16="http://schemas.microsoft.com/office/drawing/2014/main" id="{320D6202-A9F2-71B8-CB31-6DAC640F81A6}"/>
              </a:ext>
            </a:extLst>
          </p:cNvPr>
          <p:cNvSpPr txBox="1"/>
          <p:nvPr/>
        </p:nvSpPr>
        <p:spPr>
          <a:xfrm>
            <a:off x="4453247" y="665018"/>
            <a:ext cx="1157689" cy="523220"/>
          </a:xfrm>
          <a:prstGeom prst="rect">
            <a:avLst/>
          </a:prstGeom>
          <a:noFill/>
        </p:spPr>
        <p:txBody>
          <a:bodyPr wrap="none" rtlCol="0">
            <a:spAutoFit/>
          </a:bodyPr>
          <a:lstStyle/>
          <a:p>
            <a:r>
              <a:rPr lang="en-US" sz="2800" b="1" dirty="0"/>
              <a:t>Claim</a:t>
            </a:r>
          </a:p>
        </p:txBody>
      </p:sp>
      <p:sp>
        <p:nvSpPr>
          <p:cNvPr id="6" name="TextBox 5">
            <a:extLst>
              <a:ext uri="{FF2B5EF4-FFF2-40B4-BE49-F238E27FC236}">
                <a16:creationId xmlns:a16="http://schemas.microsoft.com/office/drawing/2014/main" id="{D5F412A7-F642-94A5-2C17-34FFDC103575}"/>
              </a:ext>
            </a:extLst>
          </p:cNvPr>
          <p:cNvSpPr txBox="1"/>
          <p:nvPr/>
        </p:nvSpPr>
        <p:spPr>
          <a:xfrm>
            <a:off x="118753" y="5035138"/>
            <a:ext cx="12713004" cy="923330"/>
          </a:xfrm>
          <a:prstGeom prst="rect">
            <a:avLst/>
          </a:prstGeom>
          <a:noFill/>
        </p:spPr>
        <p:txBody>
          <a:bodyPr wrap="square" rtlCol="0">
            <a:spAutoFit/>
          </a:bodyPr>
          <a:lstStyle/>
          <a:p>
            <a:endParaRPr lang="en-US" dirty="0"/>
          </a:p>
          <a:p>
            <a:r>
              <a:rPr lang="en-US" dirty="0"/>
              <a:t>Behavioral economists have been fundamentally shaping British society since the 2000s in fundamental ways.</a:t>
            </a:r>
          </a:p>
          <a:p>
            <a:r>
              <a:rPr lang="en-US" dirty="0"/>
              <a:t> </a:t>
            </a:r>
          </a:p>
        </p:txBody>
      </p:sp>
    </p:spTree>
    <p:extLst>
      <p:ext uri="{BB962C8B-B14F-4D97-AF65-F5344CB8AC3E}">
        <p14:creationId xmlns:p14="http://schemas.microsoft.com/office/powerpoint/2010/main" val="3041652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093A7C6-6651-3A3F-5741-702A6882081C}"/>
              </a:ext>
            </a:extLst>
          </p:cNvPr>
          <p:cNvSpPr txBox="1"/>
          <p:nvPr/>
        </p:nvSpPr>
        <p:spPr>
          <a:xfrm>
            <a:off x="1662545" y="926275"/>
            <a:ext cx="6941196" cy="1200329"/>
          </a:xfrm>
          <a:prstGeom prst="rect">
            <a:avLst/>
          </a:prstGeom>
          <a:noFill/>
        </p:spPr>
        <p:txBody>
          <a:bodyPr wrap="none" rtlCol="0">
            <a:spAutoFit/>
          </a:bodyPr>
          <a:lstStyle/>
          <a:p>
            <a:r>
              <a:rPr lang="en-US" b="1" dirty="0"/>
              <a:t>2 . The history of behavioral economics – some facts of its history </a:t>
            </a:r>
          </a:p>
          <a:p>
            <a:endParaRPr lang="en-US" b="1" dirty="0"/>
          </a:p>
          <a:p>
            <a:endParaRPr lang="en-US" b="1" dirty="0"/>
          </a:p>
          <a:p>
            <a:endParaRPr lang="en-US" dirty="0"/>
          </a:p>
        </p:txBody>
      </p:sp>
      <p:sp>
        <p:nvSpPr>
          <p:cNvPr id="5" name="TextBox 4">
            <a:extLst>
              <a:ext uri="{FF2B5EF4-FFF2-40B4-BE49-F238E27FC236}">
                <a16:creationId xmlns:a16="http://schemas.microsoft.com/office/drawing/2014/main" id="{89F26D2E-0B3D-C8BF-4DEB-8E4FBDD8C3DF}"/>
              </a:ext>
            </a:extLst>
          </p:cNvPr>
          <p:cNvSpPr txBox="1"/>
          <p:nvPr/>
        </p:nvSpPr>
        <p:spPr>
          <a:xfrm>
            <a:off x="391886" y="1745673"/>
            <a:ext cx="11435937" cy="3693319"/>
          </a:xfrm>
          <a:prstGeom prst="rect">
            <a:avLst/>
          </a:prstGeom>
          <a:noFill/>
        </p:spPr>
        <p:txBody>
          <a:bodyPr wrap="square" rtlCol="0">
            <a:spAutoFit/>
          </a:bodyPr>
          <a:lstStyle/>
          <a:p>
            <a:r>
              <a:rPr lang="en-US" dirty="0"/>
              <a:t>‘Behavioral economics increases the explanatory power of economics by providing it with more realistic psychological foundations’ (Camerer and Loewenstein, 2004, p.3) </a:t>
            </a:r>
          </a:p>
          <a:p>
            <a:endParaRPr lang="en-US" dirty="0"/>
          </a:p>
          <a:p>
            <a:r>
              <a:rPr lang="en-US" dirty="0"/>
              <a:t>Behavioral economics: </a:t>
            </a:r>
          </a:p>
          <a:p>
            <a:pPr marL="285750" indent="-285750">
              <a:buFont typeface="Arial" panose="020B0604020202020204" pitchFamily="34" charset="0"/>
              <a:buChar char="•"/>
            </a:pPr>
            <a:r>
              <a:rPr lang="en-US" dirty="0"/>
              <a:t>History of economics; the rise of neoclassical economics</a:t>
            </a:r>
          </a:p>
          <a:p>
            <a:pPr marL="285750" indent="-285750">
              <a:buFont typeface="Arial" panose="020B0604020202020204" pitchFamily="34" charset="0"/>
              <a:buChar char="•"/>
            </a:pPr>
            <a:r>
              <a:rPr lang="en-US" dirty="0"/>
              <a:t>History of experimental psychology </a:t>
            </a:r>
          </a:p>
          <a:p>
            <a:pPr marL="285750" indent="-285750">
              <a:buFont typeface="Arial" panose="020B0604020202020204" pitchFamily="34" charset="0"/>
              <a:buChar char="•"/>
            </a:pPr>
            <a:endParaRPr lang="en-US" dirty="0"/>
          </a:p>
          <a:p>
            <a:r>
              <a:rPr lang="en-US" dirty="0"/>
              <a:t>The love/hate relationship of these two disciplines begins at the end of the 19</a:t>
            </a:r>
            <a:r>
              <a:rPr lang="en-US" baseline="30000" dirty="0"/>
              <a:t>th</a:t>
            </a:r>
            <a:r>
              <a:rPr lang="en-US" dirty="0"/>
              <a:t> century, the moment when both discipline start to carve out their respective ‘territories’ as independent disciplines. </a:t>
            </a:r>
          </a:p>
          <a:p>
            <a:endParaRPr lang="en-US" dirty="0"/>
          </a:p>
          <a:p>
            <a:pPr marL="285750" indent="-285750">
              <a:buFont typeface="Arial" panose="020B0604020202020204" pitchFamily="34" charset="0"/>
              <a:buChar char="•"/>
            </a:pPr>
            <a:endParaRPr lang="en-US" dirty="0"/>
          </a:p>
          <a:p>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607226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EC87009-7AE9-8790-003C-C5999F891518}"/>
              </a:ext>
            </a:extLst>
          </p:cNvPr>
          <p:cNvSpPr txBox="1"/>
          <p:nvPr/>
        </p:nvSpPr>
        <p:spPr>
          <a:xfrm>
            <a:off x="1828800" y="217714"/>
            <a:ext cx="8824686" cy="369332"/>
          </a:xfrm>
          <a:prstGeom prst="rect">
            <a:avLst/>
          </a:prstGeom>
          <a:noFill/>
        </p:spPr>
        <p:txBody>
          <a:bodyPr wrap="square" rtlCol="0">
            <a:spAutoFit/>
          </a:bodyPr>
          <a:lstStyle/>
          <a:p>
            <a:r>
              <a:rPr lang="en-US" b="1" dirty="0"/>
              <a:t>History of the rise of neoclassical economics late 19</a:t>
            </a:r>
            <a:r>
              <a:rPr lang="en-US" b="1" baseline="30000" dirty="0"/>
              <a:t>th</a:t>
            </a:r>
            <a:r>
              <a:rPr lang="en-US" b="1" dirty="0"/>
              <a:t> century  (see lecture 2)</a:t>
            </a:r>
          </a:p>
        </p:txBody>
      </p:sp>
      <p:sp>
        <p:nvSpPr>
          <p:cNvPr id="5" name="TextBox 4">
            <a:extLst>
              <a:ext uri="{FF2B5EF4-FFF2-40B4-BE49-F238E27FC236}">
                <a16:creationId xmlns:a16="http://schemas.microsoft.com/office/drawing/2014/main" id="{775A7593-DDCA-A6E7-3426-95311EA1BB3E}"/>
              </a:ext>
            </a:extLst>
          </p:cNvPr>
          <p:cNvSpPr txBox="1"/>
          <p:nvPr/>
        </p:nvSpPr>
        <p:spPr>
          <a:xfrm>
            <a:off x="0" y="740229"/>
            <a:ext cx="12192001" cy="5632311"/>
          </a:xfrm>
          <a:prstGeom prst="rect">
            <a:avLst/>
          </a:prstGeom>
          <a:noFill/>
        </p:spPr>
        <p:txBody>
          <a:bodyPr wrap="square" rtlCol="0">
            <a:spAutoFit/>
          </a:bodyPr>
          <a:lstStyle/>
          <a:p>
            <a:r>
              <a:rPr lang="en-US" dirty="0"/>
              <a:t>Late nineteenth century political economist aimed to make their field a ‘hard’ natural science that demonstrated </a:t>
            </a:r>
            <a:r>
              <a:rPr lang="en-US" b="1" dirty="0"/>
              <a:t>the laws of value in ‘utility’ (</a:t>
            </a:r>
            <a:r>
              <a:rPr lang="en-US" dirty="0"/>
              <a:t>e.g. Jeremy Bentham’s philosophy of utilitarianism which values ‘hedonism’, that is ‘the pursuit of happiness and greatest happiness of all’ (hedonistic calculus: hope that it will be possible to scientifically measure how to increase human pleasure and reduce pain)</a:t>
            </a:r>
          </a:p>
          <a:p>
            <a:r>
              <a:rPr lang="en-US" b="1" dirty="0"/>
              <a:t> </a:t>
            </a:r>
            <a:endParaRPr lang="en-US" dirty="0"/>
          </a:p>
          <a:p>
            <a:r>
              <a:rPr lang="en-US" dirty="0"/>
              <a:t>‘Marginal Revolution’ in political economy (e.g. </a:t>
            </a:r>
            <a:r>
              <a:rPr lang="en-US" dirty="0" err="1"/>
              <a:t>Jevson</a:t>
            </a:r>
            <a:r>
              <a:rPr lang="en-US" dirty="0"/>
              <a:t>, Walras and Menger) – new definition of ‘utility’</a:t>
            </a:r>
          </a:p>
          <a:p>
            <a:r>
              <a:rPr lang="en-US" dirty="0"/>
              <a:t>	 ‘</a:t>
            </a:r>
            <a:r>
              <a:rPr lang="en-US" b="1" dirty="0"/>
              <a:t>subjective value theory</a:t>
            </a:r>
            <a:r>
              <a:rPr lang="en-US" dirty="0"/>
              <a:t>’; </a:t>
            </a:r>
            <a:r>
              <a:rPr lang="en-US" b="1" dirty="0"/>
              <a:t>The value of things is measured by their ‘usefulness’ for the consumer 	(reflection of such utility is the price the consumer is willing to pay). </a:t>
            </a:r>
          </a:p>
          <a:p>
            <a:r>
              <a:rPr lang="en-US" dirty="0"/>
              <a:t>	Problem: There is, therefore, no ‘objective’ standard of value, since the utility of a consumer good may vary 	between individual and at different times </a:t>
            </a:r>
          </a:p>
          <a:p>
            <a:pPr marL="285750" indent="-285750">
              <a:buFont typeface="Arial" panose="020B0604020202020204" pitchFamily="34" charset="0"/>
              <a:buChar char="•"/>
            </a:pPr>
            <a:endParaRPr lang="en-US" b="1" dirty="0"/>
          </a:p>
          <a:p>
            <a:r>
              <a:rPr lang="en-US" b="1" dirty="0"/>
              <a:t>	What became of great interest is to understand consumer ‘preferences’ – later called ‘choices’	What 	makes them do their choices? </a:t>
            </a:r>
          </a:p>
          <a:p>
            <a:pPr marL="800100" lvl="1" indent="-342900">
              <a:buAutoNum type="arabicPeriod"/>
            </a:pPr>
            <a:r>
              <a:rPr lang="en-US" dirty="0"/>
              <a:t>Market </a:t>
            </a:r>
            <a:r>
              <a:rPr lang="en-US" dirty="0" err="1"/>
              <a:t>equilibrum</a:t>
            </a:r>
            <a:r>
              <a:rPr lang="en-US" dirty="0"/>
              <a:t>: portrays capitalism  mathematically as a peaceful system driven that is self-equilibrating </a:t>
            </a:r>
          </a:p>
          <a:p>
            <a:r>
              <a:rPr lang="en-US" dirty="0"/>
              <a:t>                  competitive mechanisms (from physics, note; Marx would have turned in his grave; but reflected political </a:t>
            </a:r>
          </a:p>
          <a:p>
            <a:r>
              <a:rPr lang="en-US" dirty="0"/>
              <a:t>                   context)</a:t>
            </a:r>
          </a:p>
          <a:p>
            <a:r>
              <a:rPr lang="en-US" dirty="0"/>
              <a:t>           2.  Scarcity </a:t>
            </a:r>
          </a:p>
          <a:p>
            <a:endParaRPr lang="en-US" dirty="0"/>
          </a:p>
          <a:p>
            <a:r>
              <a:rPr lang="en-US" b="1" dirty="0"/>
              <a:t> Model of the homo economicus: ‘the rational, utility-maximizing human economic actor’  (expressed in a mathematical formula)</a:t>
            </a:r>
          </a:p>
        </p:txBody>
      </p:sp>
    </p:spTree>
    <p:extLst>
      <p:ext uri="{BB962C8B-B14F-4D97-AF65-F5344CB8AC3E}">
        <p14:creationId xmlns:p14="http://schemas.microsoft.com/office/powerpoint/2010/main" val="3140610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D44246E-6A31-D204-C38B-57DDDE199EBC}"/>
              </a:ext>
            </a:extLst>
          </p:cNvPr>
          <p:cNvSpPr txBox="1"/>
          <p:nvPr/>
        </p:nvSpPr>
        <p:spPr>
          <a:xfrm>
            <a:off x="1306286" y="296883"/>
            <a:ext cx="9815015" cy="369332"/>
          </a:xfrm>
          <a:prstGeom prst="rect">
            <a:avLst/>
          </a:prstGeom>
          <a:noFill/>
        </p:spPr>
        <p:txBody>
          <a:bodyPr wrap="square" rtlCol="0">
            <a:spAutoFit/>
          </a:bodyPr>
          <a:lstStyle/>
          <a:p>
            <a:r>
              <a:rPr lang="en-US" b="1" dirty="0"/>
              <a:t>The history of experimental psychology; the rise of ‘psychophysics’ in the late 19</a:t>
            </a:r>
            <a:r>
              <a:rPr lang="en-US" b="1" baseline="30000" dirty="0"/>
              <a:t>th</a:t>
            </a:r>
            <a:r>
              <a:rPr lang="en-US" b="1" dirty="0"/>
              <a:t> century</a:t>
            </a:r>
          </a:p>
        </p:txBody>
      </p:sp>
      <p:sp>
        <p:nvSpPr>
          <p:cNvPr id="5" name="TextBox 4">
            <a:extLst>
              <a:ext uri="{FF2B5EF4-FFF2-40B4-BE49-F238E27FC236}">
                <a16:creationId xmlns:a16="http://schemas.microsoft.com/office/drawing/2014/main" id="{32CA81A4-D77B-3C75-6A38-88D5AD8A213C}"/>
              </a:ext>
            </a:extLst>
          </p:cNvPr>
          <p:cNvSpPr txBox="1"/>
          <p:nvPr/>
        </p:nvSpPr>
        <p:spPr>
          <a:xfrm>
            <a:off x="130629" y="1056904"/>
            <a:ext cx="11396581" cy="369332"/>
          </a:xfrm>
          <a:prstGeom prst="rect">
            <a:avLst/>
          </a:prstGeom>
          <a:noFill/>
        </p:spPr>
        <p:txBody>
          <a:bodyPr wrap="square" rtlCol="0">
            <a:spAutoFit/>
          </a:bodyPr>
          <a:lstStyle/>
          <a:p>
            <a:r>
              <a:rPr lang="en-US" dirty="0"/>
              <a:t>Emerges in the late 19</a:t>
            </a:r>
            <a:r>
              <a:rPr lang="en-US" baseline="30000" dirty="0"/>
              <a:t>th-</a:t>
            </a:r>
            <a:r>
              <a:rPr lang="en-US" dirty="0"/>
              <a:t>century in Germany by Gustav Fechtner, Ernst Weber, and particularly Wilhelm Wundt</a:t>
            </a:r>
          </a:p>
        </p:txBody>
      </p:sp>
      <p:sp>
        <p:nvSpPr>
          <p:cNvPr id="6" name="TextBox 5">
            <a:extLst>
              <a:ext uri="{FF2B5EF4-FFF2-40B4-BE49-F238E27FC236}">
                <a16:creationId xmlns:a16="http://schemas.microsoft.com/office/drawing/2014/main" id="{1058EE96-2AD4-9642-C5B0-0D5ECE93DC6B}"/>
              </a:ext>
            </a:extLst>
          </p:cNvPr>
          <p:cNvSpPr txBox="1"/>
          <p:nvPr/>
        </p:nvSpPr>
        <p:spPr>
          <a:xfrm>
            <a:off x="-17379" y="4040042"/>
            <a:ext cx="11396580" cy="1754326"/>
          </a:xfrm>
          <a:prstGeom prst="rect">
            <a:avLst/>
          </a:prstGeom>
          <a:noFill/>
        </p:spPr>
        <p:txBody>
          <a:bodyPr wrap="square" rtlCol="0">
            <a:spAutoFit/>
          </a:bodyPr>
          <a:lstStyle/>
          <a:p>
            <a:r>
              <a:rPr lang="en-US" dirty="0"/>
              <a:t>1879 Wundt (1832-1920) opened the first experimental laboratory in Leipzig to investigate the human mind. </a:t>
            </a:r>
            <a:r>
              <a:rPr lang="en-GB" dirty="0"/>
              <a:t>His research focused on analysing the structure of the mind by breaking down consciousness into basic, measurable sensations and feelings through highly controlled introspection techniques.</a:t>
            </a:r>
          </a:p>
          <a:p>
            <a:r>
              <a:rPr lang="en-GB" dirty="0"/>
              <a:t>His theories and methods distinguished psychology from biology and philosophy. It remained the question what whether there are internal as well as external influence on the mind and human </a:t>
            </a:r>
            <a:r>
              <a:rPr lang="en-GB" dirty="0" err="1"/>
              <a:t>behavior</a:t>
            </a:r>
            <a:r>
              <a:rPr lang="en-GB" dirty="0"/>
              <a:t>. What creates happiness for example? </a:t>
            </a:r>
            <a:endParaRPr lang="en-US" dirty="0"/>
          </a:p>
        </p:txBody>
      </p:sp>
      <p:sp>
        <p:nvSpPr>
          <p:cNvPr id="7" name="TextBox 6">
            <a:extLst>
              <a:ext uri="{FF2B5EF4-FFF2-40B4-BE49-F238E27FC236}">
                <a16:creationId xmlns:a16="http://schemas.microsoft.com/office/drawing/2014/main" id="{09A9B803-C4F5-1ADA-AA8B-93417A37028E}"/>
              </a:ext>
            </a:extLst>
          </p:cNvPr>
          <p:cNvSpPr txBox="1"/>
          <p:nvPr/>
        </p:nvSpPr>
        <p:spPr>
          <a:xfrm>
            <a:off x="4426858" y="1520042"/>
            <a:ext cx="6249060" cy="2585323"/>
          </a:xfrm>
          <a:prstGeom prst="rect">
            <a:avLst/>
          </a:prstGeom>
          <a:noFill/>
        </p:spPr>
        <p:txBody>
          <a:bodyPr wrap="square" rtlCol="0">
            <a:spAutoFit/>
          </a:bodyPr>
          <a:lstStyle/>
          <a:p>
            <a:r>
              <a:rPr lang="en-GB" dirty="0"/>
              <a:t>Although the term ‘psychology ‘meaning “study of the soul” goes back to antiquity, its modern use arose in the 19th century when philosophers, physiologists and physicians applied the scientific methods to studying the mind.</a:t>
            </a:r>
          </a:p>
          <a:p>
            <a:endParaRPr lang="en-GB" dirty="0"/>
          </a:p>
          <a:p>
            <a:r>
              <a:rPr lang="en-GB" dirty="0"/>
              <a:t>The key step in this was the acceptance that </a:t>
            </a:r>
            <a:r>
              <a:rPr lang="en-GB" b="1" dirty="0"/>
              <a:t>conscious mental life was linked to biological processes in the body</a:t>
            </a:r>
            <a:r>
              <a:rPr lang="en-GB" dirty="0"/>
              <a:t> --  a consequence of Darwin’s theory of evolution. </a:t>
            </a:r>
          </a:p>
          <a:p>
            <a:endParaRPr lang="en-US" dirty="0"/>
          </a:p>
        </p:txBody>
      </p:sp>
      <p:pic>
        <p:nvPicPr>
          <p:cNvPr id="8" name="Picture 7">
            <a:extLst>
              <a:ext uri="{FF2B5EF4-FFF2-40B4-BE49-F238E27FC236}">
                <a16:creationId xmlns:a16="http://schemas.microsoft.com/office/drawing/2014/main" id="{A60E7B3F-4CB2-E20E-97FC-B03CF175B579}"/>
              </a:ext>
            </a:extLst>
          </p:cNvPr>
          <p:cNvPicPr>
            <a:picLocks noChangeAspect="1"/>
          </p:cNvPicPr>
          <p:nvPr/>
        </p:nvPicPr>
        <p:blipFill>
          <a:blip r:embed="rId2"/>
          <a:stretch>
            <a:fillRect/>
          </a:stretch>
        </p:blipFill>
        <p:spPr>
          <a:xfrm>
            <a:off x="130629" y="1426236"/>
            <a:ext cx="3412500" cy="2520000"/>
          </a:xfrm>
          <a:prstGeom prst="rect">
            <a:avLst/>
          </a:prstGeom>
        </p:spPr>
      </p:pic>
      <p:sp>
        <p:nvSpPr>
          <p:cNvPr id="9" name="TextBox 8">
            <a:extLst>
              <a:ext uri="{FF2B5EF4-FFF2-40B4-BE49-F238E27FC236}">
                <a16:creationId xmlns:a16="http://schemas.microsoft.com/office/drawing/2014/main" id="{1626F558-F3AC-5B35-E143-1C6DEFF8FE13}"/>
              </a:ext>
            </a:extLst>
          </p:cNvPr>
          <p:cNvSpPr txBox="1"/>
          <p:nvPr/>
        </p:nvSpPr>
        <p:spPr>
          <a:xfrm>
            <a:off x="130629" y="5953498"/>
            <a:ext cx="11785599" cy="1200329"/>
          </a:xfrm>
          <a:prstGeom prst="rect">
            <a:avLst/>
          </a:prstGeom>
          <a:noFill/>
        </p:spPr>
        <p:txBody>
          <a:bodyPr wrap="square" rtlCol="0">
            <a:spAutoFit/>
          </a:bodyPr>
          <a:lstStyle/>
          <a:p>
            <a:r>
              <a:rPr lang="en-US" dirty="0"/>
              <a:t>Surprise, surprise…Jevons, Walras and Menger were not only aware of such new research but super keen on using such ‘scientific foundations’ of human mind for their ‘subjective value theory’; how nice to be able to scientifically pin down human preferences and choice! BUT economist on the whole are cautious….and the budding psychology discipline have little interest. They are after ‘the soul’ of people!</a:t>
            </a:r>
          </a:p>
        </p:txBody>
      </p:sp>
    </p:spTree>
    <p:extLst>
      <p:ext uri="{BB962C8B-B14F-4D97-AF65-F5344CB8AC3E}">
        <p14:creationId xmlns:p14="http://schemas.microsoft.com/office/powerpoint/2010/main" val="28189181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11400</TotalTime>
  <Words>4293</Words>
  <Application>Microsoft Macintosh PowerPoint</Application>
  <PresentationFormat>Widescreen</PresentationFormat>
  <Paragraphs>275</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Aptos</vt:lpstr>
      <vt:lpstr>Aptos Display</vt:lpstr>
      <vt:lpstr>Arial</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Stein, Claudia</dc:creator>
  <cp:lastModifiedBy>Stein, Claudia</cp:lastModifiedBy>
  <cp:revision>1</cp:revision>
  <dcterms:created xsi:type="dcterms:W3CDTF">2026-02-25T01:46:32Z</dcterms:created>
  <dcterms:modified xsi:type="dcterms:W3CDTF">2026-03-04T23:47:12Z</dcterms:modified>
</cp:coreProperties>
</file>