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83" r:id="rId3"/>
    <p:sldId id="284" r:id="rId4"/>
    <p:sldId id="285" r:id="rId5"/>
    <p:sldId id="288" r:id="rId6"/>
    <p:sldId id="286" r:id="rId7"/>
    <p:sldId id="302" r:id="rId8"/>
    <p:sldId id="290" r:id="rId9"/>
    <p:sldId id="289" r:id="rId10"/>
    <p:sldId id="287" r:id="rId11"/>
    <p:sldId id="291" r:id="rId12"/>
    <p:sldId id="292" r:id="rId13"/>
    <p:sldId id="293" r:id="rId14"/>
    <p:sldId id="295" r:id="rId15"/>
    <p:sldId id="294" r:id="rId16"/>
    <p:sldId id="296" r:id="rId17"/>
    <p:sldId id="297" r:id="rId18"/>
    <p:sldId id="298" r:id="rId19"/>
    <p:sldId id="299" r:id="rId20"/>
    <p:sldId id="30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9E7ECE-B1C7-904E-94D0-2ADBC9BE8BAC}" v="59" dt="2026-02-04T22:34:23.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678"/>
  </p:normalViewPr>
  <p:slideViewPr>
    <p:cSldViewPr snapToGrid="0">
      <p:cViewPr varScale="1">
        <p:scale>
          <a:sx n="88" d="100"/>
          <a:sy n="88" d="100"/>
        </p:scale>
        <p:origin x="176" y="6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1381C-42D2-BBEE-8D2B-B1F9A13F14B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60D1887-3401-5E87-958E-E823EBFACC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7E55E4C-D5F1-3BDA-D12B-CB8B8D7335A2}"/>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5" name="Footer Placeholder 4">
            <a:extLst>
              <a:ext uri="{FF2B5EF4-FFF2-40B4-BE49-F238E27FC236}">
                <a16:creationId xmlns:a16="http://schemas.microsoft.com/office/drawing/2014/main" id="{B51C1537-FCD3-4937-FC17-D44D7C2B74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1457CE-4982-3F14-8039-0FB11CFCFAF3}"/>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1935344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EDB38-9C52-DC9E-9260-77EDBB78675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DFB105B-A5F2-A503-A09A-255F6541217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1E2B0CD-2A18-15E8-F1A4-D8B80FC98A1E}"/>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5" name="Footer Placeholder 4">
            <a:extLst>
              <a:ext uri="{FF2B5EF4-FFF2-40B4-BE49-F238E27FC236}">
                <a16:creationId xmlns:a16="http://schemas.microsoft.com/office/drawing/2014/main" id="{053DD8F0-6554-1C85-436D-B08E707F94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558DFA-AE96-7E04-98FF-DDC1CBFB5421}"/>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4123936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D1F785-7051-888A-5718-DBC13DAF2DE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34F82BA-9E18-6B16-A113-30936FFE2C7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B37B743-6173-CE34-85D5-515D5B3B375E}"/>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5" name="Footer Placeholder 4">
            <a:extLst>
              <a:ext uri="{FF2B5EF4-FFF2-40B4-BE49-F238E27FC236}">
                <a16:creationId xmlns:a16="http://schemas.microsoft.com/office/drawing/2014/main" id="{2F0B15C5-5497-9B10-74EC-639EC15494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4472E3-0AD5-B053-990C-815A003944D6}"/>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4025307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26CED-1643-5678-7F7B-D542EE96D0B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6364BA3-7DF8-D183-07AC-FC973A310BB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DEA7473-948A-79C6-ADFD-24B0F3819207}"/>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5" name="Footer Placeholder 4">
            <a:extLst>
              <a:ext uri="{FF2B5EF4-FFF2-40B4-BE49-F238E27FC236}">
                <a16:creationId xmlns:a16="http://schemas.microsoft.com/office/drawing/2014/main" id="{F3A1B35E-7CFD-07A9-88D5-28C31BB4D2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D18E0D-0005-AB3F-2E49-A8B99853A858}"/>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2946960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5C4FE-63DD-03E8-0112-4F962C37D78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38D2291-60EE-F19F-95FB-CC0EA919ED6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EA313E9-B1A7-455E-42A0-37847F0C7568}"/>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5" name="Footer Placeholder 4">
            <a:extLst>
              <a:ext uri="{FF2B5EF4-FFF2-40B4-BE49-F238E27FC236}">
                <a16:creationId xmlns:a16="http://schemas.microsoft.com/office/drawing/2014/main" id="{48917653-A189-08EA-04C6-1EA107E1BF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267162-85DB-21CD-E3AB-ACD9B663353F}"/>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2124266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5449F-E321-A1FF-E9AA-32A3482A001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60D0FD0-78A0-B40C-F0CF-A6943588021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1E8D47A-1E6C-D643-FFCE-881FE544BB7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FA252F3-9E8D-F1E6-6203-DC90BB5040A3}"/>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6" name="Footer Placeholder 5">
            <a:extLst>
              <a:ext uri="{FF2B5EF4-FFF2-40B4-BE49-F238E27FC236}">
                <a16:creationId xmlns:a16="http://schemas.microsoft.com/office/drawing/2014/main" id="{113C8CD2-EE4B-0092-14E2-13AD9356F9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E824A9-E367-D41F-1676-478D1649DEE5}"/>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393957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B502B2-5D8F-5260-E13B-3A9EA3AA268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4FB466E-B072-4190-3C94-60F6DE4BBD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A3A6B66-7640-472F-CB28-A3DE83C677C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8A3D444-3900-EC67-F20B-3F5F64C7E6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15B0B35-1E29-44FD-F6EF-ED014D18797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43A1D2B-437F-8533-6A12-93C9A8B6E500}"/>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8" name="Footer Placeholder 7">
            <a:extLst>
              <a:ext uri="{FF2B5EF4-FFF2-40B4-BE49-F238E27FC236}">
                <a16:creationId xmlns:a16="http://schemas.microsoft.com/office/drawing/2014/main" id="{D7E2155A-F4E5-5549-277A-24C80952C6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BADF47C-B51F-903D-C539-9081B8A5F974}"/>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2477238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9C968-D9EA-D8B1-8A13-49615D9D9EA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476DCA5-CFE2-AFE8-3096-FEC7A01624C8}"/>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4" name="Footer Placeholder 3">
            <a:extLst>
              <a:ext uri="{FF2B5EF4-FFF2-40B4-BE49-F238E27FC236}">
                <a16:creationId xmlns:a16="http://schemas.microsoft.com/office/drawing/2014/main" id="{DEB157F1-BCE1-D570-924D-115DB03F0FE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47D61F-6D33-66DE-3C18-C396C5999B86}"/>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14357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DF8933-8243-0F73-B924-04E0412CE641}"/>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3" name="Footer Placeholder 2">
            <a:extLst>
              <a:ext uri="{FF2B5EF4-FFF2-40B4-BE49-F238E27FC236}">
                <a16:creationId xmlns:a16="http://schemas.microsoft.com/office/drawing/2014/main" id="{B67D22BB-0FC5-4B96-3DE2-CB46CFDBC8B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50F3EB0-48D1-1BD7-DE79-05B472035C70}"/>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3793592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07668-8B99-C6DD-B512-02DEC14D02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18A687B-7DAC-E8FE-4883-2809482F38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BD6563B-00DF-7D80-24A2-0CDD6BA966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185E999-5DB8-8FC4-FD75-85C67FBBF0E5}"/>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6" name="Footer Placeholder 5">
            <a:extLst>
              <a:ext uri="{FF2B5EF4-FFF2-40B4-BE49-F238E27FC236}">
                <a16:creationId xmlns:a16="http://schemas.microsoft.com/office/drawing/2014/main" id="{6C9D1A03-F5D3-2A96-60FB-141737E51B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4AB83C-8113-F51D-F19E-51E3320EB6E5}"/>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2736619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16001-B449-AC26-2B6A-0134E43DF6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A4CC3FA7-2759-079B-21D7-6BE285416A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16D0FDF-70A8-E5A5-35DC-132D4655CE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AA61C56-4B64-C0DB-DC72-74A9F8E13AD8}"/>
              </a:ext>
            </a:extLst>
          </p:cNvPr>
          <p:cNvSpPr>
            <a:spLocks noGrp="1"/>
          </p:cNvSpPr>
          <p:nvPr>
            <p:ph type="dt" sz="half" idx="10"/>
          </p:nvPr>
        </p:nvSpPr>
        <p:spPr/>
        <p:txBody>
          <a:bodyPr/>
          <a:lstStyle/>
          <a:p>
            <a:fld id="{0A926C4C-0A52-C943-A572-3EEA5F05AA2C}" type="datetimeFigureOut">
              <a:rPr lang="en-US" smtClean="0"/>
              <a:t>2/2/26</a:t>
            </a:fld>
            <a:endParaRPr lang="en-US"/>
          </a:p>
        </p:txBody>
      </p:sp>
      <p:sp>
        <p:nvSpPr>
          <p:cNvPr id="6" name="Footer Placeholder 5">
            <a:extLst>
              <a:ext uri="{FF2B5EF4-FFF2-40B4-BE49-F238E27FC236}">
                <a16:creationId xmlns:a16="http://schemas.microsoft.com/office/drawing/2014/main" id="{B9D0C042-1A1C-AB6F-9F75-4BBCA65D70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0636FF-CB5E-8031-4ED4-5E9B64F14712}"/>
              </a:ext>
            </a:extLst>
          </p:cNvPr>
          <p:cNvSpPr>
            <a:spLocks noGrp="1"/>
          </p:cNvSpPr>
          <p:nvPr>
            <p:ph type="sldNum" sz="quarter" idx="12"/>
          </p:nvPr>
        </p:nvSpPr>
        <p:spPr/>
        <p:txBody>
          <a:bodyPr/>
          <a:lstStyle/>
          <a:p>
            <a:fld id="{A14BBE80-D66D-0145-BF61-F59F04E014D0}" type="slidenum">
              <a:rPr lang="en-US" smtClean="0"/>
              <a:t>‹#›</a:t>
            </a:fld>
            <a:endParaRPr lang="en-US"/>
          </a:p>
        </p:txBody>
      </p:sp>
    </p:spTree>
    <p:extLst>
      <p:ext uri="{BB962C8B-B14F-4D97-AF65-F5344CB8AC3E}">
        <p14:creationId xmlns:p14="http://schemas.microsoft.com/office/powerpoint/2010/main" val="3211728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68E3D7-9300-1FC7-A82B-D58FE7A056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C90EBF1-013A-C3EA-DCCE-A443B05753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C9D1717-0AE7-FD92-9663-BA6E14A714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A926C4C-0A52-C943-A572-3EEA5F05AA2C}" type="datetimeFigureOut">
              <a:rPr lang="en-US" smtClean="0"/>
              <a:t>2/2/26</a:t>
            </a:fld>
            <a:endParaRPr lang="en-US"/>
          </a:p>
        </p:txBody>
      </p:sp>
      <p:sp>
        <p:nvSpPr>
          <p:cNvPr id="5" name="Footer Placeholder 4">
            <a:extLst>
              <a:ext uri="{FF2B5EF4-FFF2-40B4-BE49-F238E27FC236}">
                <a16:creationId xmlns:a16="http://schemas.microsoft.com/office/drawing/2014/main" id="{9CF475B1-560C-6CA9-07ED-93B9ACF051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72B995D-28B6-1FF1-1C0B-3960AAE7B1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4BBE80-D66D-0145-BF61-F59F04E014D0}" type="slidenum">
              <a:rPr lang="en-US" smtClean="0"/>
              <a:t>‹#›</a:t>
            </a:fld>
            <a:endParaRPr lang="en-US"/>
          </a:p>
        </p:txBody>
      </p:sp>
    </p:spTree>
    <p:extLst>
      <p:ext uri="{BB962C8B-B14F-4D97-AF65-F5344CB8AC3E}">
        <p14:creationId xmlns:p14="http://schemas.microsoft.com/office/powerpoint/2010/main" val="13844752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F31DA25-4515-3459-B678-A10319AD1090}"/>
              </a:ext>
            </a:extLst>
          </p:cNvPr>
          <p:cNvSpPr txBox="1"/>
          <p:nvPr/>
        </p:nvSpPr>
        <p:spPr>
          <a:xfrm>
            <a:off x="2171699" y="876300"/>
            <a:ext cx="8248651" cy="646331"/>
          </a:xfrm>
          <a:prstGeom prst="rect">
            <a:avLst/>
          </a:prstGeom>
          <a:noFill/>
        </p:spPr>
        <p:txBody>
          <a:bodyPr wrap="square">
            <a:spAutoFit/>
          </a:bodyPr>
          <a:lstStyle/>
          <a:p>
            <a:pPr algn="l">
              <a:spcAft>
                <a:spcPts val="750"/>
              </a:spcAft>
              <a:buNone/>
            </a:pPr>
            <a:r>
              <a:rPr lang="en-GB" b="1" i="0" dirty="0">
                <a:solidFill>
                  <a:srgbClr val="000000"/>
                </a:solidFill>
                <a:effectLst/>
                <a:latin typeface="Open Sans" panose="020B0606030504020204" pitchFamily="34" charset="0"/>
              </a:rPr>
              <a:t>A Short History of Neoliberalism: Market, State and Human Nature, 			1920 to Today</a:t>
            </a:r>
          </a:p>
        </p:txBody>
      </p:sp>
      <p:pic>
        <p:nvPicPr>
          <p:cNvPr id="7" name="Picture 6">
            <a:extLst>
              <a:ext uri="{FF2B5EF4-FFF2-40B4-BE49-F238E27FC236}">
                <a16:creationId xmlns:a16="http://schemas.microsoft.com/office/drawing/2014/main" id="{4CB7685C-43B9-E2B3-EA91-4CF69F97EFE6}"/>
              </a:ext>
            </a:extLst>
          </p:cNvPr>
          <p:cNvPicPr>
            <a:picLocks noChangeAspect="1"/>
          </p:cNvPicPr>
          <p:nvPr/>
        </p:nvPicPr>
        <p:blipFill>
          <a:blip r:embed="rId2"/>
          <a:stretch>
            <a:fillRect/>
          </a:stretch>
        </p:blipFill>
        <p:spPr>
          <a:xfrm>
            <a:off x="3323660" y="3152001"/>
            <a:ext cx="4752000" cy="3168000"/>
          </a:xfrm>
          <a:prstGeom prst="rect">
            <a:avLst/>
          </a:prstGeom>
        </p:spPr>
      </p:pic>
      <p:sp>
        <p:nvSpPr>
          <p:cNvPr id="8" name="TextBox 7">
            <a:extLst>
              <a:ext uri="{FF2B5EF4-FFF2-40B4-BE49-F238E27FC236}">
                <a16:creationId xmlns:a16="http://schemas.microsoft.com/office/drawing/2014/main" id="{7CCEE015-9B31-A56C-E9FC-DD1503BBAFB5}"/>
              </a:ext>
            </a:extLst>
          </p:cNvPr>
          <p:cNvSpPr txBox="1"/>
          <p:nvPr/>
        </p:nvSpPr>
        <p:spPr>
          <a:xfrm>
            <a:off x="4152900" y="2152650"/>
            <a:ext cx="2724150" cy="369332"/>
          </a:xfrm>
          <a:prstGeom prst="rect">
            <a:avLst/>
          </a:prstGeom>
          <a:noFill/>
        </p:spPr>
        <p:txBody>
          <a:bodyPr wrap="square" rtlCol="0">
            <a:spAutoFit/>
          </a:bodyPr>
          <a:lstStyle/>
          <a:p>
            <a:r>
              <a:rPr lang="en-US" b="1" dirty="0"/>
              <a:t>             Dr Claudia Stein </a:t>
            </a:r>
          </a:p>
        </p:txBody>
      </p:sp>
    </p:spTree>
    <p:extLst>
      <p:ext uri="{BB962C8B-B14F-4D97-AF65-F5344CB8AC3E}">
        <p14:creationId xmlns:p14="http://schemas.microsoft.com/office/powerpoint/2010/main" val="3163491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784C181-E551-896F-E480-A6EE76182E3C}"/>
              </a:ext>
            </a:extLst>
          </p:cNvPr>
          <p:cNvSpPr txBox="1"/>
          <p:nvPr/>
        </p:nvSpPr>
        <p:spPr>
          <a:xfrm>
            <a:off x="2368062" y="101600"/>
            <a:ext cx="7702061" cy="1107996"/>
          </a:xfrm>
          <a:prstGeom prst="rect">
            <a:avLst/>
          </a:prstGeom>
          <a:noFill/>
        </p:spPr>
        <p:txBody>
          <a:bodyPr wrap="square" rtlCol="0">
            <a:spAutoFit/>
          </a:bodyPr>
          <a:lstStyle/>
          <a:p>
            <a:r>
              <a:rPr lang="en-US" sz="2400" b="1" dirty="0"/>
              <a:t>The Rise of Chicago School of Economics, 1950-60</a:t>
            </a:r>
          </a:p>
          <a:p>
            <a:endParaRPr lang="en-US" sz="2400" b="1" dirty="0"/>
          </a:p>
          <a:p>
            <a:r>
              <a:rPr lang="en-US" dirty="0"/>
              <a:t> </a:t>
            </a:r>
          </a:p>
        </p:txBody>
      </p:sp>
      <p:sp>
        <p:nvSpPr>
          <p:cNvPr id="9" name="TextBox 8">
            <a:extLst>
              <a:ext uri="{FF2B5EF4-FFF2-40B4-BE49-F238E27FC236}">
                <a16:creationId xmlns:a16="http://schemas.microsoft.com/office/drawing/2014/main" id="{BC4CD031-D2F3-30AF-B9F9-67B8A046D7E6}"/>
              </a:ext>
            </a:extLst>
          </p:cNvPr>
          <p:cNvSpPr txBox="1"/>
          <p:nvPr/>
        </p:nvSpPr>
        <p:spPr>
          <a:xfrm>
            <a:off x="290287" y="478971"/>
            <a:ext cx="11306628" cy="7663636"/>
          </a:xfrm>
          <a:prstGeom prst="rect">
            <a:avLst/>
          </a:prstGeom>
          <a:noFill/>
        </p:spPr>
        <p:txBody>
          <a:bodyPr wrap="square" rtlCol="0">
            <a:spAutoFit/>
          </a:bodyPr>
          <a:lstStyle/>
          <a:p>
            <a:r>
              <a:rPr lang="en-US" sz="2000" b="1" dirty="0"/>
              <a:t>The rise of a transatlantic neoliberalism networks</a:t>
            </a:r>
          </a:p>
          <a:p>
            <a:r>
              <a:rPr lang="en-US" sz="2000" dirty="0"/>
              <a:t>By the 1950s the neoliberal project – philosophically, political, economic -- moves from Britain and Europe to the US, Chicago and Virginia in particular. New networks of people (think tanks, and neoliberal minded journalists and private business) spread these ideas and implemented them in the wider public. </a:t>
            </a:r>
          </a:p>
          <a:p>
            <a:endParaRPr lang="en-US" sz="2000" dirty="0"/>
          </a:p>
          <a:p>
            <a:r>
              <a:rPr lang="en-US" sz="2000" b="1" dirty="0"/>
              <a:t>Little influence in 1950/60s yet</a:t>
            </a:r>
            <a:r>
              <a:rPr lang="en-US" sz="2000" dirty="0"/>
              <a:t>: Immediate postwar politics, economics/politics in US/UK are shaped by forms of interventionist liberalism (e.g. German ordo-liberalism, Keynesianism, </a:t>
            </a:r>
            <a:r>
              <a:rPr lang="en-US" sz="2000" dirty="0" err="1"/>
              <a:t>Beverige</a:t>
            </a:r>
            <a:r>
              <a:rPr lang="en-US" sz="2000" dirty="0"/>
              <a:t> welfare state, social democracy). Neoliberalism flowered next to other critiques of such ‘collectivist’ politics (e.g. anti-communism, anti-immigration, and traditional conservative streams). Politics and economics are driven by the idea of a ‘common good’ that would provide the basis of individual freedom. </a:t>
            </a:r>
          </a:p>
          <a:p>
            <a:endParaRPr lang="en-US" sz="2000" dirty="0"/>
          </a:p>
          <a:p>
            <a:r>
              <a:rPr lang="en-US" sz="2000" b="1" dirty="0"/>
              <a:t>	New in US:</a:t>
            </a:r>
            <a:r>
              <a:rPr lang="en-US" sz="2000" dirty="0"/>
              <a:t> rethinking of the relationship between economic and political liberalism. 	Neoliberalism at the center both civil rights and Cold War debates (e.g. anti-communism 	hysteria in US), about the nature of ‘freedom’.  </a:t>
            </a:r>
          </a:p>
          <a:p>
            <a:endParaRPr lang="en-US" sz="2000" dirty="0"/>
          </a:p>
          <a:p>
            <a:r>
              <a:rPr lang="en-US" sz="2000" b="1" dirty="0"/>
              <a:t>	Note:</a:t>
            </a:r>
            <a:r>
              <a:rPr lang="en-US" sz="2000" dirty="0"/>
              <a:t> the experience of </a:t>
            </a:r>
            <a:r>
              <a:rPr lang="en-US" sz="2000" i="1" dirty="0" err="1"/>
              <a:t>Soziale</a:t>
            </a:r>
            <a:r>
              <a:rPr lang="en-US" sz="2000" i="1" dirty="0"/>
              <a:t> </a:t>
            </a:r>
            <a:r>
              <a:rPr lang="en-US" sz="2000" i="1" dirty="0" err="1"/>
              <a:t>Marktwirtschaft</a:t>
            </a:r>
            <a:r>
              <a:rPr lang="en-US" sz="2000" i="1" dirty="0"/>
              <a:t> </a:t>
            </a:r>
            <a:r>
              <a:rPr lang="en-US" sz="2000" dirty="0"/>
              <a:t>established in the FRG was absent in US 	debates: a strong state supervision of the competitive order of the market. The recognition of 	the unsettling effects of the market and the need of the state to address the social impact of 	markets.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626101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9E79FAE-40D9-BD8B-695D-F3B71A3F275C}"/>
              </a:ext>
            </a:extLst>
          </p:cNvPr>
          <p:cNvSpPr txBox="1"/>
          <p:nvPr/>
        </p:nvSpPr>
        <p:spPr>
          <a:xfrm>
            <a:off x="1113692" y="257908"/>
            <a:ext cx="9465789" cy="677108"/>
          </a:xfrm>
          <a:prstGeom prst="rect">
            <a:avLst/>
          </a:prstGeom>
          <a:noFill/>
        </p:spPr>
        <p:txBody>
          <a:bodyPr wrap="square" rtlCol="0">
            <a:spAutoFit/>
          </a:bodyPr>
          <a:lstStyle/>
          <a:p>
            <a:r>
              <a:rPr lang="en-US" b="1" dirty="0"/>
              <a:t>		</a:t>
            </a:r>
            <a:r>
              <a:rPr lang="en-US" sz="2000" b="1" dirty="0"/>
              <a:t>Transatlantic neoliberalism Chicago style</a:t>
            </a:r>
          </a:p>
          <a:p>
            <a:endParaRPr lang="en-US" dirty="0"/>
          </a:p>
        </p:txBody>
      </p:sp>
      <p:sp>
        <p:nvSpPr>
          <p:cNvPr id="6" name="TextBox 5">
            <a:extLst>
              <a:ext uri="{FF2B5EF4-FFF2-40B4-BE49-F238E27FC236}">
                <a16:creationId xmlns:a16="http://schemas.microsoft.com/office/drawing/2014/main" id="{7A4A6659-89A8-4377-63ED-74EC2E6D7105}"/>
              </a:ext>
            </a:extLst>
          </p:cNvPr>
          <p:cNvSpPr txBox="1"/>
          <p:nvPr/>
        </p:nvSpPr>
        <p:spPr>
          <a:xfrm>
            <a:off x="1219200" y="935016"/>
            <a:ext cx="7760678" cy="3077766"/>
          </a:xfrm>
          <a:prstGeom prst="rect">
            <a:avLst/>
          </a:prstGeom>
          <a:noFill/>
        </p:spPr>
        <p:txBody>
          <a:bodyPr wrap="square" rtlCol="0">
            <a:spAutoFit/>
          </a:bodyPr>
          <a:lstStyle/>
          <a:p>
            <a:r>
              <a:rPr lang="en-US" dirty="0"/>
              <a:t>	‘The state is set forth to the growth of a new current of opinion to 	replace the old, to provide the philosophy  that will guide the 	legislators of the next generation; even though can hardly  hardly 	affect those of this one’. </a:t>
            </a:r>
          </a:p>
          <a:p>
            <a:r>
              <a:rPr lang="en-US" sz="1400" dirty="0"/>
              <a:t>	Milton Friedman, ‘Neo-liberalism and Its prospects (1951)</a:t>
            </a:r>
            <a:endParaRPr lang="en-US" dirty="0"/>
          </a:p>
          <a:p>
            <a:endParaRPr lang="en-US" dirty="0"/>
          </a:p>
          <a:p>
            <a:endParaRPr lang="en-US" dirty="0"/>
          </a:p>
          <a:p>
            <a:r>
              <a:rPr lang="en-US" dirty="0"/>
              <a:t>All theories produced are ultimately based on the idea of ‘ neoclassical economy’ : a concept of individual as a rational-utility maximiser; consumers </a:t>
            </a:r>
            <a:r>
              <a:rPr lang="en-US" dirty="0" err="1"/>
              <a:t>maximise</a:t>
            </a:r>
            <a:r>
              <a:rPr lang="en-US" dirty="0"/>
              <a:t> their utility by matching their consumptions to the prices of the various good they wanted according to a rational order of preference. </a:t>
            </a:r>
          </a:p>
        </p:txBody>
      </p:sp>
      <p:sp>
        <p:nvSpPr>
          <p:cNvPr id="7" name="TextBox 6">
            <a:extLst>
              <a:ext uri="{FF2B5EF4-FFF2-40B4-BE49-F238E27FC236}">
                <a16:creationId xmlns:a16="http://schemas.microsoft.com/office/drawing/2014/main" id="{6C2810D0-E8E5-0EC7-4B67-467C58607356}"/>
              </a:ext>
            </a:extLst>
          </p:cNvPr>
          <p:cNvSpPr txBox="1"/>
          <p:nvPr/>
        </p:nvSpPr>
        <p:spPr>
          <a:xfrm>
            <a:off x="726832" y="4032738"/>
            <a:ext cx="8018584" cy="2862322"/>
          </a:xfrm>
          <a:prstGeom prst="rect">
            <a:avLst/>
          </a:prstGeom>
          <a:noFill/>
        </p:spPr>
        <p:txBody>
          <a:bodyPr wrap="square" rtlCol="0">
            <a:spAutoFit/>
          </a:bodyPr>
          <a:lstStyle/>
          <a:p>
            <a:r>
              <a:rPr lang="en-US" b="1" dirty="0"/>
              <a:t>	</a:t>
            </a:r>
          </a:p>
          <a:p>
            <a:r>
              <a:rPr lang="en-US" b="1" dirty="0"/>
              <a:t>aim: </a:t>
            </a:r>
            <a:r>
              <a:rPr lang="en-US" dirty="0"/>
              <a:t>ideas of rational and public choice theory *based on the belief in the rational actor model) extended to hitherto untouched area of politics, regulation and government. The effort goes into re-defining these areas as a ‘market’  run by the individuals, modelled as ‘rational-utility 	maximisers.   </a:t>
            </a:r>
          </a:p>
          <a:p>
            <a:endParaRPr lang="en-US" dirty="0"/>
          </a:p>
          <a:p>
            <a:r>
              <a:rPr lang="en-US" dirty="0"/>
              <a:t>‘Everybody is one’s own entrepreneur’ – and competition is the universal driver of all these new markets. </a:t>
            </a:r>
          </a:p>
          <a:p>
            <a:endParaRPr lang="en-US" dirty="0"/>
          </a:p>
          <a:p>
            <a:endParaRPr lang="en-US" dirty="0"/>
          </a:p>
        </p:txBody>
      </p:sp>
    </p:spTree>
    <p:extLst>
      <p:ext uri="{BB962C8B-B14F-4D97-AF65-F5344CB8AC3E}">
        <p14:creationId xmlns:p14="http://schemas.microsoft.com/office/powerpoint/2010/main" val="3761308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C190042-704E-47B6-2058-045EF2343E0C}"/>
              </a:ext>
            </a:extLst>
          </p:cNvPr>
          <p:cNvSpPr txBox="1"/>
          <p:nvPr/>
        </p:nvSpPr>
        <p:spPr>
          <a:xfrm>
            <a:off x="1266091" y="773723"/>
            <a:ext cx="7197971" cy="923330"/>
          </a:xfrm>
          <a:prstGeom prst="rect">
            <a:avLst/>
          </a:prstGeom>
          <a:noFill/>
        </p:spPr>
        <p:txBody>
          <a:bodyPr wrap="square" rtlCol="0">
            <a:spAutoFit/>
          </a:bodyPr>
          <a:lstStyle/>
          <a:p>
            <a:r>
              <a:rPr lang="en-US" dirty="0"/>
              <a:t>			</a:t>
            </a:r>
            <a:r>
              <a:rPr lang="en-US" b="1" dirty="0"/>
              <a:t>Chicago school of economics</a:t>
            </a:r>
          </a:p>
          <a:p>
            <a:endParaRPr lang="en-US" dirty="0"/>
          </a:p>
          <a:p>
            <a:endParaRPr lang="en-US" dirty="0"/>
          </a:p>
        </p:txBody>
      </p:sp>
      <p:sp>
        <p:nvSpPr>
          <p:cNvPr id="5" name="TextBox 4">
            <a:extLst>
              <a:ext uri="{FF2B5EF4-FFF2-40B4-BE49-F238E27FC236}">
                <a16:creationId xmlns:a16="http://schemas.microsoft.com/office/drawing/2014/main" id="{EAE779E8-8C04-EF78-14A9-4D1C373E211D}"/>
              </a:ext>
            </a:extLst>
          </p:cNvPr>
          <p:cNvSpPr txBox="1"/>
          <p:nvPr/>
        </p:nvSpPr>
        <p:spPr>
          <a:xfrm>
            <a:off x="539262" y="1453662"/>
            <a:ext cx="11652739" cy="5355312"/>
          </a:xfrm>
          <a:prstGeom prst="rect">
            <a:avLst/>
          </a:prstGeom>
          <a:noFill/>
        </p:spPr>
        <p:txBody>
          <a:bodyPr wrap="square" rtlCol="0">
            <a:spAutoFit/>
          </a:bodyPr>
          <a:lstStyle/>
          <a:p>
            <a:r>
              <a:rPr lang="en-GB" dirty="0"/>
              <a:t>As of 2022, the University of Chicago Economics Department has been awarded 15  so-called ‘Nobel memorial prizes’ in economic science since the prize was first awarded in 1968. (Real title is: </a:t>
            </a:r>
            <a:r>
              <a:rPr lang="en-GB" b="1" dirty="0" err="1"/>
              <a:t>Sveriges</a:t>
            </a:r>
            <a:r>
              <a:rPr lang="en-GB" b="1" dirty="0"/>
              <a:t> Riksbank Prize in Economic Sciences in Memory of Alfred Nobel. The prize has nothing to do with Alfred Nobel’s original wishes, in fact it acted entirely against them  – Philipp Mirowski calls is it therefore, the ‘fake’ Nobel prize or  ‘</a:t>
            </a:r>
            <a:r>
              <a:rPr lang="en-GB" b="1" dirty="0" err="1"/>
              <a:t>Ersatzpreis</a:t>
            </a:r>
            <a:r>
              <a:rPr lang="en-GB" b="1" dirty="0"/>
              <a:t>’ Nobel Prize). </a:t>
            </a:r>
          </a:p>
          <a:p>
            <a:endParaRPr lang="en-GB" b="1" dirty="0"/>
          </a:p>
          <a:p>
            <a:r>
              <a:rPr lang="en-GB" b="1" dirty="0"/>
              <a:t>Two schools:</a:t>
            </a:r>
          </a:p>
          <a:p>
            <a:r>
              <a:rPr lang="en-GB" b="1" dirty="0"/>
              <a:t>1. Chicago School: During the interwar period1920-1940: </a:t>
            </a:r>
            <a:r>
              <a:rPr lang="en-GB" dirty="0"/>
              <a:t>Frank Knight, Jacob Viner, Lloyd Mines, Henry Simmons</a:t>
            </a:r>
          </a:p>
          <a:p>
            <a:r>
              <a:rPr lang="en-GB" dirty="0"/>
              <a:t>	important because they became the inspirational teachers of leading later economist  of second generation</a:t>
            </a:r>
            <a:endParaRPr lang="en-GB" b="1" dirty="0"/>
          </a:p>
          <a:p>
            <a:pPr marL="342900" indent="-342900">
              <a:buAutoNum type="arabicPeriod" startAt="2"/>
            </a:pPr>
            <a:r>
              <a:rPr lang="en-GB" b="1" dirty="0"/>
              <a:t>Chicago School 1950s/1970s</a:t>
            </a:r>
            <a:r>
              <a:rPr lang="en-GB" dirty="0"/>
              <a:t>: Milton Friedmann, Aaron Director, George Stigler, Gary Becker, Ronald Coarse, 	  Edward Levi</a:t>
            </a:r>
          </a:p>
          <a:p>
            <a:pPr lvl="3"/>
            <a:r>
              <a:rPr lang="en-GB" b="1" dirty="0"/>
              <a:t>Aim:</a:t>
            </a:r>
            <a:r>
              <a:rPr lang="en-GB" dirty="0"/>
              <a:t> Free market analysis need to occupy new areas such as law, regulation, family, welfare, sex (!) and so on which had been until then considered outside of realm of markets. </a:t>
            </a:r>
          </a:p>
          <a:p>
            <a:endParaRPr lang="en-US" dirty="0"/>
          </a:p>
          <a:p>
            <a:r>
              <a:rPr lang="en-US" dirty="0"/>
              <a:t>Central role of Friedrich Hayek in setting up a coherent agenda  and getting the appropriate people in; originally they</a:t>
            </a:r>
          </a:p>
          <a:p>
            <a:r>
              <a:rPr lang="en-US" dirty="0"/>
              <a:t>aimed at coordinating a Free Market project (became the Free Market Study), to produce an American version of ‘The Road to Freedom’ (Hayek’s work was too difficult for American public to understand). The project takes ages and is finally delivered by Friedmann’s </a:t>
            </a:r>
            <a:r>
              <a:rPr lang="en-US" i="1" dirty="0"/>
              <a:t>Capitalism and Freedom </a:t>
            </a:r>
            <a:r>
              <a:rPr lang="en-US" dirty="0"/>
              <a:t>in 1962. Helped with substantial funding of William Volker Foundation (WVF).</a:t>
            </a:r>
          </a:p>
        </p:txBody>
      </p:sp>
    </p:spTree>
    <p:extLst>
      <p:ext uri="{BB962C8B-B14F-4D97-AF65-F5344CB8AC3E}">
        <p14:creationId xmlns:p14="http://schemas.microsoft.com/office/powerpoint/2010/main" val="3996529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DFC776-0A95-FDA8-0FAE-94AB2964792A}"/>
              </a:ext>
            </a:extLst>
          </p:cNvPr>
          <p:cNvPicPr>
            <a:picLocks noChangeAspect="1"/>
          </p:cNvPicPr>
          <p:nvPr/>
        </p:nvPicPr>
        <p:blipFill>
          <a:blip r:embed="rId2"/>
          <a:stretch>
            <a:fillRect/>
          </a:stretch>
        </p:blipFill>
        <p:spPr>
          <a:xfrm>
            <a:off x="197727" y="572407"/>
            <a:ext cx="5186348" cy="3420000"/>
          </a:xfrm>
          <a:prstGeom prst="rect">
            <a:avLst/>
          </a:prstGeom>
        </p:spPr>
      </p:pic>
      <p:sp>
        <p:nvSpPr>
          <p:cNvPr id="5" name="TextBox 4">
            <a:extLst>
              <a:ext uri="{FF2B5EF4-FFF2-40B4-BE49-F238E27FC236}">
                <a16:creationId xmlns:a16="http://schemas.microsoft.com/office/drawing/2014/main" id="{1AFFBED1-CE93-DE9B-C699-9BD166C7939C}"/>
              </a:ext>
            </a:extLst>
          </p:cNvPr>
          <p:cNvSpPr txBox="1"/>
          <p:nvPr/>
        </p:nvSpPr>
        <p:spPr>
          <a:xfrm>
            <a:off x="928915" y="4252687"/>
            <a:ext cx="3111102" cy="923330"/>
          </a:xfrm>
          <a:prstGeom prst="rect">
            <a:avLst/>
          </a:prstGeom>
          <a:noFill/>
        </p:spPr>
        <p:txBody>
          <a:bodyPr wrap="square" rtlCol="0">
            <a:spAutoFit/>
          </a:bodyPr>
          <a:lstStyle/>
          <a:p>
            <a:r>
              <a:rPr lang="en-US" dirty="0"/>
              <a:t>Milton Friedman, 1902-2006</a:t>
            </a:r>
          </a:p>
          <a:p>
            <a:r>
              <a:rPr lang="en-US" dirty="0"/>
              <a:t>‘Ersatz’ Nobel Prize, 1976</a:t>
            </a:r>
          </a:p>
          <a:p>
            <a:endParaRPr lang="en-US" dirty="0"/>
          </a:p>
        </p:txBody>
      </p:sp>
      <p:sp>
        <p:nvSpPr>
          <p:cNvPr id="6" name="TextBox 5">
            <a:extLst>
              <a:ext uri="{FF2B5EF4-FFF2-40B4-BE49-F238E27FC236}">
                <a16:creationId xmlns:a16="http://schemas.microsoft.com/office/drawing/2014/main" id="{EBDC783D-B062-1688-CBBA-58F2E607C4DA}"/>
              </a:ext>
            </a:extLst>
          </p:cNvPr>
          <p:cNvSpPr txBox="1"/>
          <p:nvPr/>
        </p:nvSpPr>
        <p:spPr>
          <a:xfrm>
            <a:off x="5486400" y="116115"/>
            <a:ext cx="6820876" cy="7571303"/>
          </a:xfrm>
          <a:prstGeom prst="rect">
            <a:avLst/>
          </a:prstGeom>
          <a:noFill/>
        </p:spPr>
        <p:txBody>
          <a:bodyPr wrap="square" rtlCol="0">
            <a:spAutoFit/>
          </a:bodyPr>
          <a:lstStyle/>
          <a:p>
            <a:endParaRPr lang="en-US" dirty="0"/>
          </a:p>
          <a:p>
            <a:endParaRPr lang="en-US" dirty="0"/>
          </a:p>
          <a:p>
            <a:r>
              <a:rPr lang="en-US" b="1" dirty="0"/>
              <a:t>Key claim</a:t>
            </a:r>
            <a:r>
              <a:rPr lang="en-US" dirty="0"/>
              <a:t>:  a new theory of liberalism is needed in which the state plays a central role in the establishment and maintenance of the free market. The theory would need to</a:t>
            </a:r>
          </a:p>
          <a:p>
            <a:endParaRPr lang="en-US" dirty="0"/>
          </a:p>
          <a:p>
            <a:r>
              <a:rPr lang="en-US" dirty="0"/>
              <a:t>‘accept the nineteenth century liberal emphasis in the fundamental importance of the individual, but it would substitute for the nineteenth-century goal of laissez-faire as a means this end</a:t>
            </a:r>
            <a:r>
              <a:rPr lang="en-US" b="1" dirty="0"/>
              <a:t>, the goal of competitive order. </a:t>
            </a:r>
          </a:p>
          <a:p>
            <a:endParaRPr lang="en-US" dirty="0"/>
          </a:p>
          <a:p>
            <a:r>
              <a:rPr lang="en-US" dirty="0"/>
              <a:t>It would use competition among producers to protect the consumers from exploitation, competition among employers to protect workers and owners of property and competition among consumers to protect the enterprises themselves. </a:t>
            </a:r>
          </a:p>
          <a:p>
            <a:endParaRPr lang="en-US" dirty="0"/>
          </a:p>
          <a:p>
            <a:r>
              <a:rPr lang="en-US" dirty="0"/>
              <a:t>The state would police the system, establish conditions favorable to competition and prevent monopoly, provide a stable monetary framework, and relieve acute misery and distress. </a:t>
            </a:r>
          </a:p>
          <a:p>
            <a:endParaRPr lang="en-US" dirty="0"/>
          </a:p>
          <a:p>
            <a:r>
              <a:rPr lang="en-US" dirty="0"/>
              <a:t>The citizens would be protected against the state by the existence of a private market; and against one another by the preservation of competition. ‘</a:t>
            </a:r>
          </a:p>
          <a:p>
            <a:r>
              <a:rPr lang="en-US" dirty="0"/>
              <a:t>(</a:t>
            </a:r>
            <a:r>
              <a:rPr lang="en-US" sz="1600" dirty="0"/>
              <a:t>Friedman, Neoliberalism an Its Prospects, p. 4)</a:t>
            </a:r>
          </a:p>
          <a:p>
            <a:endParaRPr lang="en-US" dirty="0"/>
          </a:p>
          <a:p>
            <a:r>
              <a:rPr lang="en-US" dirty="0"/>
              <a:t>‘</a:t>
            </a:r>
          </a:p>
        </p:txBody>
      </p:sp>
      <p:sp>
        <p:nvSpPr>
          <p:cNvPr id="7" name="TextBox 6">
            <a:extLst>
              <a:ext uri="{FF2B5EF4-FFF2-40B4-BE49-F238E27FC236}">
                <a16:creationId xmlns:a16="http://schemas.microsoft.com/office/drawing/2014/main" id="{ADDF6EE3-6FFF-9877-4B70-E755FA7B8563}"/>
              </a:ext>
            </a:extLst>
          </p:cNvPr>
          <p:cNvSpPr txBox="1"/>
          <p:nvPr/>
        </p:nvSpPr>
        <p:spPr>
          <a:xfrm>
            <a:off x="449943" y="5544457"/>
            <a:ext cx="4034822" cy="646331"/>
          </a:xfrm>
          <a:prstGeom prst="rect">
            <a:avLst/>
          </a:prstGeom>
          <a:noFill/>
        </p:spPr>
        <p:txBody>
          <a:bodyPr wrap="none" rtlCol="0">
            <a:spAutoFit/>
          </a:bodyPr>
          <a:lstStyle/>
          <a:p>
            <a:r>
              <a:rPr lang="en-US" dirty="0"/>
              <a:t>1951 ‘Neoliberalism and its Prospect’  </a:t>
            </a:r>
          </a:p>
          <a:p>
            <a:endParaRPr lang="en-US" dirty="0"/>
          </a:p>
        </p:txBody>
      </p:sp>
    </p:spTree>
    <p:extLst>
      <p:ext uri="{BB962C8B-B14F-4D97-AF65-F5344CB8AC3E}">
        <p14:creationId xmlns:p14="http://schemas.microsoft.com/office/powerpoint/2010/main" val="2100079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BF7A538-2107-73C7-7598-D7A7D7B6F1E9}"/>
              </a:ext>
            </a:extLst>
          </p:cNvPr>
          <p:cNvSpPr txBox="1"/>
          <p:nvPr/>
        </p:nvSpPr>
        <p:spPr>
          <a:xfrm>
            <a:off x="493486" y="1175657"/>
            <a:ext cx="11676037" cy="6186309"/>
          </a:xfrm>
          <a:prstGeom prst="rect">
            <a:avLst/>
          </a:prstGeom>
          <a:noFill/>
        </p:spPr>
        <p:txBody>
          <a:bodyPr wrap="square" rtlCol="0">
            <a:spAutoFit/>
          </a:bodyPr>
          <a:lstStyle/>
          <a:p>
            <a:r>
              <a:rPr lang="en-US" dirty="0"/>
              <a:t>Friedman’s kay contribution to neoliberal thought was </a:t>
            </a:r>
            <a:r>
              <a:rPr lang="en-US" b="1" dirty="0"/>
              <a:t>to connect economic freedom with political freedom</a:t>
            </a:r>
          </a:p>
          <a:p>
            <a:endParaRPr lang="en-US" dirty="0"/>
          </a:p>
          <a:p>
            <a:r>
              <a:rPr lang="en-US" b="1" dirty="0"/>
              <a:t>Claim:</a:t>
            </a:r>
            <a:r>
              <a:rPr lang="en-US" dirty="0"/>
              <a:t> the common opposition of separate economic and political sphere is ‘false’.  Political freedom depends on economic freedom of the market. </a:t>
            </a:r>
          </a:p>
          <a:p>
            <a:endParaRPr lang="en-US" dirty="0"/>
          </a:p>
          <a:p>
            <a:r>
              <a:rPr lang="en-US" dirty="0"/>
              <a:t>	Free markets and liberal democracy cannot be separated! (note: repeated by Francis Fukuyama in his 	famous ‘The End of History’ article at the fall of the Berlin wall in 1989). </a:t>
            </a:r>
          </a:p>
          <a:p>
            <a:endParaRPr lang="en-US" dirty="0"/>
          </a:p>
          <a:p>
            <a:r>
              <a:rPr lang="en-US" b="1" dirty="0"/>
              <a:t>What do free markets do, according to Friedmann? Well, everything….</a:t>
            </a:r>
          </a:p>
          <a:p>
            <a:r>
              <a:rPr lang="en-US" dirty="0"/>
              <a:t>An economy free from government intervention meant that political power was divorced from economic power. The market protects the citizens ability to dissent. The market guaranteed basic political freedoms by ensuring that alternatives were always available. </a:t>
            </a:r>
          </a:p>
          <a:p>
            <a:endParaRPr lang="en-US" dirty="0"/>
          </a:p>
          <a:p>
            <a:r>
              <a:rPr lang="en-US" dirty="0"/>
              <a:t>Free market also provides a barrier to the worst kinds of discriminations and prejudices. The market is an impersonal force that guarantees equality to all because, it ‘separates economic activities from political views and protects men from being discriminated against in their economic activities for reasons that are irrelevant to their productivity – whether these reasons are associated with their views or their color.’ </a:t>
            </a:r>
          </a:p>
          <a:p>
            <a:endParaRPr lang="en-US" dirty="0"/>
          </a:p>
          <a:p>
            <a:r>
              <a:rPr lang="en-US" dirty="0"/>
              <a:t>He argues for the privatization of social security and marketisation of all school education. </a:t>
            </a:r>
          </a:p>
          <a:p>
            <a:r>
              <a:rPr lang="en-US" b="1" dirty="0"/>
              <a:t>Note:</a:t>
            </a:r>
            <a:r>
              <a:rPr lang="en-US" dirty="0"/>
              <a:t> No consideration of the question of market failure! That is all in the past, according to him.   </a:t>
            </a:r>
          </a:p>
          <a:p>
            <a:endParaRPr lang="en-US" dirty="0"/>
          </a:p>
          <a:p>
            <a:endParaRPr lang="en-US" dirty="0"/>
          </a:p>
        </p:txBody>
      </p:sp>
      <p:sp>
        <p:nvSpPr>
          <p:cNvPr id="5" name="TextBox 4">
            <a:extLst>
              <a:ext uri="{FF2B5EF4-FFF2-40B4-BE49-F238E27FC236}">
                <a16:creationId xmlns:a16="http://schemas.microsoft.com/office/drawing/2014/main" id="{9A1A2056-3164-4C87-408F-B7DE2A4B8EEC}"/>
              </a:ext>
            </a:extLst>
          </p:cNvPr>
          <p:cNvSpPr txBox="1"/>
          <p:nvPr/>
        </p:nvSpPr>
        <p:spPr>
          <a:xfrm>
            <a:off x="1524000" y="580571"/>
            <a:ext cx="10702663" cy="369332"/>
          </a:xfrm>
          <a:prstGeom prst="rect">
            <a:avLst/>
          </a:prstGeom>
          <a:noFill/>
        </p:spPr>
        <p:txBody>
          <a:bodyPr wrap="square" rtlCol="0">
            <a:spAutoFit/>
          </a:bodyPr>
          <a:lstStyle/>
          <a:p>
            <a:r>
              <a:rPr lang="en-US" b="1" i="1" dirty="0"/>
              <a:t>Capitalism and Freedom</a:t>
            </a:r>
            <a:r>
              <a:rPr lang="en-US" b="1" dirty="0"/>
              <a:t>, 1963 (jointly written with Anna Jacobsen Schwartz) </a:t>
            </a:r>
          </a:p>
        </p:txBody>
      </p:sp>
    </p:spTree>
    <p:extLst>
      <p:ext uri="{BB962C8B-B14F-4D97-AF65-F5344CB8AC3E}">
        <p14:creationId xmlns:p14="http://schemas.microsoft.com/office/powerpoint/2010/main" val="2462013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561F71C-C69B-5CAD-C0F8-52803B8DA924}"/>
              </a:ext>
            </a:extLst>
          </p:cNvPr>
          <p:cNvSpPr txBox="1"/>
          <p:nvPr/>
        </p:nvSpPr>
        <p:spPr>
          <a:xfrm>
            <a:off x="1712686" y="116114"/>
            <a:ext cx="10157203" cy="6463308"/>
          </a:xfrm>
          <a:prstGeom prst="rect">
            <a:avLst/>
          </a:prstGeom>
          <a:noFill/>
        </p:spPr>
        <p:txBody>
          <a:bodyPr wrap="square" rtlCol="0">
            <a:spAutoFit/>
          </a:bodyPr>
          <a:lstStyle/>
          <a:p>
            <a:r>
              <a:rPr lang="en-US" dirty="0"/>
              <a:t>	</a:t>
            </a:r>
            <a:r>
              <a:rPr lang="en-US" b="1" dirty="0"/>
              <a:t>Human freedom to be grounded in the competitive marketplace </a:t>
            </a:r>
          </a:p>
          <a:p>
            <a:endParaRPr lang="en-US" dirty="0"/>
          </a:p>
          <a:p>
            <a:r>
              <a:rPr lang="en-US" dirty="0"/>
              <a:t>As man is a rational-self-interested actor, human liberty depended on the economic </a:t>
            </a:r>
          </a:p>
          <a:p>
            <a:r>
              <a:rPr lang="en-US" dirty="0"/>
              <a:t>individual  whose freedom in the marketplace was commensurate with human freedom more generally.</a:t>
            </a:r>
          </a:p>
          <a:p>
            <a:endParaRPr lang="en-US" dirty="0"/>
          </a:p>
          <a:p>
            <a:r>
              <a:rPr lang="en-US" dirty="0"/>
              <a:t>Human nature is impossible to nail down by any observers, so the only certain observable part of that nature was that people operated according to their own interest to </a:t>
            </a:r>
            <a:r>
              <a:rPr lang="en-US" dirty="0" err="1"/>
              <a:t>maximise</a:t>
            </a:r>
            <a:r>
              <a:rPr lang="en-US" dirty="0"/>
              <a:t> their utility (Note: that is what neoclassical economics ‘invented’, we remember but they take for granted!). </a:t>
            </a:r>
          </a:p>
          <a:p>
            <a:r>
              <a:rPr lang="en-US" dirty="0"/>
              <a:t>It is the market where prosperity is delivered most efficiently. It does not mean that neoliberals hold the view that human nature is ‘evil’ (simply selfish)</a:t>
            </a:r>
          </a:p>
          <a:p>
            <a:endParaRPr lang="en-US" dirty="0"/>
          </a:p>
          <a:p>
            <a:r>
              <a:rPr lang="en-US" dirty="0"/>
              <a:t>	‘Laissez-faire does not mean: let the evil last It means: let the consumer, i.e. people, decide 	by their buying and by their abstention from buying what </a:t>
            </a:r>
            <a:r>
              <a:rPr lang="en-US" dirty="0" err="1"/>
              <a:t>shoud</a:t>
            </a:r>
            <a:r>
              <a:rPr lang="en-US" dirty="0"/>
              <a:t> be produced and by whom. 	The alternative to laissez-faire is to entrust these decisions to a paternal government. There 	is no middle way. Either the consumer is supreme or the government. </a:t>
            </a:r>
          </a:p>
          <a:p>
            <a:r>
              <a:rPr lang="en-US" dirty="0"/>
              <a:t>	Von Mises,  </a:t>
            </a:r>
          </a:p>
          <a:p>
            <a:endParaRPr lang="en-US" dirty="0"/>
          </a:p>
          <a:p>
            <a:r>
              <a:rPr lang="en-US" b="1" dirty="0"/>
              <a:t>Crucial:</a:t>
            </a:r>
            <a:r>
              <a:rPr lang="en-US" dirty="0"/>
              <a:t> the market place is the primary place in which freedom is experience and expressed to the fullest. It is organized around the wishes of the consumer and the actions that follow. The market place is where human action is ‘real’. Government, aside from its primary duty to protect the physical </a:t>
            </a:r>
            <a:r>
              <a:rPr lang="en-US" dirty="0" err="1"/>
              <a:t>safetey</a:t>
            </a:r>
            <a:r>
              <a:rPr lang="en-US" dirty="0"/>
              <a:t> of citizens, should be limited to the supervision of competition and thriving markets. </a:t>
            </a:r>
          </a:p>
          <a:p>
            <a:r>
              <a:rPr lang="en-US" b="1" dirty="0"/>
              <a:t>Problem: </a:t>
            </a:r>
            <a:r>
              <a:rPr lang="en-US" dirty="0"/>
              <a:t>Do people always know what they want? </a:t>
            </a:r>
          </a:p>
        </p:txBody>
      </p:sp>
    </p:spTree>
    <p:extLst>
      <p:ext uri="{BB962C8B-B14F-4D97-AF65-F5344CB8AC3E}">
        <p14:creationId xmlns:p14="http://schemas.microsoft.com/office/powerpoint/2010/main" val="4506486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4E32249-712C-25B0-43C6-BA1EB2DA94ED}"/>
              </a:ext>
            </a:extLst>
          </p:cNvPr>
          <p:cNvSpPr txBox="1"/>
          <p:nvPr/>
        </p:nvSpPr>
        <p:spPr>
          <a:xfrm>
            <a:off x="492369" y="148532"/>
            <a:ext cx="11054984" cy="646331"/>
          </a:xfrm>
          <a:prstGeom prst="rect">
            <a:avLst/>
          </a:prstGeom>
          <a:noFill/>
        </p:spPr>
        <p:txBody>
          <a:bodyPr wrap="square" rtlCol="0">
            <a:spAutoFit/>
          </a:bodyPr>
          <a:lstStyle/>
          <a:p>
            <a:r>
              <a:rPr lang="en-US" b="1" dirty="0"/>
              <a:t>On the basis of these considerations new research directions: regulatory capture, public choice, and rational choice theory</a:t>
            </a:r>
          </a:p>
        </p:txBody>
      </p:sp>
      <p:pic>
        <p:nvPicPr>
          <p:cNvPr id="6" name="Picture 5">
            <a:extLst>
              <a:ext uri="{FF2B5EF4-FFF2-40B4-BE49-F238E27FC236}">
                <a16:creationId xmlns:a16="http://schemas.microsoft.com/office/drawing/2014/main" id="{AA248A2D-8C46-B652-C7E3-8CC9780B7427}"/>
              </a:ext>
            </a:extLst>
          </p:cNvPr>
          <p:cNvPicPr>
            <a:picLocks noChangeAspect="1"/>
          </p:cNvPicPr>
          <p:nvPr/>
        </p:nvPicPr>
        <p:blipFill>
          <a:blip r:embed="rId2"/>
          <a:stretch>
            <a:fillRect/>
          </a:stretch>
        </p:blipFill>
        <p:spPr>
          <a:xfrm>
            <a:off x="0" y="1763486"/>
            <a:ext cx="3080913" cy="3312000"/>
          </a:xfrm>
          <a:prstGeom prst="rect">
            <a:avLst/>
          </a:prstGeom>
        </p:spPr>
      </p:pic>
      <p:sp>
        <p:nvSpPr>
          <p:cNvPr id="7" name="TextBox 6">
            <a:extLst>
              <a:ext uri="{FF2B5EF4-FFF2-40B4-BE49-F238E27FC236}">
                <a16:creationId xmlns:a16="http://schemas.microsoft.com/office/drawing/2014/main" id="{7C37B2E7-8564-0480-9EEE-D1207C807232}"/>
              </a:ext>
            </a:extLst>
          </p:cNvPr>
          <p:cNvSpPr txBox="1"/>
          <p:nvPr/>
        </p:nvSpPr>
        <p:spPr>
          <a:xfrm>
            <a:off x="159657" y="5094514"/>
            <a:ext cx="4119922" cy="369332"/>
          </a:xfrm>
          <a:prstGeom prst="rect">
            <a:avLst/>
          </a:prstGeom>
          <a:noFill/>
        </p:spPr>
        <p:txBody>
          <a:bodyPr wrap="square" rtlCol="0">
            <a:spAutoFit/>
          </a:bodyPr>
          <a:lstStyle/>
          <a:p>
            <a:r>
              <a:rPr lang="en-US" b="1" dirty="0"/>
              <a:t>George Stigler, 1911-1991</a:t>
            </a:r>
          </a:p>
        </p:txBody>
      </p:sp>
      <p:pic>
        <p:nvPicPr>
          <p:cNvPr id="8" name="Picture 7">
            <a:extLst>
              <a:ext uri="{FF2B5EF4-FFF2-40B4-BE49-F238E27FC236}">
                <a16:creationId xmlns:a16="http://schemas.microsoft.com/office/drawing/2014/main" id="{E96709A5-20A8-3627-7B09-AD38A79FE6C7}"/>
              </a:ext>
            </a:extLst>
          </p:cNvPr>
          <p:cNvPicPr>
            <a:picLocks noChangeAspect="1"/>
          </p:cNvPicPr>
          <p:nvPr/>
        </p:nvPicPr>
        <p:blipFill>
          <a:blip r:embed="rId3"/>
          <a:stretch>
            <a:fillRect/>
          </a:stretch>
        </p:blipFill>
        <p:spPr>
          <a:xfrm>
            <a:off x="8026400" y="1665969"/>
            <a:ext cx="2448000" cy="3260736"/>
          </a:xfrm>
          <a:prstGeom prst="rect">
            <a:avLst/>
          </a:prstGeom>
        </p:spPr>
      </p:pic>
      <p:sp>
        <p:nvSpPr>
          <p:cNvPr id="9" name="TextBox 8">
            <a:extLst>
              <a:ext uri="{FF2B5EF4-FFF2-40B4-BE49-F238E27FC236}">
                <a16:creationId xmlns:a16="http://schemas.microsoft.com/office/drawing/2014/main" id="{3B1C6A08-910D-75B6-55DC-D083DF0F4724}"/>
              </a:ext>
            </a:extLst>
          </p:cNvPr>
          <p:cNvSpPr txBox="1"/>
          <p:nvPr/>
        </p:nvSpPr>
        <p:spPr>
          <a:xfrm>
            <a:off x="8026400" y="4967256"/>
            <a:ext cx="2888343" cy="646331"/>
          </a:xfrm>
          <a:prstGeom prst="rect">
            <a:avLst/>
          </a:prstGeom>
          <a:noFill/>
        </p:spPr>
        <p:txBody>
          <a:bodyPr wrap="square" rtlCol="0">
            <a:spAutoFit/>
          </a:bodyPr>
          <a:lstStyle/>
          <a:p>
            <a:r>
              <a:rPr lang="en-US" b="1" dirty="0"/>
              <a:t>James Buchanan,1919 2013 </a:t>
            </a:r>
          </a:p>
        </p:txBody>
      </p:sp>
      <p:sp>
        <p:nvSpPr>
          <p:cNvPr id="10" name="TextBox 9">
            <a:extLst>
              <a:ext uri="{FF2B5EF4-FFF2-40B4-BE49-F238E27FC236}">
                <a16:creationId xmlns:a16="http://schemas.microsoft.com/office/drawing/2014/main" id="{F0CAC1FF-B674-CE12-AEEF-BFAFD16484C9}"/>
              </a:ext>
            </a:extLst>
          </p:cNvPr>
          <p:cNvSpPr txBox="1"/>
          <p:nvPr/>
        </p:nvSpPr>
        <p:spPr>
          <a:xfrm>
            <a:off x="0" y="851829"/>
            <a:ext cx="13947003" cy="646331"/>
          </a:xfrm>
          <a:prstGeom prst="rect">
            <a:avLst/>
          </a:prstGeom>
          <a:noFill/>
        </p:spPr>
        <p:txBody>
          <a:bodyPr wrap="square" rtlCol="0">
            <a:spAutoFit/>
          </a:bodyPr>
          <a:lstStyle/>
          <a:p>
            <a:r>
              <a:rPr lang="en-US" dirty="0"/>
              <a:t>Extend the analysis of man as a utility-maximizing individual into the realm of politics, government, </a:t>
            </a:r>
          </a:p>
          <a:p>
            <a:r>
              <a:rPr lang="en-US" dirty="0" err="1"/>
              <a:t>buerocracy</a:t>
            </a:r>
            <a:r>
              <a:rPr lang="en-US" dirty="0"/>
              <a:t>, and regulation through their elaboration of public choice theory and ‘constitutional economics’ during the 1960</a:t>
            </a:r>
          </a:p>
        </p:txBody>
      </p:sp>
      <p:pic>
        <p:nvPicPr>
          <p:cNvPr id="11" name="Picture 10">
            <a:extLst>
              <a:ext uri="{FF2B5EF4-FFF2-40B4-BE49-F238E27FC236}">
                <a16:creationId xmlns:a16="http://schemas.microsoft.com/office/drawing/2014/main" id="{4C9EC035-F00F-4129-D373-34CA40ADDA43}"/>
              </a:ext>
            </a:extLst>
          </p:cNvPr>
          <p:cNvPicPr>
            <a:picLocks noChangeAspect="1"/>
          </p:cNvPicPr>
          <p:nvPr/>
        </p:nvPicPr>
        <p:blipFill>
          <a:blip r:embed="rId4"/>
          <a:stretch>
            <a:fillRect/>
          </a:stretch>
        </p:blipFill>
        <p:spPr>
          <a:xfrm>
            <a:off x="4433091" y="1763486"/>
            <a:ext cx="2409220" cy="3132000"/>
          </a:xfrm>
          <a:prstGeom prst="rect">
            <a:avLst/>
          </a:prstGeom>
        </p:spPr>
      </p:pic>
      <p:sp>
        <p:nvSpPr>
          <p:cNvPr id="12" name="TextBox 11">
            <a:extLst>
              <a:ext uri="{FF2B5EF4-FFF2-40B4-BE49-F238E27FC236}">
                <a16:creationId xmlns:a16="http://schemas.microsoft.com/office/drawing/2014/main" id="{709585AA-4A27-3AED-9D6E-6D9112C7DC83}"/>
              </a:ext>
            </a:extLst>
          </p:cNvPr>
          <p:cNvSpPr txBox="1"/>
          <p:nvPr/>
        </p:nvSpPr>
        <p:spPr>
          <a:xfrm>
            <a:off x="4396179" y="4895486"/>
            <a:ext cx="3249773" cy="369332"/>
          </a:xfrm>
          <a:prstGeom prst="rect">
            <a:avLst/>
          </a:prstGeom>
          <a:noFill/>
        </p:spPr>
        <p:txBody>
          <a:bodyPr wrap="square" rtlCol="0">
            <a:spAutoFit/>
          </a:bodyPr>
          <a:lstStyle/>
          <a:p>
            <a:r>
              <a:rPr lang="en-US" b="1" dirty="0"/>
              <a:t>Gordon </a:t>
            </a:r>
            <a:r>
              <a:rPr lang="en-US" b="1" dirty="0" err="1"/>
              <a:t>Tullocks</a:t>
            </a:r>
            <a:r>
              <a:rPr lang="en-US" b="1" dirty="0"/>
              <a:t>, 1922-2014</a:t>
            </a:r>
          </a:p>
        </p:txBody>
      </p:sp>
      <p:sp>
        <p:nvSpPr>
          <p:cNvPr id="13" name="TextBox 12">
            <a:extLst>
              <a:ext uri="{FF2B5EF4-FFF2-40B4-BE49-F238E27FC236}">
                <a16:creationId xmlns:a16="http://schemas.microsoft.com/office/drawing/2014/main" id="{B8B8E231-90CB-4169-46F5-C4E9BD1B41E4}"/>
              </a:ext>
            </a:extLst>
          </p:cNvPr>
          <p:cNvSpPr txBox="1"/>
          <p:nvPr/>
        </p:nvSpPr>
        <p:spPr>
          <a:xfrm>
            <a:off x="-1" y="5987143"/>
            <a:ext cx="11723157" cy="646331"/>
          </a:xfrm>
          <a:prstGeom prst="rect">
            <a:avLst/>
          </a:prstGeom>
          <a:noFill/>
        </p:spPr>
        <p:txBody>
          <a:bodyPr wrap="square" rtlCol="0">
            <a:spAutoFit/>
          </a:bodyPr>
          <a:lstStyle/>
          <a:p>
            <a:r>
              <a:rPr lang="en-US" dirty="0"/>
              <a:t>Politics and government formed an arena in which the same principles and </a:t>
            </a:r>
            <a:r>
              <a:rPr lang="en-US" dirty="0" err="1"/>
              <a:t>interceptives</a:t>
            </a:r>
            <a:r>
              <a:rPr lang="en-US" dirty="0"/>
              <a:t> applied as those that were </a:t>
            </a:r>
            <a:r>
              <a:rPr lang="en-US" dirty="0" err="1"/>
              <a:t>reflevant</a:t>
            </a:r>
            <a:r>
              <a:rPr lang="en-US" dirty="0"/>
              <a:t> to the market and the wider economy. </a:t>
            </a:r>
          </a:p>
        </p:txBody>
      </p:sp>
    </p:spTree>
    <p:extLst>
      <p:ext uri="{BB962C8B-B14F-4D97-AF65-F5344CB8AC3E}">
        <p14:creationId xmlns:p14="http://schemas.microsoft.com/office/powerpoint/2010/main" val="1965694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7F2B24-C267-9520-8EE4-B2A250EC081D}"/>
              </a:ext>
            </a:extLst>
          </p:cNvPr>
          <p:cNvPicPr>
            <a:picLocks noChangeAspect="1"/>
          </p:cNvPicPr>
          <p:nvPr/>
        </p:nvPicPr>
        <p:blipFill>
          <a:blip r:embed="rId2"/>
          <a:stretch>
            <a:fillRect/>
          </a:stretch>
        </p:blipFill>
        <p:spPr>
          <a:xfrm>
            <a:off x="203200" y="1211943"/>
            <a:ext cx="3080913" cy="3312000"/>
          </a:xfrm>
          <a:prstGeom prst="rect">
            <a:avLst/>
          </a:prstGeom>
        </p:spPr>
      </p:pic>
      <p:sp>
        <p:nvSpPr>
          <p:cNvPr id="6" name="TextBox 5">
            <a:extLst>
              <a:ext uri="{FF2B5EF4-FFF2-40B4-BE49-F238E27FC236}">
                <a16:creationId xmlns:a16="http://schemas.microsoft.com/office/drawing/2014/main" id="{45710AE1-903C-4A51-A95D-7D24760DF170}"/>
              </a:ext>
            </a:extLst>
          </p:cNvPr>
          <p:cNvSpPr txBox="1"/>
          <p:nvPr/>
        </p:nvSpPr>
        <p:spPr>
          <a:xfrm>
            <a:off x="203200" y="4760686"/>
            <a:ext cx="3730171" cy="646331"/>
          </a:xfrm>
          <a:prstGeom prst="rect">
            <a:avLst/>
          </a:prstGeom>
          <a:noFill/>
        </p:spPr>
        <p:txBody>
          <a:bodyPr wrap="square">
            <a:spAutoFit/>
          </a:bodyPr>
          <a:lstStyle/>
          <a:p>
            <a:r>
              <a:rPr lang="en-US" b="1" dirty="0"/>
              <a:t>George Stigler, 1911-1991</a:t>
            </a:r>
          </a:p>
          <a:p>
            <a:r>
              <a:rPr lang="en-US" dirty="0"/>
              <a:t>Ersatz Nobel Prize, 1982</a:t>
            </a:r>
          </a:p>
        </p:txBody>
      </p:sp>
      <p:sp>
        <p:nvSpPr>
          <p:cNvPr id="7" name="TextBox 6">
            <a:extLst>
              <a:ext uri="{FF2B5EF4-FFF2-40B4-BE49-F238E27FC236}">
                <a16:creationId xmlns:a16="http://schemas.microsoft.com/office/drawing/2014/main" id="{EBB7E184-015C-07BD-7938-D2855E13CFB2}"/>
              </a:ext>
            </a:extLst>
          </p:cNvPr>
          <p:cNvSpPr txBox="1"/>
          <p:nvPr/>
        </p:nvSpPr>
        <p:spPr>
          <a:xfrm>
            <a:off x="3614058" y="1712686"/>
            <a:ext cx="8577944" cy="3693319"/>
          </a:xfrm>
          <a:prstGeom prst="rect">
            <a:avLst/>
          </a:prstGeom>
          <a:noFill/>
        </p:spPr>
        <p:txBody>
          <a:bodyPr wrap="square" rtlCol="0">
            <a:spAutoFit/>
          </a:bodyPr>
          <a:lstStyle/>
          <a:p>
            <a:r>
              <a:rPr lang="en-GB" dirty="0"/>
              <a:t>It argues that interest groups and other political participants will use the regulatory and coercive powers of government to shape laws and regulations in a way that is beneficial to them.</a:t>
            </a:r>
          </a:p>
          <a:p>
            <a:r>
              <a:rPr lang="en-GB" dirty="0"/>
              <a:t>       Profit-maximising methodology </a:t>
            </a:r>
          </a:p>
          <a:p>
            <a:endParaRPr lang="en-GB" dirty="0"/>
          </a:p>
          <a:p>
            <a:r>
              <a:rPr lang="en-GB" dirty="0"/>
              <a:t>The idea of a neutral public administration and government is wrong!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Regulatory capture: proposition that regulation would be dominated by the interest of the regulated. </a:t>
            </a:r>
          </a:p>
          <a:p>
            <a:endParaRPr lang="en-GB" dirty="0"/>
          </a:p>
          <a:p>
            <a:r>
              <a:rPr lang="en-GB" dirty="0"/>
              <a:t>It is an important dimension of public choice theory of the 1960s.</a:t>
            </a:r>
          </a:p>
          <a:p>
            <a:endParaRPr lang="en-GB" dirty="0"/>
          </a:p>
          <a:p>
            <a:r>
              <a:rPr lang="en-GB" dirty="0"/>
              <a:t> </a:t>
            </a:r>
            <a:endParaRPr lang="en-US" dirty="0"/>
          </a:p>
        </p:txBody>
      </p:sp>
      <p:sp>
        <p:nvSpPr>
          <p:cNvPr id="8" name="TextBox 7">
            <a:extLst>
              <a:ext uri="{FF2B5EF4-FFF2-40B4-BE49-F238E27FC236}">
                <a16:creationId xmlns:a16="http://schemas.microsoft.com/office/drawing/2014/main" id="{8D618DE4-BB3C-107C-A39A-D0CD92092291}"/>
              </a:ext>
            </a:extLst>
          </p:cNvPr>
          <p:cNvSpPr txBox="1"/>
          <p:nvPr/>
        </p:nvSpPr>
        <p:spPr>
          <a:xfrm>
            <a:off x="3788229" y="798286"/>
            <a:ext cx="7373257" cy="400110"/>
          </a:xfrm>
          <a:prstGeom prst="rect">
            <a:avLst/>
          </a:prstGeom>
          <a:noFill/>
        </p:spPr>
        <p:txBody>
          <a:bodyPr wrap="square" rtlCol="0">
            <a:spAutoFit/>
          </a:bodyPr>
          <a:lstStyle/>
          <a:p>
            <a:r>
              <a:rPr lang="en-US" sz="2000" b="1" dirty="0"/>
              <a:t>Economic theory of </a:t>
            </a:r>
            <a:r>
              <a:rPr lang="en-US" sz="2000" b="1" dirty="0" err="1"/>
              <a:t>tegulation</a:t>
            </a:r>
            <a:r>
              <a:rPr lang="en-US" sz="2000" b="1" dirty="0"/>
              <a:t> (1971) (or regulatory capture)</a:t>
            </a:r>
          </a:p>
        </p:txBody>
      </p:sp>
    </p:spTree>
    <p:extLst>
      <p:ext uri="{BB962C8B-B14F-4D97-AF65-F5344CB8AC3E}">
        <p14:creationId xmlns:p14="http://schemas.microsoft.com/office/powerpoint/2010/main" val="303467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1AF32A8-4EBB-3647-865B-2261529EE01F}"/>
              </a:ext>
            </a:extLst>
          </p:cNvPr>
          <p:cNvSpPr txBox="1"/>
          <p:nvPr/>
        </p:nvSpPr>
        <p:spPr>
          <a:xfrm>
            <a:off x="4020457" y="711200"/>
            <a:ext cx="4780732" cy="923330"/>
          </a:xfrm>
          <a:prstGeom prst="rect">
            <a:avLst/>
          </a:prstGeom>
          <a:noFill/>
        </p:spPr>
        <p:txBody>
          <a:bodyPr wrap="none" rtlCol="0">
            <a:spAutoFit/>
          </a:bodyPr>
          <a:lstStyle/>
          <a:p>
            <a:r>
              <a:rPr lang="en-US" b="1" dirty="0"/>
              <a:t>Public choice theory; rational choice theory </a:t>
            </a:r>
          </a:p>
          <a:p>
            <a:endParaRPr lang="en-US" dirty="0"/>
          </a:p>
          <a:p>
            <a:endParaRPr lang="en-US" dirty="0"/>
          </a:p>
        </p:txBody>
      </p:sp>
      <p:sp>
        <p:nvSpPr>
          <p:cNvPr id="5" name="TextBox 4">
            <a:extLst>
              <a:ext uri="{FF2B5EF4-FFF2-40B4-BE49-F238E27FC236}">
                <a16:creationId xmlns:a16="http://schemas.microsoft.com/office/drawing/2014/main" id="{4C8A8C80-C820-434E-0272-DE9E05FAD8AF}"/>
              </a:ext>
            </a:extLst>
          </p:cNvPr>
          <p:cNvSpPr txBox="1"/>
          <p:nvPr/>
        </p:nvSpPr>
        <p:spPr>
          <a:xfrm>
            <a:off x="3772178" y="1265198"/>
            <a:ext cx="7461879" cy="1200329"/>
          </a:xfrm>
          <a:prstGeom prst="rect">
            <a:avLst/>
          </a:prstGeom>
          <a:noFill/>
        </p:spPr>
        <p:txBody>
          <a:bodyPr wrap="square" rtlCol="0">
            <a:spAutoFit/>
          </a:bodyPr>
          <a:lstStyle/>
          <a:p>
            <a:r>
              <a:rPr lang="en-GB" b="1" dirty="0"/>
              <a:t>Public choice theory</a:t>
            </a:r>
            <a:r>
              <a:rPr lang="en-GB" dirty="0"/>
              <a:t>, is "the use of economic tools to deal with traditional problems of political science. It includes the study of political behaviour.  </a:t>
            </a:r>
          </a:p>
          <a:p>
            <a:r>
              <a:rPr lang="en-GB" dirty="0"/>
              <a:t>Developed from the 1940s by different economists</a:t>
            </a:r>
            <a:endParaRPr lang="en-US" dirty="0"/>
          </a:p>
        </p:txBody>
      </p:sp>
      <p:pic>
        <p:nvPicPr>
          <p:cNvPr id="6" name="Picture 5">
            <a:extLst>
              <a:ext uri="{FF2B5EF4-FFF2-40B4-BE49-F238E27FC236}">
                <a16:creationId xmlns:a16="http://schemas.microsoft.com/office/drawing/2014/main" id="{257ECF15-C08F-71DC-82AF-90140A7F751A}"/>
              </a:ext>
            </a:extLst>
          </p:cNvPr>
          <p:cNvPicPr>
            <a:picLocks noChangeAspect="1"/>
          </p:cNvPicPr>
          <p:nvPr/>
        </p:nvPicPr>
        <p:blipFill>
          <a:blip r:embed="rId2"/>
          <a:stretch>
            <a:fillRect/>
          </a:stretch>
        </p:blipFill>
        <p:spPr>
          <a:xfrm>
            <a:off x="155020" y="0"/>
            <a:ext cx="2215376" cy="2880000"/>
          </a:xfrm>
          <a:prstGeom prst="rect">
            <a:avLst/>
          </a:prstGeom>
        </p:spPr>
      </p:pic>
      <p:pic>
        <p:nvPicPr>
          <p:cNvPr id="7" name="Picture 6">
            <a:extLst>
              <a:ext uri="{FF2B5EF4-FFF2-40B4-BE49-F238E27FC236}">
                <a16:creationId xmlns:a16="http://schemas.microsoft.com/office/drawing/2014/main" id="{833926D8-472D-2AE5-A947-F4C5396D9A20}"/>
              </a:ext>
            </a:extLst>
          </p:cNvPr>
          <p:cNvPicPr>
            <a:picLocks noChangeAspect="1"/>
          </p:cNvPicPr>
          <p:nvPr/>
        </p:nvPicPr>
        <p:blipFill>
          <a:blip r:embed="rId3"/>
          <a:stretch>
            <a:fillRect/>
          </a:stretch>
        </p:blipFill>
        <p:spPr>
          <a:xfrm>
            <a:off x="333393" y="3509274"/>
            <a:ext cx="1945947" cy="2592000"/>
          </a:xfrm>
          <a:prstGeom prst="rect">
            <a:avLst/>
          </a:prstGeom>
        </p:spPr>
      </p:pic>
      <p:sp>
        <p:nvSpPr>
          <p:cNvPr id="8" name="TextBox 7">
            <a:extLst>
              <a:ext uri="{FF2B5EF4-FFF2-40B4-BE49-F238E27FC236}">
                <a16:creationId xmlns:a16="http://schemas.microsoft.com/office/drawing/2014/main" id="{96247672-FED5-D40A-8EDF-2332E75F81ED}"/>
              </a:ext>
            </a:extLst>
          </p:cNvPr>
          <p:cNvSpPr txBox="1"/>
          <p:nvPr/>
        </p:nvSpPr>
        <p:spPr>
          <a:xfrm>
            <a:off x="4020457" y="3135087"/>
            <a:ext cx="7461879" cy="646331"/>
          </a:xfrm>
          <a:prstGeom prst="rect">
            <a:avLst/>
          </a:prstGeom>
          <a:noFill/>
        </p:spPr>
        <p:txBody>
          <a:bodyPr wrap="square" rtlCol="0">
            <a:spAutoFit/>
          </a:bodyPr>
          <a:lstStyle/>
          <a:p>
            <a:r>
              <a:rPr lang="en-US" dirty="0"/>
              <a:t>James </a:t>
            </a:r>
            <a:r>
              <a:rPr lang="en-US" dirty="0" err="1"/>
              <a:t>Buchanan,Gordon</a:t>
            </a:r>
            <a:r>
              <a:rPr lang="en-US" dirty="0"/>
              <a:t>, </a:t>
            </a:r>
            <a:r>
              <a:rPr lang="en-US" dirty="0" err="1"/>
              <a:t>Tullocks</a:t>
            </a:r>
            <a:r>
              <a:rPr lang="en-US" i="1" dirty="0"/>
              <a:t>, The Calculus of Consent </a:t>
            </a:r>
            <a:r>
              <a:rPr lang="en-US" dirty="0"/>
              <a:t>(1962)</a:t>
            </a:r>
          </a:p>
          <a:p>
            <a:r>
              <a:rPr lang="en-US" dirty="0"/>
              <a:t> </a:t>
            </a:r>
          </a:p>
        </p:txBody>
      </p:sp>
      <p:sp>
        <p:nvSpPr>
          <p:cNvPr id="9" name="TextBox 8">
            <a:extLst>
              <a:ext uri="{FF2B5EF4-FFF2-40B4-BE49-F238E27FC236}">
                <a16:creationId xmlns:a16="http://schemas.microsoft.com/office/drawing/2014/main" id="{5929E211-BD05-F1AA-52C4-F55E8C34396A}"/>
              </a:ext>
            </a:extLst>
          </p:cNvPr>
          <p:cNvSpPr txBox="1"/>
          <p:nvPr/>
        </p:nvSpPr>
        <p:spPr>
          <a:xfrm>
            <a:off x="0" y="3106456"/>
            <a:ext cx="3494866" cy="646331"/>
          </a:xfrm>
          <a:prstGeom prst="rect">
            <a:avLst/>
          </a:prstGeom>
          <a:noFill/>
        </p:spPr>
        <p:txBody>
          <a:bodyPr wrap="square" rtlCol="0">
            <a:spAutoFit/>
          </a:bodyPr>
          <a:lstStyle/>
          <a:p>
            <a:r>
              <a:rPr lang="en-US" dirty="0"/>
              <a:t>Gordon </a:t>
            </a:r>
            <a:r>
              <a:rPr lang="en-US" dirty="0" err="1"/>
              <a:t>Tullocks</a:t>
            </a:r>
            <a:r>
              <a:rPr lang="en-US" dirty="0"/>
              <a:t>, 1922-2014</a:t>
            </a:r>
          </a:p>
          <a:p>
            <a:endParaRPr lang="en-US" dirty="0"/>
          </a:p>
        </p:txBody>
      </p:sp>
      <p:sp>
        <p:nvSpPr>
          <p:cNvPr id="10" name="TextBox 9">
            <a:extLst>
              <a:ext uri="{FF2B5EF4-FFF2-40B4-BE49-F238E27FC236}">
                <a16:creationId xmlns:a16="http://schemas.microsoft.com/office/drawing/2014/main" id="{4230174E-B710-423F-00B8-4CE9039EEBA1}"/>
              </a:ext>
            </a:extLst>
          </p:cNvPr>
          <p:cNvSpPr txBox="1"/>
          <p:nvPr/>
        </p:nvSpPr>
        <p:spPr>
          <a:xfrm>
            <a:off x="333392" y="6185131"/>
            <a:ext cx="2700093" cy="646331"/>
          </a:xfrm>
          <a:prstGeom prst="rect">
            <a:avLst/>
          </a:prstGeom>
          <a:noFill/>
        </p:spPr>
        <p:txBody>
          <a:bodyPr wrap="square" rtlCol="0">
            <a:spAutoFit/>
          </a:bodyPr>
          <a:lstStyle/>
          <a:p>
            <a:r>
              <a:rPr lang="en-US" dirty="0"/>
              <a:t>James Buchan, </a:t>
            </a:r>
          </a:p>
          <a:p>
            <a:r>
              <a:rPr lang="en-US" dirty="0"/>
              <a:t>‘Ersatz’ Nobel Price, 1986</a:t>
            </a:r>
          </a:p>
        </p:txBody>
      </p:sp>
      <p:sp>
        <p:nvSpPr>
          <p:cNvPr id="11" name="TextBox 10">
            <a:extLst>
              <a:ext uri="{FF2B5EF4-FFF2-40B4-BE49-F238E27FC236}">
                <a16:creationId xmlns:a16="http://schemas.microsoft.com/office/drawing/2014/main" id="{23C3F285-D027-9664-B32F-4D58DEC219E6}"/>
              </a:ext>
            </a:extLst>
          </p:cNvPr>
          <p:cNvSpPr txBox="1"/>
          <p:nvPr/>
        </p:nvSpPr>
        <p:spPr>
          <a:xfrm>
            <a:off x="3193143" y="4630057"/>
            <a:ext cx="8998858" cy="646331"/>
          </a:xfrm>
          <a:prstGeom prst="rect">
            <a:avLst/>
          </a:prstGeom>
          <a:noFill/>
        </p:spPr>
        <p:txBody>
          <a:bodyPr wrap="square" rtlCol="0">
            <a:spAutoFit/>
          </a:bodyPr>
          <a:lstStyle/>
          <a:p>
            <a:endParaRPr lang="en-US" dirty="0"/>
          </a:p>
          <a:p>
            <a:r>
              <a:rPr lang="en-US" dirty="0"/>
              <a:t>‘</a:t>
            </a:r>
          </a:p>
        </p:txBody>
      </p:sp>
      <p:sp>
        <p:nvSpPr>
          <p:cNvPr id="12" name="TextBox 11">
            <a:extLst>
              <a:ext uri="{FF2B5EF4-FFF2-40B4-BE49-F238E27FC236}">
                <a16:creationId xmlns:a16="http://schemas.microsoft.com/office/drawing/2014/main" id="{EF3D155D-5E41-D8C5-396C-E6574F50C293}"/>
              </a:ext>
            </a:extLst>
          </p:cNvPr>
          <p:cNvSpPr txBox="1"/>
          <p:nvPr/>
        </p:nvSpPr>
        <p:spPr>
          <a:xfrm>
            <a:off x="3715657" y="5949630"/>
            <a:ext cx="6212114" cy="923330"/>
          </a:xfrm>
          <a:prstGeom prst="rect">
            <a:avLst/>
          </a:prstGeom>
          <a:noFill/>
        </p:spPr>
        <p:txBody>
          <a:bodyPr wrap="square" rtlCol="0">
            <a:spAutoFit/>
          </a:bodyPr>
          <a:lstStyle/>
          <a:p>
            <a:r>
              <a:rPr lang="en-US" dirty="0"/>
              <a:t>Members of the MPS and often invited to the UK; Buchanan </a:t>
            </a:r>
            <a:r>
              <a:rPr lang="en-US" i="1" dirty="0"/>
              <a:t>in Economics of Politics </a:t>
            </a:r>
            <a:r>
              <a:rPr lang="en-US" dirty="0"/>
              <a:t>(1978) lays out the basic principles of  Virginia school of public choice o a British audience </a:t>
            </a:r>
          </a:p>
        </p:txBody>
      </p:sp>
      <p:sp>
        <p:nvSpPr>
          <p:cNvPr id="13" name="TextBox 12">
            <a:extLst>
              <a:ext uri="{FF2B5EF4-FFF2-40B4-BE49-F238E27FC236}">
                <a16:creationId xmlns:a16="http://schemas.microsoft.com/office/drawing/2014/main" id="{BEAAD9B4-8BA9-82A3-077E-316E943197E4}"/>
              </a:ext>
            </a:extLst>
          </p:cNvPr>
          <p:cNvSpPr txBox="1"/>
          <p:nvPr/>
        </p:nvSpPr>
        <p:spPr>
          <a:xfrm>
            <a:off x="3494866" y="3752788"/>
            <a:ext cx="7739191" cy="1200329"/>
          </a:xfrm>
          <a:prstGeom prst="rect">
            <a:avLst/>
          </a:prstGeom>
          <a:noFill/>
        </p:spPr>
        <p:txBody>
          <a:bodyPr wrap="square" rtlCol="0">
            <a:spAutoFit/>
          </a:bodyPr>
          <a:lstStyle/>
          <a:p>
            <a:r>
              <a:rPr lang="en-GB" dirty="0"/>
              <a:t>"about the </a:t>
            </a:r>
            <a:r>
              <a:rPr lang="en-GB" i="1" dirty="0"/>
              <a:t>political organization"</a:t>
            </a:r>
            <a:r>
              <a:rPr lang="en-GB" dirty="0"/>
              <a:t> of a free society. But its methodology, conceptual apparatus, and analytics "are derived, essentially, from the discipline that has as its subject the </a:t>
            </a:r>
            <a:r>
              <a:rPr lang="en-GB" i="1" dirty="0"/>
              <a:t>economic</a:t>
            </a:r>
            <a:r>
              <a:rPr lang="en-GB" dirty="0"/>
              <a:t> organization of such a society".</a:t>
            </a:r>
            <a:endParaRPr lang="en-US" dirty="0"/>
          </a:p>
        </p:txBody>
      </p:sp>
      <p:sp>
        <p:nvSpPr>
          <p:cNvPr id="14" name="TextBox 13">
            <a:extLst>
              <a:ext uri="{FF2B5EF4-FFF2-40B4-BE49-F238E27FC236}">
                <a16:creationId xmlns:a16="http://schemas.microsoft.com/office/drawing/2014/main" id="{4EDDF7A5-B2D8-E8A4-F796-63220F36703D}"/>
              </a:ext>
            </a:extLst>
          </p:cNvPr>
          <p:cNvSpPr txBox="1"/>
          <p:nvPr/>
        </p:nvSpPr>
        <p:spPr>
          <a:xfrm>
            <a:off x="3494866" y="5223470"/>
            <a:ext cx="5063385" cy="369332"/>
          </a:xfrm>
          <a:prstGeom prst="rect">
            <a:avLst/>
          </a:prstGeom>
          <a:noFill/>
        </p:spPr>
        <p:txBody>
          <a:bodyPr wrap="square" rtlCol="0">
            <a:spAutoFit/>
          </a:bodyPr>
          <a:lstStyle/>
          <a:p>
            <a:r>
              <a:rPr lang="en-US" b="1" dirty="0"/>
              <a:t>The aim is to set rules for limited government</a:t>
            </a:r>
          </a:p>
        </p:txBody>
      </p:sp>
    </p:spTree>
    <p:extLst>
      <p:ext uri="{BB962C8B-B14F-4D97-AF65-F5344CB8AC3E}">
        <p14:creationId xmlns:p14="http://schemas.microsoft.com/office/powerpoint/2010/main" val="11181324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203570-E5F1-B880-4DC8-A4E1E3C31517}"/>
              </a:ext>
            </a:extLst>
          </p:cNvPr>
          <p:cNvSpPr txBox="1"/>
          <p:nvPr/>
        </p:nvSpPr>
        <p:spPr>
          <a:xfrm>
            <a:off x="1059543" y="566057"/>
            <a:ext cx="9661992" cy="400110"/>
          </a:xfrm>
          <a:prstGeom prst="rect">
            <a:avLst/>
          </a:prstGeom>
          <a:noFill/>
        </p:spPr>
        <p:txBody>
          <a:bodyPr wrap="square" rtlCol="0">
            <a:spAutoFit/>
          </a:bodyPr>
          <a:lstStyle/>
          <a:p>
            <a:r>
              <a:rPr lang="en-US" sz="2000" b="1" dirty="0"/>
              <a:t>Public choice theory is base don rational choice theory and modelling </a:t>
            </a:r>
          </a:p>
        </p:txBody>
      </p:sp>
      <p:sp>
        <p:nvSpPr>
          <p:cNvPr id="5" name="TextBox 4">
            <a:extLst>
              <a:ext uri="{FF2B5EF4-FFF2-40B4-BE49-F238E27FC236}">
                <a16:creationId xmlns:a16="http://schemas.microsoft.com/office/drawing/2014/main" id="{0465DB7C-5347-AE9F-B1F0-9873BE20A724}"/>
              </a:ext>
            </a:extLst>
          </p:cNvPr>
          <p:cNvSpPr txBox="1"/>
          <p:nvPr/>
        </p:nvSpPr>
        <p:spPr>
          <a:xfrm>
            <a:off x="1059543" y="1418272"/>
            <a:ext cx="9042400" cy="2031325"/>
          </a:xfrm>
          <a:prstGeom prst="rect">
            <a:avLst/>
          </a:prstGeom>
          <a:noFill/>
        </p:spPr>
        <p:txBody>
          <a:bodyPr wrap="square" rtlCol="0">
            <a:spAutoFit/>
          </a:bodyPr>
          <a:lstStyle/>
          <a:p>
            <a:r>
              <a:rPr lang="en-GB" b="1" dirty="0"/>
              <a:t>Rational choice theory </a:t>
            </a:r>
            <a:r>
              <a:rPr lang="en-GB" dirty="0"/>
              <a:t>refers to a set of mathematics-based understanding of understanding  economic and social behaviour. The theory tries to approximate, predict, or mathematically model human behaviour by </a:t>
            </a:r>
            <a:r>
              <a:rPr lang="en-GB" dirty="0" err="1"/>
              <a:t>analyzing</a:t>
            </a:r>
            <a:r>
              <a:rPr lang="en-GB" dirty="0"/>
              <a:t> the behaviour of a rational actor. </a:t>
            </a:r>
          </a:p>
          <a:p>
            <a:r>
              <a:rPr lang="en-GB" dirty="0"/>
              <a:t>Rational choice models are most closely associated with economics, where mathematical analysis of behaviour is standard. However, they are widely used throughout the social sciences, and are commonly applied to  cognitive neurosciences, criminology, political science, life science, sociology. </a:t>
            </a:r>
            <a:endParaRPr lang="en-US" dirty="0"/>
          </a:p>
        </p:txBody>
      </p:sp>
      <p:sp>
        <p:nvSpPr>
          <p:cNvPr id="6" name="TextBox 5">
            <a:extLst>
              <a:ext uri="{FF2B5EF4-FFF2-40B4-BE49-F238E27FC236}">
                <a16:creationId xmlns:a16="http://schemas.microsoft.com/office/drawing/2014/main" id="{58603640-9537-561D-A1C2-C140D1CB4814}"/>
              </a:ext>
            </a:extLst>
          </p:cNvPr>
          <p:cNvSpPr txBox="1"/>
          <p:nvPr/>
        </p:nvSpPr>
        <p:spPr>
          <a:xfrm>
            <a:off x="1059543" y="3962400"/>
            <a:ext cx="10392228" cy="1477328"/>
          </a:xfrm>
          <a:prstGeom prst="rect">
            <a:avLst/>
          </a:prstGeom>
          <a:noFill/>
        </p:spPr>
        <p:txBody>
          <a:bodyPr wrap="square" rtlCol="0">
            <a:spAutoFit/>
          </a:bodyPr>
          <a:lstStyle/>
          <a:p>
            <a:r>
              <a:rPr lang="en-US" dirty="0"/>
              <a:t>‘Constitutional rules have as their central purpose the imposition of limits on the potential exercise of political authority’. (Buchanan, </a:t>
            </a:r>
            <a:r>
              <a:rPr lang="en-US" i="1" dirty="0"/>
              <a:t>Public Choice</a:t>
            </a:r>
            <a:r>
              <a:rPr lang="en-US" dirty="0"/>
              <a:t>, p.4)</a:t>
            </a:r>
          </a:p>
          <a:p>
            <a:endParaRPr lang="en-US" dirty="0"/>
          </a:p>
          <a:p>
            <a:r>
              <a:rPr lang="en-US" dirty="0"/>
              <a:t>	This links well to the idea of Friedman (but also German ordo-</a:t>
            </a:r>
            <a:r>
              <a:rPr lang="en-US" dirty="0" err="1"/>
              <a:t>neliberals</a:t>
            </a:r>
            <a:r>
              <a:rPr lang="en-US" dirty="0"/>
              <a:t>) that the state is the 	guarantor of a competitive framework to govern the market. </a:t>
            </a:r>
          </a:p>
        </p:txBody>
      </p:sp>
    </p:spTree>
    <p:extLst>
      <p:ext uri="{BB962C8B-B14F-4D97-AF65-F5344CB8AC3E}">
        <p14:creationId xmlns:p14="http://schemas.microsoft.com/office/powerpoint/2010/main" val="1715907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5991A4-7F44-FBB7-1B9B-4A69BE6B569D}"/>
              </a:ext>
            </a:extLst>
          </p:cNvPr>
          <p:cNvSpPr txBox="1"/>
          <p:nvPr/>
        </p:nvSpPr>
        <p:spPr>
          <a:xfrm>
            <a:off x="1425843" y="697424"/>
            <a:ext cx="9314481" cy="523220"/>
          </a:xfrm>
          <a:prstGeom prst="rect">
            <a:avLst/>
          </a:prstGeom>
          <a:noFill/>
        </p:spPr>
        <p:txBody>
          <a:bodyPr wrap="square" rtlCol="0">
            <a:spAutoFit/>
          </a:bodyPr>
          <a:lstStyle/>
          <a:p>
            <a:r>
              <a:rPr lang="en-US" sz="2800" b="1" dirty="0"/>
              <a:t>Methodological approach: the iceberg metaphor</a:t>
            </a:r>
            <a:endParaRPr lang="en-US" b="1" dirty="0"/>
          </a:p>
        </p:txBody>
      </p:sp>
      <p:pic>
        <p:nvPicPr>
          <p:cNvPr id="5" name="Picture 4">
            <a:extLst>
              <a:ext uri="{FF2B5EF4-FFF2-40B4-BE49-F238E27FC236}">
                <a16:creationId xmlns:a16="http://schemas.microsoft.com/office/drawing/2014/main" id="{31143DD2-FDF7-C4A4-AF57-E600C9551D90}"/>
              </a:ext>
            </a:extLst>
          </p:cNvPr>
          <p:cNvPicPr>
            <a:picLocks noChangeAspect="1"/>
          </p:cNvPicPr>
          <p:nvPr/>
        </p:nvPicPr>
        <p:blipFill>
          <a:blip r:embed="rId2"/>
          <a:stretch>
            <a:fillRect/>
          </a:stretch>
        </p:blipFill>
        <p:spPr>
          <a:xfrm>
            <a:off x="2028447" y="1414676"/>
            <a:ext cx="3347205" cy="5076000"/>
          </a:xfrm>
          <a:prstGeom prst="rect">
            <a:avLst/>
          </a:prstGeom>
        </p:spPr>
      </p:pic>
      <p:sp>
        <p:nvSpPr>
          <p:cNvPr id="3" name="TextBox 2">
            <a:extLst>
              <a:ext uri="{FF2B5EF4-FFF2-40B4-BE49-F238E27FC236}">
                <a16:creationId xmlns:a16="http://schemas.microsoft.com/office/drawing/2014/main" id="{70AFC5E6-3FF5-D65E-AE45-3DEFC7EECA94}"/>
              </a:ext>
            </a:extLst>
          </p:cNvPr>
          <p:cNvSpPr txBox="1"/>
          <p:nvPr/>
        </p:nvSpPr>
        <p:spPr>
          <a:xfrm>
            <a:off x="6646985" y="2532185"/>
            <a:ext cx="2758319" cy="369332"/>
          </a:xfrm>
          <a:prstGeom prst="rect">
            <a:avLst/>
          </a:prstGeom>
          <a:noFill/>
        </p:spPr>
        <p:txBody>
          <a:bodyPr wrap="none" rtlCol="0">
            <a:spAutoFit/>
          </a:bodyPr>
          <a:lstStyle/>
          <a:p>
            <a:r>
              <a:rPr lang="en-US" dirty="0"/>
              <a:t>What are we doing here? </a:t>
            </a:r>
          </a:p>
        </p:txBody>
      </p:sp>
    </p:spTree>
    <p:extLst>
      <p:ext uri="{BB962C8B-B14F-4D97-AF65-F5344CB8AC3E}">
        <p14:creationId xmlns:p14="http://schemas.microsoft.com/office/powerpoint/2010/main" val="3281558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9BAB250-E53A-831B-EEF8-3EE514E15049}"/>
              </a:ext>
            </a:extLst>
          </p:cNvPr>
          <p:cNvSpPr txBox="1"/>
          <p:nvPr/>
        </p:nvSpPr>
        <p:spPr>
          <a:xfrm>
            <a:off x="449944" y="261257"/>
            <a:ext cx="10384788" cy="369332"/>
          </a:xfrm>
          <a:prstGeom prst="rect">
            <a:avLst/>
          </a:prstGeom>
          <a:noFill/>
        </p:spPr>
        <p:txBody>
          <a:bodyPr wrap="square" rtlCol="0">
            <a:spAutoFit/>
          </a:bodyPr>
          <a:lstStyle/>
          <a:p>
            <a:r>
              <a:rPr lang="en-US" dirty="0"/>
              <a:t>2</a:t>
            </a:r>
            <a:r>
              <a:rPr lang="en-US" b="1" dirty="0"/>
              <a:t>. approach: The Geneva school and the establishment of supranational institutions and networks</a:t>
            </a:r>
          </a:p>
        </p:txBody>
      </p:sp>
      <p:sp>
        <p:nvSpPr>
          <p:cNvPr id="5" name="TextBox 4">
            <a:extLst>
              <a:ext uri="{FF2B5EF4-FFF2-40B4-BE49-F238E27FC236}">
                <a16:creationId xmlns:a16="http://schemas.microsoft.com/office/drawing/2014/main" id="{2D3E9A81-19FD-F345-F529-53546A955FE0}"/>
              </a:ext>
            </a:extLst>
          </p:cNvPr>
          <p:cNvSpPr txBox="1"/>
          <p:nvPr/>
        </p:nvSpPr>
        <p:spPr>
          <a:xfrm>
            <a:off x="449944" y="986971"/>
            <a:ext cx="11364685" cy="4524315"/>
          </a:xfrm>
          <a:prstGeom prst="rect">
            <a:avLst/>
          </a:prstGeom>
          <a:noFill/>
        </p:spPr>
        <p:txBody>
          <a:bodyPr wrap="square" rtlCol="0">
            <a:spAutoFit/>
          </a:bodyPr>
          <a:lstStyle/>
          <a:p>
            <a:r>
              <a:rPr lang="en-GB" dirty="0"/>
              <a:t>Question: does a world economy exists? And how can we realise a global world economy?</a:t>
            </a:r>
          </a:p>
          <a:p>
            <a:pPr marL="285750" indent="-285750">
              <a:buFont typeface="Arial" panose="020B0604020202020204" pitchFamily="34" charset="0"/>
              <a:buChar char="•"/>
            </a:pPr>
            <a:r>
              <a:rPr lang="en-GB" dirty="0"/>
              <a:t>enemy is the national state and the idea of a nation</a:t>
            </a:r>
          </a:p>
          <a:p>
            <a:pPr marL="285750" indent="-285750">
              <a:buFont typeface="Arial" panose="020B0604020202020204" pitchFamily="34" charset="0"/>
              <a:buChar char="•"/>
            </a:pPr>
            <a:r>
              <a:rPr lang="en-GB" dirty="0"/>
              <a:t>Against ‘collectivism’; focus from national political </a:t>
            </a:r>
            <a:r>
              <a:rPr lang="en-GB" dirty="0" err="1"/>
              <a:t>sovereignity</a:t>
            </a:r>
            <a:r>
              <a:rPr lang="en-GB" dirty="0"/>
              <a:t> to individual consumer ‘</a:t>
            </a:r>
            <a:r>
              <a:rPr lang="en-GB" dirty="0" err="1"/>
              <a:t>sovereignity</a:t>
            </a:r>
            <a:r>
              <a:rPr lang="en-GB" dirty="0"/>
              <a:t>’ (which will undermine the idea of the ‘nation’; </a:t>
            </a:r>
          </a:p>
          <a:p>
            <a:pPr marL="285750" indent="-285750">
              <a:buFont typeface="Arial" panose="020B0604020202020204" pitchFamily="34" charset="0"/>
              <a:buChar char="•"/>
            </a:pPr>
            <a:r>
              <a:rPr lang="en-GB" dirty="0"/>
              <a:t>denationalisation programmes in order to oppose mass democratisation, </a:t>
            </a:r>
            <a:r>
              <a:rPr lang="en-GB" dirty="0" err="1"/>
              <a:t>proletarisation</a:t>
            </a:r>
            <a:r>
              <a:rPr lang="en-GB" dirty="0"/>
              <a:t> and economic nationalism</a:t>
            </a:r>
          </a:p>
          <a:p>
            <a:r>
              <a:rPr lang="en-GB" dirty="0"/>
              <a:t>		Monetary nationalism</a:t>
            </a:r>
          </a:p>
          <a:p>
            <a:endParaRPr lang="en-GB" dirty="0"/>
          </a:p>
          <a:p>
            <a:r>
              <a:rPr lang="en-GB" dirty="0"/>
              <a:t>	The democratisation of the world is a huge problem for them! </a:t>
            </a:r>
          </a:p>
          <a:p>
            <a:endParaRPr lang="en-GB" dirty="0"/>
          </a:p>
          <a:p>
            <a:r>
              <a:rPr lang="en-GB" dirty="0"/>
              <a:t>Based on the philosophical and legal idea of ‘double government’ that needed to be enshrined by new legal frameworks and institutions that operate on these framework</a:t>
            </a:r>
          </a:p>
          <a:p>
            <a:r>
              <a:rPr lang="en-GB" dirty="0"/>
              <a:t>	administration of economic issues would be separated from cultural issues and the economy would be 	</a:t>
            </a:r>
            <a:r>
              <a:rPr lang="en-GB" dirty="0" err="1"/>
              <a:t>depolitised</a:t>
            </a:r>
            <a:r>
              <a:rPr lang="en-GB" dirty="0"/>
              <a:t> through supranational state form</a:t>
            </a:r>
          </a:p>
          <a:p>
            <a:r>
              <a:rPr lang="en-GB" dirty="0"/>
              <a:t>	Division between government and private world of property and commerce; not so much about 	economics per changes in law and international governance.</a:t>
            </a:r>
            <a:endParaRPr lang="en-US" dirty="0"/>
          </a:p>
        </p:txBody>
      </p:sp>
      <p:sp>
        <p:nvSpPr>
          <p:cNvPr id="6" name="TextBox 5">
            <a:extLst>
              <a:ext uri="{FF2B5EF4-FFF2-40B4-BE49-F238E27FC236}">
                <a16:creationId xmlns:a16="http://schemas.microsoft.com/office/drawing/2014/main" id="{4A0B9924-C444-8D53-B6DC-A6380159BE02}"/>
              </a:ext>
            </a:extLst>
          </p:cNvPr>
          <p:cNvSpPr txBox="1"/>
          <p:nvPr/>
        </p:nvSpPr>
        <p:spPr>
          <a:xfrm>
            <a:off x="261257" y="5511286"/>
            <a:ext cx="13879843" cy="1477328"/>
          </a:xfrm>
          <a:prstGeom prst="rect">
            <a:avLst/>
          </a:prstGeom>
          <a:noFill/>
        </p:spPr>
        <p:txBody>
          <a:bodyPr wrap="square" rtlCol="0">
            <a:spAutoFit/>
          </a:bodyPr>
          <a:lstStyle/>
          <a:p>
            <a:r>
              <a:rPr lang="en-US" dirty="0"/>
              <a:t>Despite the </a:t>
            </a:r>
            <a:r>
              <a:rPr lang="en-US" dirty="0" err="1"/>
              <a:t>reiative</a:t>
            </a:r>
            <a:r>
              <a:rPr lang="en-US" dirty="0"/>
              <a:t> small </a:t>
            </a:r>
            <a:r>
              <a:rPr lang="en-US" dirty="0" err="1"/>
              <a:t>imput</a:t>
            </a:r>
            <a:r>
              <a:rPr lang="en-US" dirty="0"/>
              <a:t> of neoliberals on national politics, their international efforts are more successful: </a:t>
            </a:r>
          </a:p>
          <a:p>
            <a:r>
              <a:rPr lang="en-US" dirty="0"/>
              <a:t>In terms of economic framework International Monetary Fund (IMF, 1944), Geneva agreement on Tariffs and Trad (GATT), </a:t>
            </a:r>
          </a:p>
          <a:p>
            <a:r>
              <a:rPr lang="en-US" dirty="0"/>
              <a:t>1947. GATT works towards free trade version ‘ reduction of tariffs and other barriers to trade and to the elimination</a:t>
            </a:r>
          </a:p>
          <a:p>
            <a:r>
              <a:rPr lang="en-US" dirty="0"/>
              <a:t>of discriminatory  treatment in international commerce’. Final success WTO in 1995. </a:t>
            </a:r>
          </a:p>
          <a:p>
            <a:endParaRPr lang="en-US" dirty="0"/>
          </a:p>
        </p:txBody>
      </p:sp>
    </p:spTree>
    <p:extLst>
      <p:ext uri="{BB962C8B-B14F-4D97-AF65-F5344CB8AC3E}">
        <p14:creationId xmlns:p14="http://schemas.microsoft.com/office/powerpoint/2010/main" val="590607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C44CB4-50A5-C454-39ED-20E295BA1403}"/>
              </a:ext>
            </a:extLst>
          </p:cNvPr>
          <p:cNvSpPr txBox="1"/>
          <p:nvPr/>
        </p:nvSpPr>
        <p:spPr>
          <a:xfrm>
            <a:off x="3622431" y="1535723"/>
            <a:ext cx="2876557" cy="400110"/>
          </a:xfrm>
          <a:prstGeom prst="rect">
            <a:avLst/>
          </a:prstGeom>
          <a:noFill/>
        </p:spPr>
        <p:txBody>
          <a:bodyPr wrap="none" rtlCol="0">
            <a:spAutoFit/>
          </a:bodyPr>
          <a:lstStyle/>
          <a:p>
            <a:r>
              <a:rPr lang="en-US" b="1" dirty="0"/>
              <a:t>	</a:t>
            </a:r>
            <a:r>
              <a:rPr lang="en-US" sz="2000" b="1" dirty="0"/>
              <a:t>Lecture outline</a:t>
            </a:r>
          </a:p>
        </p:txBody>
      </p:sp>
      <p:sp>
        <p:nvSpPr>
          <p:cNvPr id="5" name="TextBox 4">
            <a:extLst>
              <a:ext uri="{FF2B5EF4-FFF2-40B4-BE49-F238E27FC236}">
                <a16:creationId xmlns:a16="http://schemas.microsoft.com/office/drawing/2014/main" id="{17D2F440-0162-8FED-213A-0D67E0E88838}"/>
              </a:ext>
            </a:extLst>
          </p:cNvPr>
          <p:cNvSpPr txBox="1"/>
          <p:nvPr/>
        </p:nvSpPr>
        <p:spPr>
          <a:xfrm>
            <a:off x="1324709" y="2203938"/>
            <a:ext cx="9400290" cy="2308324"/>
          </a:xfrm>
          <a:prstGeom prst="rect">
            <a:avLst/>
          </a:prstGeom>
          <a:noFill/>
        </p:spPr>
        <p:txBody>
          <a:bodyPr wrap="square" rtlCol="0">
            <a:spAutoFit/>
          </a:bodyPr>
          <a:lstStyle/>
          <a:p>
            <a:pPr marL="1257300" lvl="2" indent="-342900">
              <a:buAutoNum type="arabicPeriod"/>
            </a:pPr>
            <a:r>
              <a:rPr lang="en-US" dirty="0"/>
              <a:t>Postwar developments</a:t>
            </a:r>
          </a:p>
          <a:p>
            <a:r>
              <a:rPr lang="en-US" dirty="0"/>
              <a:t>		Chicago school</a:t>
            </a:r>
          </a:p>
          <a:p>
            <a:r>
              <a:rPr lang="en-US" dirty="0"/>
              <a:t>		Virgina school</a:t>
            </a:r>
          </a:p>
          <a:p>
            <a:r>
              <a:rPr lang="en-US" dirty="0"/>
              <a:t>	</a:t>
            </a:r>
          </a:p>
          <a:p>
            <a:r>
              <a:rPr lang="en-US" dirty="0"/>
              <a:t>	2. </a:t>
            </a:r>
            <a:r>
              <a:rPr lang="en-US" dirty="0" err="1"/>
              <a:t>Globalising</a:t>
            </a:r>
            <a:r>
              <a:rPr lang="en-US" dirty="0"/>
              <a:t> neoliberalism</a:t>
            </a:r>
          </a:p>
          <a:p>
            <a:r>
              <a:rPr lang="en-US" dirty="0"/>
              <a:t>		‘</a:t>
            </a:r>
            <a:r>
              <a:rPr lang="en-US" dirty="0" err="1"/>
              <a:t>Ordoglobalisation</a:t>
            </a:r>
            <a:r>
              <a:rPr lang="en-US" dirty="0"/>
              <a:t>’</a:t>
            </a:r>
          </a:p>
          <a:p>
            <a:r>
              <a:rPr lang="en-US" dirty="0"/>
              <a:t>	</a:t>
            </a:r>
          </a:p>
          <a:p>
            <a:endParaRPr lang="en-US" dirty="0"/>
          </a:p>
        </p:txBody>
      </p:sp>
    </p:spTree>
    <p:extLst>
      <p:ext uri="{BB962C8B-B14F-4D97-AF65-F5344CB8AC3E}">
        <p14:creationId xmlns:p14="http://schemas.microsoft.com/office/powerpoint/2010/main" val="3760982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C05B36-272E-2592-AB21-23DD29129C9E}"/>
              </a:ext>
            </a:extLst>
          </p:cNvPr>
          <p:cNvSpPr txBox="1"/>
          <p:nvPr/>
        </p:nvSpPr>
        <p:spPr>
          <a:xfrm>
            <a:off x="856343" y="957943"/>
            <a:ext cx="9144000" cy="5078313"/>
          </a:xfrm>
          <a:prstGeom prst="rect">
            <a:avLst/>
          </a:prstGeom>
          <a:noFill/>
        </p:spPr>
        <p:txBody>
          <a:bodyPr wrap="square" rtlCol="0">
            <a:spAutoFit/>
          </a:bodyPr>
          <a:lstStyle/>
          <a:p>
            <a:r>
              <a:rPr lang="en-US" dirty="0"/>
              <a:t>Approach 1: How </a:t>
            </a:r>
            <a:r>
              <a:rPr lang="en-US"/>
              <a:t>to explain </a:t>
            </a:r>
            <a:r>
              <a:rPr lang="en-US" dirty="0"/>
              <a:t>rise of neoliberalism in individual countries? </a:t>
            </a:r>
          </a:p>
          <a:p>
            <a:endParaRPr lang="en-US" dirty="0"/>
          </a:p>
          <a:p>
            <a:r>
              <a:rPr lang="en-US" dirty="0"/>
              <a:t>neoliberalism as a European, US intellectual product</a:t>
            </a:r>
          </a:p>
          <a:p>
            <a:r>
              <a:rPr lang="en-US" dirty="0"/>
              <a:t>favored by historians. Understands neoliberalism up to 1970s as a European intellectual product and framework (e.g. Austrian school of economics, Walter Lippmann Colloquium, Paris 1938, British universities, </a:t>
            </a:r>
            <a:r>
              <a:rPr lang="en-US" dirty="0" err="1"/>
              <a:t>expecially</a:t>
            </a:r>
            <a:r>
              <a:rPr lang="en-US" dirty="0"/>
              <a:t> LSE in UK; Mount Pellerin Society as an international neoliberal hub. Ideas move to the US (e.g. University of Chicago, University of Virginia) where new economic and political theories further develop neoliberal framework which, in turn, are then re-imported to Europe and the rest of the world; US and UK are a particular focus in view of Thatcher and Reagan taking over in the 1980s and established ‘neoliberal’ ideas and practices in national politics, policy and economic practice. Note: FRG, the first success of </a:t>
            </a:r>
            <a:r>
              <a:rPr lang="en-US" dirty="0" err="1"/>
              <a:t>Ordoliberalism</a:t>
            </a:r>
            <a:r>
              <a:rPr lang="en-US" dirty="0"/>
              <a:t> is often neglected in these accounts as are issues of how neoliberalism shapes global and international governance.  (readings: Daniel Stedman Jones)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356080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CE14DE0-1A9F-528F-3F6D-5B5AA9E61D7D}"/>
              </a:ext>
            </a:extLst>
          </p:cNvPr>
          <p:cNvSpPr txBox="1"/>
          <p:nvPr/>
        </p:nvSpPr>
        <p:spPr>
          <a:xfrm>
            <a:off x="1055077" y="1043353"/>
            <a:ext cx="8088923" cy="5909310"/>
          </a:xfrm>
          <a:prstGeom prst="rect">
            <a:avLst/>
          </a:prstGeom>
          <a:noFill/>
        </p:spPr>
        <p:txBody>
          <a:bodyPr wrap="square">
            <a:spAutoFit/>
          </a:bodyPr>
          <a:lstStyle/>
          <a:p>
            <a:r>
              <a:rPr lang="en-US" dirty="0"/>
              <a:t>Historians have not yet focused on rise of global and international governance and neoliberalism. Political scientists and sociologists did and investigated the many attempts undertaken by </a:t>
            </a:r>
            <a:r>
              <a:rPr lang="en-US" dirty="0" err="1"/>
              <a:t>neoliberism</a:t>
            </a:r>
            <a:r>
              <a:rPr lang="en-US" dirty="0"/>
              <a:t>-inspired ’planning’ to insulate market actors from democratic pressures in a serious of institutions. (e.g. IMF and the World Bank to port authorities ad central banks worldwide, including the European central bank, governance structures such as the EU, trade treatise such as North American Free Trade Agreement (NAFTA), and the WTO. </a:t>
            </a:r>
          </a:p>
          <a:p>
            <a:endParaRPr lang="en-US" dirty="0"/>
          </a:p>
          <a:p>
            <a:r>
              <a:rPr lang="en-US" dirty="0"/>
              <a:t>They investigates the extension of international investment law to protect foreign investors from forms of expropriation and to provide a parallel global legal systems known as ‘the transnational law merchant’. They looked at the rise of off-shore tax havens, all designed to provide safe harbors for capital, free from fear of infringement by politics and progressive taxation or redistribution. (‘insulation of markets’ and supra-nationalization’, driven by fear, suspicion and rejection of the democratic processes such as universal suffrage; how to bring economic and political agenda of liberalism together? )</a:t>
            </a:r>
          </a:p>
          <a:p>
            <a:endParaRPr lang="en-US" dirty="0"/>
          </a:p>
          <a:p>
            <a:endParaRPr lang="en-US" dirty="0"/>
          </a:p>
          <a:p>
            <a:r>
              <a:rPr lang="en-US" dirty="0"/>
              <a:t>So, one approach is showing how liberty is increasingly defined by market forces on a national level; while the other one shows that that sort of individual liberty is at the same time trying to be silenced by supranational institutions! </a:t>
            </a:r>
          </a:p>
        </p:txBody>
      </p:sp>
      <p:sp>
        <p:nvSpPr>
          <p:cNvPr id="6" name="TextBox 5">
            <a:extLst>
              <a:ext uri="{FF2B5EF4-FFF2-40B4-BE49-F238E27FC236}">
                <a16:creationId xmlns:a16="http://schemas.microsoft.com/office/drawing/2014/main" id="{D8727A66-84A7-040B-7B41-1347A244F721}"/>
              </a:ext>
            </a:extLst>
          </p:cNvPr>
          <p:cNvSpPr txBox="1"/>
          <p:nvPr/>
        </p:nvSpPr>
        <p:spPr>
          <a:xfrm>
            <a:off x="468923" y="422031"/>
            <a:ext cx="10718424" cy="369332"/>
          </a:xfrm>
          <a:prstGeom prst="rect">
            <a:avLst/>
          </a:prstGeom>
          <a:noFill/>
        </p:spPr>
        <p:txBody>
          <a:bodyPr wrap="square" rtlCol="0">
            <a:spAutoFit/>
          </a:bodyPr>
          <a:lstStyle/>
          <a:p>
            <a:r>
              <a:rPr lang="en-US" b="1" dirty="0"/>
              <a:t>2</a:t>
            </a:r>
            <a:r>
              <a:rPr lang="en-US" b="1" baseline="30000" dirty="0"/>
              <a:t>nd</a:t>
            </a:r>
            <a:r>
              <a:rPr lang="en-US" b="1" dirty="0"/>
              <a:t>. Approach: how to explain historically a neoliberal inspired global and international governance? </a:t>
            </a:r>
          </a:p>
        </p:txBody>
      </p:sp>
    </p:spTree>
    <p:extLst>
      <p:ext uri="{BB962C8B-B14F-4D97-AF65-F5344CB8AC3E}">
        <p14:creationId xmlns:p14="http://schemas.microsoft.com/office/powerpoint/2010/main" val="1673936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286FAD-C0FC-5536-924A-C3831729761A}"/>
              </a:ext>
            </a:extLst>
          </p:cNvPr>
          <p:cNvSpPr txBox="1"/>
          <p:nvPr/>
        </p:nvSpPr>
        <p:spPr>
          <a:xfrm>
            <a:off x="1242647" y="734309"/>
            <a:ext cx="8888982" cy="369332"/>
          </a:xfrm>
          <a:prstGeom prst="rect">
            <a:avLst/>
          </a:prstGeom>
          <a:noFill/>
        </p:spPr>
        <p:txBody>
          <a:bodyPr wrap="square" rtlCol="0">
            <a:spAutoFit/>
          </a:bodyPr>
          <a:lstStyle/>
          <a:p>
            <a:r>
              <a:rPr lang="en-US" b="1" dirty="0"/>
              <a:t>Mount Pellerin Society, 1947: 6 core principles enunciated at the founding of</a:t>
            </a:r>
          </a:p>
        </p:txBody>
      </p:sp>
      <p:sp>
        <p:nvSpPr>
          <p:cNvPr id="5" name="TextBox 4">
            <a:extLst>
              <a:ext uri="{FF2B5EF4-FFF2-40B4-BE49-F238E27FC236}">
                <a16:creationId xmlns:a16="http://schemas.microsoft.com/office/drawing/2014/main" id="{EA9190CB-A1D3-A64E-14E0-338746D8054E}"/>
              </a:ext>
            </a:extLst>
          </p:cNvPr>
          <p:cNvSpPr txBox="1"/>
          <p:nvPr/>
        </p:nvSpPr>
        <p:spPr>
          <a:xfrm>
            <a:off x="377371" y="1219200"/>
            <a:ext cx="11370292" cy="5509200"/>
          </a:xfrm>
          <a:prstGeom prst="rect">
            <a:avLst/>
          </a:prstGeom>
          <a:noFill/>
        </p:spPr>
        <p:txBody>
          <a:bodyPr wrap="square" rtlCol="0">
            <a:spAutoFit/>
          </a:bodyPr>
          <a:lstStyle/>
          <a:p>
            <a:r>
              <a:rPr lang="en-US" dirty="0"/>
              <a:t>1. The analysis and explanation of the present crisis so as to reflect its essential moral and economic origin.</a:t>
            </a:r>
          </a:p>
          <a:p>
            <a:endParaRPr lang="en-US" dirty="0"/>
          </a:p>
          <a:p>
            <a:r>
              <a:rPr lang="en-US" dirty="0"/>
              <a:t>2. The redefinition of the state’s functions so as to distinguish more clearly between the totalitarian and the liberal order.</a:t>
            </a:r>
          </a:p>
          <a:p>
            <a:endParaRPr lang="en-US" dirty="0"/>
          </a:p>
          <a:p>
            <a:r>
              <a:rPr lang="en-US" dirty="0"/>
              <a:t>3. Methods of reestablishing the rule of law and of assuring its development so that individuals and groups are not in a position to encroach upon the freedom of others and private rights are not allowed to become a basis of predatory power.</a:t>
            </a:r>
          </a:p>
          <a:p>
            <a:endParaRPr lang="en-US" dirty="0"/>
          </a:p>
          <a:p>
            <a:r>
              <a:rPr lang="en-US" dirty="0"/>
              <a:t>4. The possibility of establishing minimum standards by means not inimical to initiative and the functioning of the markets. </a:t>
            </a:r>
          </a:p>
          <a:p>
            <a:endParaRPr lang="en-US" dirty="0"/>
          </a:p>
          <a:p>
            <a:r>
              <a:rPr lang="en-US" dirty="0"/>
              <a:t>5. Methods of combating the misuse of history for the furtherance of creeds hostile to liberty.</a:t>
            </a:r>
          </a:p>
          <a:p>
            <a:endParaRPr lang="en-US" dirty="0"/>
          </a:p>
          <a:p>
            <a:r>
              <a:rPr lang="en-US" dirty="0"/>
              <a:t>6. The problem of creating an international order conducive to the safeguarding of peace of liberty and permitting the peace and liberty and permitting the establishing of harmonious international economic relations.</a:t>
            </a:r>
          </a:p>
          <a:p>
            <a:r>
              <a:rPr lang="en-US" sz="1400" dirty="0"/>
              <a:t>(</a:t>
            </a:r>
            <a:r>
              <a:rPr lang="en-US" sz="1400" dirty="0" err="1"/>
              <a:t>Mirowsky</a:t>
            </a:r>
            <a:r>
              <a:rPr lang="en-US" sz="1400" dirty="0"/>
              <a:t>/von Horn, ‘The Rise of the Chicago School of Economics’, in </a:t>
            </a:r>
            <a:r>
              <a:rPr lang="en-US" sz="1400" dirty="0" err="1"/>
              <a:t>Mirowkski</a:t>
            </a:r>
            <a:r>
              <a:rPr lang="en-US" sz="1400" dirty="0"/>
              <a:t>/</a:t>
            </a:r>
            <a:r>
              <a:rPr lang="en-US" sz="1400" dirty="0" err="1"/>
              <a:t>Plehwe</a:t>
            </a:r>
            <a:r>
              <a:rPr lang="en-US" sz="1400" dirty="0"/>
              <a:t> eds, </a:t>
            </a:r>
            <a:r>
              <a:rPr lang="en-US" sz="1400" i="1" dirty="0"/>
              <a:t>The Road from Mont Pelerin, The Making of the Neoliberal thought Collective, </a:t>
            </a:r>
            <a:r>
              <a:rPr lang="en-US" sz="1400" dirty="0"/>
              <a:t>2009), pp. 159/160.</a:t>
            </a:r>
          </a:p>
          <a:p>
            <a:endParaRPr lang="en-US" dirty="0"/>
          </a:p>
          <a:p>
            <a:r>
              <a:rPr lang="en-US" dirty="0"/>
              <a:t>Note: the overwhelming message  of Hayek’s ‘The Road to Serfdom’ is mirrored in all of these claims! </a:t>
            </a:r>
          </a:p>
        </p:txBody>
      </p:sp>
      <p:sp>
        <p:nvSpPr>
          <p:cNvPr id="7" name="TextBox 6">
            <a:extLst>
              <a:ext uri="{FF2B5EF4-FFF2-40B4-BE49-F238E27FC236}">
                <a16:creationId xmlns:a16="http://schemas.microsoft.com/office/drawing/2014/main" id="{D6DC3CDC-DC82-90E1-CC0F-2F704A3EC9E6}"/>
              </a:ext>
            </a:extLst>
          </p:cNvPr>
          <p:cNvSpPr txBox="1"/>
          <p:nvPr/>
        </p:nvSpPr>
        <p:spPr>
          <a:xfrm>
            <a:off x="1436914" y="129600"/>
            <a:ext cx="9158515" cy="400110"/>
          </a:xfrm>
          <a:prstGeom prst="rect">
            <a:avLst/>
          </a:prstGeom>
          <a:noFill/>
        </p:spPr>
        <p:txBody>
          <a:bodyPr wrap="square" rtlCol="0">
            <a:spAutoFit/>
          </a:bodyPr>
          <a:lstStyle/>
          <a:p>
            <a:r>
              <a:rPr lang="en-US" sz="2000" b="1" dirty="0"/>
              <a:t>Approach 1: neoliberalism as intellectual history which is Europe-</a:t>
            </a:r>
            <a:r>
              <a:rPr lang="en-US" sz="2000" b="1" dirty="0" err="1"/>
              <a:t>centred</a:t>
            </a:r>
            <a:r>
              <a:rPr lang="en-US" sz="2000" b="1" dirty="0"/>
              <a:t> </a:t>
            </a:r>
          </a:p>
        </p:txBody>
      </p:sp>
    </p:spTree>
    <p:extLst>
      <p:ext uri="{BB962C8B-B14F-4D97-AF65-F5344CB8AC3E}">
        <p14:creationId xmlns:p14="http://schemas.microsoft.com/office/powerpoint/2010/main" val="2469075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9D18AC8-2F42-FED7-741C-FE29FFE5A451}"/>
              </a:ext>
            </a:extLst>
          </p:cNvPr>
          <p:cNvSpPr txBox="1"/>
          <p:nvPr/>
        </p:nvSpPr>
        <p:spPr>
          <a:xfrm>
            <a:off x="1712686" y="391886"/>
            <a:ext cx="7431314" cy="6463308"/>
          </a:xfrm>
          <a:prstGeom prst="rect">
            <a:avLst/>
          </a:prstGeom>
          <a:noFill/>
        </p:spPr>
        <p:txBody>
          <a:bodyPr wrap="square">
            <a:spAutoFit/>
          </a:bodyPr>
          <a:lstStyle/>
          <a:p>
            <a:r>
              <a:rPr lang="en-US" b="1" dirty="0"/>
              <a:t>Key </a:t>
            </a:r>
            <a:r>
              <a:rPr lang="en-US" sz="1800" b="1" dirty="0"/>
              <a:t>argument in </a:t>
            </a:r>
            <a:r>
              <a:rPr lang="en-US" sz="1800" b="1" i="1" dirty="0"/>
              <a:t>The Road do Serfdom</a:t>
            </a:r>
          </a:p>
          <a:p>
            <a:endParaRPr lang="en-US" sz="1800" dirty="0"/>
          </a:p>
          <a:p>
            <a:r>
              <a:rPr lang="en-US" sz="1800" dirty="0"/>
              <a:t>In 19</a:t>
            </a:r>
            <a:r>
              <a:rPr lang="en-US" sz="1800" baseline="30000" dirty="0"/>
              <a:t>th</a:t>
            </a:r>
            <a:r>
              <a:rPr lang="en-US" sz="1800" dirty="0"/>
              <a:t> century Britain had set forth liberalism in theory and practice (John Stuart Mill’s ‘On liberty’ ) and in practice (free trade, limited government, parliamentary </a:t>
            </a:r>
            <a:r>
              <a:rPr lang="en-US" sz="1800" dirty="0" err="1"/>
              <a:t>sovergnity</a:t>
            </a:r>
            <a:r>
              <a:rPr lang="en-US" sz="1800" dirty="0"/>
              <a:t>). </a:t>
            </a:r>
          </a:p>
          <a:p>
            <a:endParaRPr lang="en-US" sz="1800" dirty="0"/>
          </a:p>
          <a:p>
            <a:r>
              <a:rPr lang="en-US" sz="1800" dirty="0"/>
              <a:t>‘German’ developments – the supremacy of the state (Hegel), socialism (Marx), economic nationalism (List), German historicism (Schmoller), cultural critique of capitalism (Weber and Sombart and the new social sciences (Mannheim) began to roll back the diffusion of liberalism in the later part of the 19</a:t>
            </a:r>
            <a:r>
              <a:rPr lang="en-US" sz="1800" baseline="30000" dirty="0"/>
              <a:t>th</a:t>
            </a:r>
            <a:r>
              <a:rPr lang="en-US" sz="1800" dirty="0"/>
              <a:t> century, a process that was accelerated by the defeat of Germany in 1918. </a:t>
            </a:r>
          </a:p>
          <a:p>
            <a:endParaRPr lang="en-US" sz="1800" dirty="0"/>
          </a:p>
          <a:p>
            <a:endParaRPr lang="en-US" sz="1800" dirty="0"/>
          </a:p>
          <a:p>
            <a:r>
              <a:rPr lang="en-US" sz="1800" dirty="0"/>
              <a:t>	In general terms he underlines the dangers inherent in the 	consequent belief that government could provide for the welfare 	of their citizens more efficiently than the citizens themselves. 	</a:t>
            </a:r>
            <a:r>
              <a:rPr lang="en-US" sz="1800" i="1" dirty="0"/>
              <a:t>The Road to Serfdom </a:t>
            </a:r>
            <a:r>
              <a:rPr lang="en-US" sz="1800" dirty="0"/>
              <a:t>is a ‘German Road’. </a:t>
            </a:r>
          </a:p>
          <a:p>
            <a:endParaRPr lang="en-US" sz="1800" dirty="0"/>
          </a:p>
          <a:p>
            <a:r>
              <a:rPr lang="en-US" sz="1800" dirty="0"/>
              <a:t>	He defends an especially English model of liberalism that 	defined the relationship between the individual and the state  	that – in reality -- didn’t survive the development of 	parliamentary based on universal suffrage (e.g. </a:t>
            </a:r>
            <a:r>
              <a:rPr lang="en-US" sz="1800" dirty="0" err="1"/>
              <a:t>Labour</a:t>
            </a:r>
            <a:r>
              <a:rPr lang="en-US" sz="1800" dirty="0"/>
              <a:t> party). </a:t>
            </a:r>
          </a:p>
        </p:txBody>
      </p:sp>
    </p:spTree>
    <p:extLst>
      <p:ext uri="{BB962C8B-B14F-4D97-AF65-F5344CB8AC3E}">
        <p14:creationId xmlns:p14="http://schemas.microsoft.com/office/powerpoint/2010/main" val="1274698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720F7-1F2F-A467-C60F-734ED273B083}"/>
              </a:ext>
            </a:extLst>
          </p:cNvPr>
          <p:cNvSpPr txBox="1"/>
          <p:nvPr/>
        </p:nvSpPr>
        <p:spPr>
          <a:xfrm>
            <a:off x="827314" y="1291771"/>
            <a:ext cx="9332686" cy="3447098"/>
          </a:xfrm>
          <a:prstGeom prst="rect">
            <a:avLst/>
          </a:prstGeom>
          <a:noFill/>
        </p:spPr>
        <p:txBody>
          <a:bodyPr wrap="square" rtlCol="0">
            <a:spAutoFit/>
          </a:bodyPr>
          <a:lstStyle/>
          <a:p>
            <a:r>
              <a:rPr lang="en-US" sz="2000" i="1" dirty="0"/>
              <a:t>The Road to Serfdom’s </a:t>
            </a:r>
            <a:r>
              <a:rPr lang="en-US" sz="2000" dirty="0"/>
              <a:t>central new idea about liberalism and modernity: </a:t>
            </a:r>
          </a:p>
          <a:p>
            <a:r>
              <a:rPr lang="en-US" sz="2000" dirty="0"/>
              <a:t>the demise of the liberal tradition which he sees emerging in Britain during the 18</a:t>
            </a:r>
            <a:r>
              <a:rPr lang="en-US" sz="2000" baseline="30000" dirty="0"/>
              <a:t>th</a:t>
            </a:r>
            <a:r>
              <a:rPr lang="en-US" sz="2000" dirty="0"/>
              <a:t> and then more forcefully during the  19</a:t>
            </a:r>
            <a:r>
              <a:rPr lang="en-US" sz="2000" baseline="30000" dirty="0"/>
              <a:t>th</a:t>
            </a:r>
            <a:r>
              <a:rPr lang="en-US" sz="2000" dirty="0"/>
              <a:t> century was due to ‘foreign’ ideas concerning the impact of centralized planning on economic life.  His narrative is an ‘European cast’ – in fact ‘German cast’. </a:t>
            </a:r>
          </a:p>
          <a:p>
            <a:endParaRPr lang="en-US" sz="2000" dirty="0"/>
          </a:p>
          <a:p>
            <a:r>
              <a:rPr lang="en-US" sz="2000" dirty="0"/>
              <a:t>The Road to Serfdom is a political tract more than a work of economic analysis and it is strangely silent on the contribution of democratic institutional developments to the demise of classical liberalism (e.g. Britain)</a:t>
            </a:r>
          </a:p>
          <a:p>
            <a:endParaRPr lang="en-US" sz="2000" dirty="0"/>
          </a:p>
          <a:p>
            <a:endParaRPr lang="en-US" dirty="0"/>
          </a:p>
        </p:txBody>
      </p:sp>
      <p:sp>
        <p:nvSpPr>
          <p:cNvPr id="5" name="TextBox 4">
            <a:extLst>
              <a:ext uri="{FF2B5EF4-FFF2-40B4-BE49-F238E27FC236}">
                <a16:creationId xmlns:a16="http://schemas.microsoft.com/office/drawing/2014/main" id="{8CFB9BAE-F558-2D78-D0F5-D11C50D21D4B}"/>
              </a:ext>
            </a:extLst>
          </p:cNvPr>
          <p:cNvSpPr txBox="1"/>
          <p:nvPr/>
        </p:nvSpPr>
        <p:spPr>
          <a:xfrm>
            <a:off x="211014" y="175846"/>
            <a:ext cx="12825047" cy="923330"/>
          </a:xfrm>
          <a:prstGeom prst="rect">
            <a:avLst/>
          </a:prstGeom>
          <a:noFill/>
        </p:spPr>
        <p:txBody>
          <a:bodyPr wrap="square" rtlCol="0">
            <a:spAutoFit/>
          </a:bodyPr>
          <a:lstStyle/>
          <a:p>
            <a:endParaRPr lang="en-US" b="1" dirty="0"/>
          </a:p>
          <a:p>
            <a:r>
              <a:rPr lang="en-US" b="1" dirty="0"/>
              <a:t>What sort of ‘liberalism’ is </a:t>
            </a:r>
            <a:r>
              <a:rPr lang="en-US" b="1" i="1" dirty="0"/>
              <a:t>The Road to Serfdom </a:t>
            </a:r>
            <a:r>
              <a:rPr lang="en-US" b="1" dirty="0"/>
              <a:t>talking about? What does Hayek suggest to return  to? </a:t>
            </a:r>
          </a:p>
          <a:p>
            <a:endParaRPr lang="en-US" dirty="0"/>
          </a:p>
        </p:txBody>
      </p:sp>
      <p:sp>
        <p:nvSpPr>
          <p:cNvPr id="6" name="TextBox 5">
            <a:extLst>
              <a:ext uri="{FF2B5EF4-FFF2-40B4-BE49-F238E27FC236}">
                <a16:creationId xmlns:a16="http://schemas.microsoft.com/office/drawing/2014/main" id="{DF59F299-DE09-DE2E-602A-735639E12F7D}"/>
              </a:ext>
            </a:extLst>
          </p:cNvPr>
          <p:cNvSpPr txBox="1"/>
          <p:nvPr/>
        </p:nvSpPr>
        <p:spPr>
          <a:xfrm>
            <a:off x="0" y="6192079"/>
            <a:ext cx="12039600" cy="523220"/>
          </a:xfrm>
          <a:prstGeom prst="rect">
            <a:avLst/>
          </a:prstGeom>
          <a:noFill/>
        </p:spPr>
        <p:txBody>
          <a:bodyPr wrap="square" rtlCol="0">
            <a:spAutoFit/>
          </a:bodyPr>
          <a:lstStyle/>
          <a:p>
            <a:r>
              <a:rPr lang="en-US" sz="1400" dirty="0"/>
              <a:t>Keith Tribe, Liberalism and Neoliberalism in Britain, 1930-1980, in in </a:t>
            </a:r>
            <a:r>
              <a:rPr lang="en-US" sz="1400" dirty="0" err="1"/>
              <a:t>Mirowkski</a:t>
            </a:r>
            <a:r>
              <a:rPr lang="en-US" sz="1400" dirty="0"/>
              <a:t>/</a:t>
            </a:r>
            <a:r>
              <a:rPr lang="en-US" sz="1400" dirty="0" err="1"/>
              <a:t>Plehwe</a:t>
            </a:r>
            <a:r>
              <a:rPr lang="en-US" sz="1400" dirty="0"/>
              <a:t> eds, </a:t>
            </a:r>
            <a:r>
              <a:rPr lang="en-US" sz="1400" i="1" dirty="0"/>
              <a:t>The Road from Mont Pelerin, The Making of the Neoliberal thought Collective, </a:t>
            </a:r>
            <a:r>
              <a:rPr lang="en-US" sz="1400" dirty="0"/>
              <a:t>2009), pp. 68-97.</a:t>
            </a:r>
          </a:p>
        </p:txBody>
      </p:sp>
    </p:spTree>
    <p:extLst>
      <p:ext uri="{BB962C8B-B14F-4D97-AF65-F5344CB8AC3E}">
        <p14:creationId xmlns:p14="http://schemas.microsoft.com/office/powerpoint/2010/main" val="2956425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42B0C81-2530-4090-5133-3A352B2805DF}"/>
              </a:ext>
            </a:extLst>
          </p:cNvPr>
          <p:cNvSpPr txBox="1"/>
          <p:nvPr/>
        </p:nvSpPr>
        <p:spPr>
          <a:xfrm>
            <a:off x="1320800" y="1872343"/>
            <a:ext cx="9173029" cy="4924425"/>
          </a:xfrm>
          <a:prstGeom prst="rect">
            <a:avLst/>
          </a:prstGeom>
          <a:noFill/>
        </p:spPr>
        <p:txBody>
          <a:bodyPr wrap="square" rtlCol="0">
            <a:spAutoFit/>
          </a:bodyPr>
          <a:lstStyle/>
          <a:p>
            <a:r>
              <a:rPr lang="en-US" sz="2000" dirty="0"/>
              <a:t>Ultimately institutions such as the MPS and the Chicago School were not so much about reviving a ‘dormant’</a:t>
            </a:r>
          </a:p>
          <a:p>
            <a:r>
              <a:rPr lang="en-US" sz="2000" dirty="0"/>
              <a:t>liberalism (as so often claimed by them, including Hayek and their endless historical works trying to claim classical economics for their project ( e.g. Smith, Burke, Mills) but to forge a neo-liberalism better suited to the conditions of their time.</a:t>
            </a:r>
          </a:p>
          <a:p>
            <a:endParaRPr lang="en-US" sz="2000" dirty="0"/>
          </a:p>
          <a:p>
            <a:r>
              <a:rPr lang="en-US" sz="2000" dirty="0"/>
              <a:t>These MPS’s themes were progressively worked out the period of 1946 to 1980s. Key places were  MSP, Chicago School of Economics and Virgina School of Economics. Why? the rise of US as an almost hegemonic power in terms of economic dominance, a strong historical commitment to certain idea of ‘individualism’ and political liberalism but also as the  new  ‘Imperial’  power after WWII.</a:t>
            </a:r>
          </a:p>
          <a:p>
            <a:endParaRPr lang="en-US" dirty="0"/>
          </a:p>
          <a:p>
            <a:endParaRPr lang="en-US" dirty="0"/>
          </a:p>
          <a:p>
            <a:endParaRPr lang="en-US" dirty="0"/>
          </a:p>
        </p:txBody>
      </p:sp>
      <p:sp>
        <p:nvSpPr>
          <p:cNvPr id="6" name="TextBox 5">
            <a:extLst>
              <a:ext uri="{FF2B5EF4-FFF2-40B4-BE49-F238E27FC236}">
                <a16:creationId xmlns:a16="http://schemas.microsoft.com/office/drawing/2014/main" id="{CDD1E407-EB07-9964-CCE4-58C0B1BD53C3}"/>
              </a:ext>
            </a:extLst>
          </p:cNvPr>
          <p:cNvSpPr txBox="1"/>
          <p:nvPr/>
        </p:nvSpPr>
        <p:spPr>
          <a:xfrm>
            <a:off x="566058" y="449943"/>
            <a:ext cx="11678902" cy="1015663"/>
          </a:xfrm>
          <a:prstGeom prst="rect">
            <a:avLst/>
          </a:prstGeom>
          <a:noFill/>
        </p:spPr>
        <p:txBody>
          <a:bodyPr wrap="square" rtlCol="0">
            <a:spAutoFit/>
          </a:bodyPr>
          <a:lstStyle/>
          <a:p>
            <a:r>
              <a:rPr lang="en-US" sz="2000" b="1" dirty="0"/>
              <a:t>Aims: How to forge a ‘neo-liberalism’ better suited to radically changed political conditions and how to  bring economic liberalism together with political liberalism (</a:t>
            </a:r>
            <a:r>
              <a:rPr lang="en-US" sz="2000" b="1" dirty="0" err="1"/>
              <a:t>e.g</a:t>
            </a:r>
            <a:r>
              <a:rPr lang="en-US" sz="2000" b="1" dirty="0"/>
              <a:t> universal suffrage in democratic societies</a:t>
            </a:r>
            <a:r>
              <a:rPr lang="en-US" b="1" dirty="0"/>
              <a:t>)</a:t>
            </a:r>
          </a:p>
        </p:txBody>
      </p:sp>
    </p:spTree>
    <p:extLst>
      <p:ext uri="{BB962C8B-B14F-4D97-AF65-F5344CB8AC3E}">
        <p14:creationId xmlns:p14="http://schemas.microsoft.com/office/powerpoint/2010/main" val="15933536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3197</TotalTime>
  <Words>3503</Words>
  <Application>Microsoft Macintosh PowerPoint</Application>
  <PresentationFormat>Widescreen</PresentationFormat>
  <Paragraphs>197</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Aptos</vt:lpstr>
      <vt:lpstr>Aptos Display</vt:lpstr>
      <vt:lpstr>Arial</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2026-02-02T18:06:18Z</dcterms:created>
  <dcterms:modified xsi:type="dcterms:W3CDTF">2026-02-04T23:23:37Z</dcterms:modified>
</cp:coreProperties>
</file>