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82" r:id="rId5"/>
    <p:sldId id="259" r:id="rId6"/>
    <p:sldId id="283" r:id="rId7"/>
    <p:sldId id="276" r:id="rId8"/>
    <p:sldId id="291" r:id="rId9"/>
    <p:sldId id="293" r:id="rId10"/>
    <p:sldId id="294" r:id="rId11"/>
    <p:sldId id="285" r:id="rId12"/>
    <p:sldId id="295" r:id="rId13"/>
    <p:sldId id="286" r:id="rId14"/>
    <p:sldId id="297" r:id="rId15"/>
    <p:sldId id="298" r:id="rId16"/>
    <p:sldId id="284"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94FBAA8-9B0D-4549-8082-8CE9BD2DA33D}" v="57" dt="2026-01-15T00:33:47.39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868"/>
    <p:restoredTop sz="91452"/>
  </p:normalViewPr>
  <p:slideViewPr>
    <p:cSldViewPr snapToGrid="0">
      <p:cViewPr>
        <p:scale>
          <a:sx n="82" d="100"/>
          <a:sy n="82" d="100"/>
        </p:scale>
        <p:origin x="592" y="6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643552-0FBA-A117-EFF8-5AFF40417020}"/>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CA02A557-D09F-013C-6740-99EFFA6B6BC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BE1DCC94-EA60-80EE-786D-B6EADDC0DAF0}"/>
              </a:ext>
            </a:extLst>
          </p:cNvPr>
          <p:cNvSpPr>
            <a:spLocks noGrp="1"/>
          </p:cNvSpPr>
          <p:nvPr>
            <p:ph type="dt" sz="half" idx="10"/>
          </p:nvPr>
        </p:nvSpPr>
        <p:spPr/>
        <p:txBody>
          <a:bodyPr/>
          <a:lstStyle/>
          <a:p>
            <a:fld id="{D2AF153D-A26F-C542-923D-3414B6824A41}" type="datetimeFigureOut">
              <a:rPr lang="en-US" smtClean="0"/>
              <a:t>1/13/26</a:t>
            </a:fld>
            <a:endParaRPr lang="en-US"/>
          </a:p>
        </p:txBody>
      </p:sp>
      <p:sp>
        <p:nvSpPr>
          <p:cNvPr id="5" name="Footer Placeholder 4">
            <a:extLst>
              <a:ext uri="{FF2B5EF4-FFF2-40B4-BE49-F238E27FC236}">
                <a16:creationId xmlns:a16="http://schemas.microsoft.com/office/drawing/2014/main" id="{0D8F02F4-45C6-C4D8-02AD-E557404AD5B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7E8CF02-AEFF-5117-81D1-049F87C28013}"/>
              </a:ext>
            </a:extLst>
          </p:cNvPr>
          <p:cNvSpPr>
            <a:spLocks noGrp="1"/>
          </p:cNvSpPr>
          <p:nvPr>
            <p:ph type="sldNum" sz="quarter" idx="12"/>
          </p:nvPr>
        </p:nvSpPr>
        <p:spPr/>
        <p:txBody>
          <a:bodyPr/>
          <a:lstStyle/>
          <a:p>
            <a:fld id="{63715523-B928-B345-904B-B764C49CE71F}" type="slidenum">
              <a:rPr lang="en-US" smtClean="0"/>
              <a:t>‹#›</a:t>
            </a:fld>
            <a:endParaRPr lang="en-US"/>
          </a:p>
        </p:txBody>
      </p:sp>
    </p:spTree>
    <p:extLst>
      <p:ext uri="{BB962C8B-B14F-4D97-AF65-F5344CB8AC3E}">
        <p14:creationId xmlns:p14="http://schemas.microsoft.com/office/powerpoint/2010/main" val="24257419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4072BA-EA10-5CF3-9F0F-80DA16F2B6DF}"/>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1FAD7F79-67DC-C14E-24A4-BCAE20C6174A}"/>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B7BF6CD-F9D6-7600-CA3E-09A96C12BEA9}"/>
              </a:ext>
            </a:extLst>
          </p:cNvPr>
          <p:cNvSpPr>
            <a:spLocks noGrp="1"/>
          </p:cNvSpPr>
          <p:nvPr>
            <p:ph type="dt" sz="half" idx="10"/>
          </p:nvPr>
        </p:nvSpPr>
        <p:spPr/>
        <p:txBody>
          <a:bodyPr/>
          <a:lstStyle/>
          <a:p>
            <a:fld id="{D2AF153D-A26F-C542-923D-3414B6824A41}" type="datetimeFigureOut">
              <a:rPr lang="en-US" smtClean="0"/>
              <a:t>1/13/26</a:t>
            </a:fld>
            <a:endParaRPr lang="en-US"/>
          </a:p>
        </p:txBody>
      </p:sp>
      <p:sp>
        <p:nvSpPr>
          <p:cNvPr id="5" name="Footer Placeholder 4">
            <a:extLst>
              <a:ext uri="{FF2B5EF4-FFF2-40B4-BE49-F238E27FC236}">
                <a16:creationId xmlns:a16="http://schemas.microsoft.com/office/drawing/2014/main" id="{2FEA04D6-191C-6D0D-64E1-E10B989871B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271C134-CA59-8E3B-CC73-C36595FBC94F}"/>
              </a:ext>
            </a:extLst>
          </p:cNvPr>
          <p:cNvSpPr>
            <a:spLocks noGrp="1"/>
          </p:cNvSpPr>
          <p:nvPr>
            <p:ph type="sldNum" sz="quarter" idx="12"/>
          </p:nvPr>
        </p:nvSpPr>
        <p:spPr/>
        <p:txBody>
          <a:bodyPr/>
          <a:lstStyle/>
          <a:p>
            <a:fld id="{63715523-B928-B345-904B-B764C49CE71F}" type="slidenum">
              <a:rPr lang="en-US" smtClean="0"/>
              <a:t>‹#›</a:t>
            </a:fld>
            <a:endParaRPr lang="en-US"/>
          </a:p>
        </p:txBody>
      </p:sp>
    </p:spTree>
    <p:extLst>
      <p:ext uri="{BB962C8B-B14F-4D97-AF65-F5344CB8AC3E}">
        <p14:creationId xmlns:p14="http://schemas.microsoft.com/office/powerpoint/2010/main" val="22353018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1E08ED5-35E8-54A1-2968-0488048AB83E}"/>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E787867-68BA-B263-84BE-3B894ABE5EE0}"/>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8B37AFB-F8AE-0158-D4C1-4151C008BD9D}"/>
              </a:ext>
            </a:extLst>
          </p:cNvPr>
          <p:cNvSpPr>
            <a:spLocks noGrp="1"/>
          </p:cNvSpPr>
          <p:nvPr>
            <p:ph type="dt" sz="half" idx="10"/>
          </p:nvPr>
        </p:nvSpPr>
        <p:spPr/>
        <p:txBody>
          <a:bodyPr/>
          <a:lstStyle/>
          <a:p>
            <a:fld id="{D2AF153D-A26F-C542-923D-3414B6824A41}" type="datetimeFigureOut">
              <a:rPr lang="en-US" smtClean="0"/>
              <a:t>1/13/26</a:t>
            </a:fld>
            <a:endParaRPr lang="en-US"/>
          </a:p>
        </p:txBody>
      </p:sp>
      <p:sp>
        <p:nvSpPr>
          <p:cNvPr id="5" name="Footer Placeholder 4">
            <a:extLst>
              <a:ext uri="{FF2B5EF4-FFF2-40B4-BE49-F238E27FC236}">
                <a16:creationId xmlns:a16="http://schemas.microsoft.com/office/drawing/2014/main" id="{35C95B8B-AF82-1BF4-DCBA-7FEDD49519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24C2BB-2A9A-86A3-9566-173767C07813}"/>
              </a:ext>
            </a:extLst>
          </p:cNvPr>
          <p:cNvSpPr>
            <a:spLocks noGrp="1"/>
          </p:cNvSpPr>
          <p:nvPr>
            <p:ph type="sldNum" sz="quarter" idx="12"/>
          </p:nvPr>
        </p:nvSpPr>
        <p:spPr/>
        <p:txBody>
          <a:bodyPr/>
          <a:lstStyle/>
          <a:p>
            <a:fld id="{63715523-B928-B345-904B-B764C49CE71F}" type="slidenum">
              <a:rPr lang="en-US" smtClean="0"/>
              <a:t>‹#›</a:t>
            </a:fld>
            <a:endParaRPr lang="en-US"/>
          </a:p>
        </p:txBody>
      </p:sp>
    </p:spTree>
    <p:extLst>
      <p:ext uri="{BB962C8B-B14F-4D97-AF65-F5344CB8AC3E}">
        <p14:creationId xmlns:p14="http://schemas.microsoft.com/office/powerpoint/2010/main" val="30953928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B96E3-33FE-DAED-1812-7A3D881B9877}"/>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FD57599-2459-1D1D-C934-DBB40C83B732}"/>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0F23F7A-3E50-8D2D-6312-B801BF94AD23}"/>
              </a:ext>
            </a:extLst>
          </p:cNvPr>
          <p:cNvSpPr>
            <a:spLocks noGrp="1"/>
          </p:cNvSpPr>
          <p:nvPr>
            <p:ph type="dt" sz="half" idx="10"/>
          </p:nvPr>
        </p:nvSpPr>
        <p:spPr/>
        <p:txBody>
          <a:bodyPr/>
          <a:lstStyle/>
          <a:p>
            <a:fld id="{D2AF153D-A26F-C542-923D-3414B6824A41}" type="datetimeFigureOut">
              <a:rPr lang="en-US" smtClean="0"/>
              <a:t>1/13/26</a:t>
            </a:fld>
            <a:endParaRPr lang="en-US"/>
          </a:p>
        </p:txBody>
      </p:sp>
      <p:sp>
        <p:nvSpPr>
          <p:cNvPr id="5" name="Footer Placeholder 4">
            <a:extLst>
              <a:ext uri="{FF2B5EF4-FFF2-40B4-BE49-F238E27FC236}">
                <a16:creationId xmlns:a16="http://schemas.microsoft.com/office/drawing/2014/main" id="{DFD79829-EF45-311A-E3A1-E8A267A38FD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9216B37-0FF4-C49D-06DC-0B94B7B6C7EC}"/>
              </a:ext>
            </a:extLst>
          </p:cNvPr>
          <p:cNvSpPr>
            <a:spLocks noGrp="1"/>
          </p:cNvSpPr>
          <p:nvPr>
            <p:ph type="sldNum" sz="quarter" idx="12"/>
          </p:nvPr>
        </p:nvSpPr>
        <p:spPr/>
        <p:txBody>
          <a:bodyPr/>
          <a:lstStyle/>
          <a:p>
            <a:fld id="{63715523-B928-B345-904B-B764C49CE71F}" type="slidenum">
              <a:rPr lang="en-US" smtClean="0"/>
              <a:t>‹#›</a:t>
            </a:fld>
            <a:endParaRPr lang="en-US"/>
          </a:p>
        </p:txBody>
      </p:sp>
    </p:spTree>
    <p:extLst>
      <p:ext uri="{BB962C8B-B14F-4D97-AF65-F5344CB8AC3E}">
        <p14:creationId xmlns:p14="http://schemas.microsoft.com/office/powerpoint/2010/main" val="21339391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7FA8C8-7978-80ED-AE96-BA8FE7600B6F}"/>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0B70267E-6FB3-9BC1-BF87-9AF44014CBBF}"/>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BEAF3B7A-2DC4-1636-0815-17C1ECD59820}"/>
              </a:ext>
            </a:extLst>
          </p:cNvPr>
          <p:cNvSpPr>
            <a:spLocks noGrp="1"/>
          </p:cNvSpPr>
          <p:nvPr>
            <p:ph type="dt" sz="half" idx="10"/>
          </p:nvPr>
        </p:nvSpPr>
        <p:spPr/>
        <p:txBody>
          <a:bodyPr/>
          <a:lstStyle/>
          <a:p>
            <a:fld id="{D2AF153D-A26F-C542-923D-3414B6824A41}" type="datetimeFigureOut">
              <a:rPr lang="en-US" smtClean="0"/>
              <a:t>1/13/26</a:t>
            </a:fld>
            <a:endParaRPr lang="en-US"/>
          </a:p>
        </p:txBody>
      </p:sp>
      <p:sp>
        <p:nvSpPr>
          <p:cNvPr id="5" name="Footer Placeholder 4">
            <a:extLst>
              <a:ext uri="{FF2B5EF4-FFF2-40B4-BE49-F238E27FC236}">
                <a16:creationId xmlns:a16="http://schemas.microsoft.com/office/drawing/2014/main" id="{9BF6BF23-471E-552E-7356-96BBA2EEAD7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493E53-2AA4-4F62-D089-146B420A80C2}"/>
              </a:ext>
            </a:extLst>
          </p:cNvPr>
          <p:cNvSpPr>
            <a:spLocks noGrp="1"/>
          </p:cNvSpPr>
          <p:nvPr>
            <p:ph type="sldNum" sz="quarter" idx="12"/>
          </p:nvPr>
        </p:nvSpPr>
        <p:spPr/>
        <p:txBody>
          <a:bodyPr/>
          <a:lstStyle/>
          <a:p>
            <a:fld id="{63715523-B928-B345-904B-B764C49CE71F}" type="slidenum">
              <a:rPr lang="en-US" smtClean="0"/>
              <a:t>‹#›</a:t>
            </a:fld>
            <a:endParaRPr lang="en-US"/>
          </a:p>
        </p:txBody>
      </p:sp>
    </p:spTree>
    <p:extLst>
      <p:ext uri="{BB962C8B-B14F-4D97-AF65-F5344CB8AC3E}">
        <p14:creationId xmlns:p14="http://schemas.microsoft.com/office/powerpoint/2010/main" val="4058230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AE9D8B-00EE-B0EA-204D-730881B2C9AA}"/>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41FAE65B-20DC-5EE0-C39A-2B48F6CCBA67}"/>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9B15CB4-A9E3-7D43-7F00-3FEE6A57061E}"/>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396C9514-C6CD-B8F8-2CBE-A3DD212CC4ED}"/>
              </a:ext>
            </a:extLst>
          </p:cNvPr>
          <p:cNvSpPr>
            <a:spLocks noGrp="1"/>
          </p:cNvSpPr>
          <p:nvPr>
            <p:ph type="dt" sz="half" idx="10"/>
          </p:nvPr>
        </p:nvSpPr>
        <p:spPr/>
        <p:txBody>
          <a:bodyPr/>
          <a:lstStyle/>
          <a:p>
            <a:fld id="{D2AF153D-A26F-C542-923D-3414B6824A41}" type="datetimeFigureOut">
              <a:rPr lang="en-US" smtClean="0"/>
              <a:t>1/13/26</a:t>
            </a:fld>
            <a:endParaRPr lang="en-US"/>
          </a:p>
        </p:txBody>
      </p:sp>
      <p:sp>
        <p:nvSpPr>
          <p:cNvPr id="6" name="Footer Placeholder 5">
            <a:extLst>
              <a:ext uri="{FF2B5EF4-FFF2-40B4-BE49-F238E27FC236}">
                <a16:creationId xmlns:a16="http://schemas.microsoft.com/office/drawing/2014/main" id="{F8CEDAA0-1E46-4C0C-C109-EBBC0D3FB6D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8775D99-DC15-E24C-80E7-E2D624BA43D8}"/>
              </a:ext>
            </a:extLst>
          </p:cNvPr>
          <p:cNvSpPr>
            <a:spLocks noGrp="1"/>
          </p:cNvSpPr>
          <p:nvPr>
            <p:ph type="sldNum" sz="quarter" idx="12"/>
          </p:nvPr>
        </p:nvSpPr>
        <p:spPr/>
        <p:txBody>
          <a:bodyPr/>
          <a:lstStyle/>
          <a:p>
            <a:fld id="{63715523-B928-B345-904B-B764C49CE71F}" type="slidenum">
              <a:rPr lang="en-US" smtClean="0"/>
              <a:t>‹#›</a:t>
            </a:fld>
            <a:endParaRPr lang="en-US"/>
          </a:p>
        </p:txBody>
      </p:sp>
    </p:spTree>
    <p:extLst>
      <p:ext uri="{BB962C8B-B14F-4D97-AF65-F5344CB8AC3E}">
        <p14:creationId xmlns:p14="http://schemas.microsoft.com/office/powerpoint/2010/main" val="39044151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0B1B01-CA1C-A6AC-00DB-B2D128B7B4D8}"/>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3207554-A90E-06A0-DEBA-277260663F0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2AF1E4C8-E76F-879A-7493-51E75E26123C}"/>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25ADF409-06D9-F738-144A-2F4322DEE45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5762FEFB-14C5-3AC8-1956-32EC5AF1179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F7F07377-D24F-C81B-50FD-F7EE04F2E49B}"/>
              </a:ext>
            </a:extLst>
          </p:cNvPr>
          <p:cNvSpPr>
            <a:spLocks noGrp="1"/>
          </p:cNvSpPr>
          <p:nvPr>
            <p:ph type="dt" sz="half" idx="10"/>
          </p:nvPr>
        </p:nvSpPr>
        <p:spPr/>
        <p:txBody>
          <a:bodyPr/>
          <a:lstStyle/>
          <a:p>
            <a:fld id="{D2AF153D-A26F-C542-923D-3414B6824A41}" type="datetimeFigureOut">
              <a:rPr lang="en-US" smtClean="0"/>
              <a:t>1/13/26</a:t>
            </a:fld>
            <a:endParaRPr lang="en-US"/>
          </a:p>
        </p:txBody>
      </p:sp>
      <p:sp>
        <p:nvSpPr>
          <p:cNvPr id="8" name="Footer Placeholder 7">
            <a:extLst>
              <a:ext uri="{FF2B5EF4-FFF2-40B4-BE49-F238E27FC236}">
                <a16:creationId xmlns:a16="http://schemas.microsoft.com/office/drawing/2014/main" id="{608F2C85-1FD2-1432-C239-A002EA301AD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D9944C5-6E34-D8AE-E25D-81B870B94104}"/>
              </a:ext>
            </a:extLst>
          </p:cNvPr>
          <p:cNvSpPr>
            <a:spLocks noGrp="1"/>
          </p:cNvSpPr>
          <p:nvPr>
            <p:ph type="sldNum" sz="quarter" idx="12"/>
          </p:nvPr>
        </p:nvSpPr>
        <p:spPr/>
        <p:txBody>
          <a:bodyPr/>
          <a:lstStyle/>
          <a:p>
            <a:fld id="{63715523-B928-B345-904B-B764C49CE71F}" type="slidenum">
              <a:rPr lang="en-US" smtClean="0"/>
              <a:t>‹#›</a:t>
            </a:fld>
            <a:endParaRPr lang="en-US"/>
          </a:p>
        </p:txBody>
      </p:sp>
    </p:spTree>
    <p:extLst>
      <p:ext uri="{BB962C8B-B14F-4D97-AF65-F5344CB8AC3E}">
        <p14:creationId xmlns:p14="http://schemas.microsoft.com/office/powerpoint/2010/main" val="6877228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CCE24F-F6A8-F2C4-5470-3A969E6127C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02427DA-2148-5F39-4573-1D143283E461}"/>
              </a:ext>
            </a:extLst>
          </p:cNvPr>
          <p:cNvSpPr>
            <a:spLocks noGrp="1"/>
          </p:cNvSpPr>
          <p:nvPr>
            <p:ph type="dt" sz="half" idx="10"/>
          </p:nvPr>
        </p:nvSpPr>
        <p:spPr/>
        <p:txBody>
          <a:bodyPr/>
          <a:lstStyle/>
          <a:p>
            <a:fld id="{D2AF153D-A26F-C542-923D-3414B6824A41}" type="datetimeFigureOut">
              <a:rPr lang="en-US" smtClean="0"/>
              <a:t>1/13/26</a:t>
            </a:fld>
            <a:endParaRPr lang="en-US"/>
          </a:p>
        </p:txBody>
      </p:sp>
      <p:sp>
        <p:nvSpPr>
          <p:cNvPr id="4" name="Footer Placeholder 3">
            <a:extLst>
              <a:ext uri="{FF2B5EF4-FFF2-40B4-BE49-F238E27FC236}">
                <a16:creationId xmlns:a16="http://schemas.microsoft.com/office/drawing/2014/main" id="{E44CBC5E-38BD-AE61-5D2A-B139DB81A2C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83C2353-DABE-6629-B843-B49B3D9B3039}"/>
              </a:ext>
            </a:extLst>
          </p:cNvPr>
          <p:cNvSpPr>
            <a:spLocks noGrp="1"/>
          </p:cNvSpPr>
          <p:nvPr>
            <p:ph type="sldNum" sz="quarter" idx="12"/>
          </p:nvPr>
        </p:nvSpPr>
        <p:spPr/>
        <p:txBody>
          <a:bodyPr/>
          <a:lstStyle/>
          <a:p>
            <a:fld id="{63715523-B928-B345-904B-B764C49CE71F}" type="slidenum">
              <a:rPr lang="en-US" smtClean="0"/>
              <a:t>‹#›</a:t>
            </a:fld>
            <a:endParaRPr lang="en-US"/>
          </a:p>
        </p:txBody>
      </p:sp>
    </p:spTree>
    <p:extLst>
      <p:ext uri="{BB962C8B-B14F-4D97-AF65-F5344CB8AC3E}">
        <p14:creationId xmlns:p14="http://schemas.microsoft.com/office/powerpoint/2010/main" val="28076475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F02D532-8CF2-28A4-0CDB-A8D09078374C}"/>
              </a:ext>
            </a:extLst>
          </p:cNvPr>
          <p:cNvSpPr>
            <a:spLocks noGrp="1"/>
          </p:cNvSpPr>
          <p:nvPr>
            <p:ph type="dt" sz="half" idx="10"/>
          </p:nvPr>
        </p:nvSpPr>
        <p:spPr/>
        <p:txBody>
          <a:bodyPr/>
          <a:lstStyle/>
          <a:p>
            <a:fld id="{D2AF153D-A26F-C542-923D-3414B6824A41}" type="datetimeFigureOut">
              <a:rPr lang="en-US" smtClean="0"/>
              <a:t>1/13/26</a:t>
            </a:fld>
            <a:endParaRPr lang="en-US"/>
          </a:p>
        </p:txBody>
      </p:sp>
      <p:sp>
        <p:nvSpPr>
          <p:cNvPr id="3" name="Footer Placeholder 2">
            <a:extLst>
              <a:ext uri="{FF2B5EF4-FFF2-40B4-BE49-F238E27FC236}">
                <a16:creationId xmlns:a16="http://schemas.microsoft.com/office/drawing/2014/main" id="{56027F48-E992-79A5-7CBB-E76FCDAB59E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A2E668C-EC63-44F9-2714-17DDE30C6898}"/>
              </a:ext>
            </a:extLst>
          </p:cNvPr>
          <p:cNvSpPr>
            <a:spLocks noGrp="1"/>
          </p:cNvSpPr>
          <p:nvPr>
            <p:ph type="sldNum" sz="quarter" idx="12"/>
          </p:nvPr>
        </p:nvSpPr>
        <p:spPr/>
        <p:txBody>
          <a:bodyPr/>
          <a:lstStyle/>
          <a:p>
            <a:fld id="{63715523-B928-B345-904B-B764C49CE71F}" type="slidenum">
              <a:rPr lang="en-US" smtClean="0"/>
              <a:t>‹#›</a:t>
            </a:fld>
            <a:endParaRPr lang="en-US"/>
          </a:p>
        </p:txBody>
      </p:sp>
    </p:spTree>
    <p:extLst>
      <p:ext uri="{BB962C8B-B14F-4D97-AF65-F5344CB8AC3E}">
        <p14:creationId xmlns:p14="http://schemas.microsoft.com/office/powerpoint/2010/main" val="12902970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23674F-A542-0FFE-B65B-E879FDF43A0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372317C8-6985-D4E0-AB48-CA85082B1F6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147FE242-60C2-13CD-EB98-EBCED1F81F0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514B11F-A882-21C2-84B3-EC85371AF661}"/>
              </a:ext>
            </a:extLst>
          </p:cNvPr>
          <p:cNvSpPr>
            <a:spLocks noGrp="1"/>
          </p:cNvSpPr>
          <p:nvPr>
            <p:ph type="dt" sz="half" idx="10"/>
          </p:nvPr>
        </p:nvSpPr>
        <p:spPr/>
        <p:txBody>
          <a:bodyPr/>
          <a:lstStyle/>
          <a:p>
            <a:fld id="{D2AF153D-A26F-C542-923D-3414B6824A41}" type="datetimeFigureOut">
              <a:rPr lang="en-US" smtClean="0"/>
              <a:t>1/13/26</a:t>
            </a:fld>
            <a:endParaRPr lang="en-US"/>
          </a:p>
        </p:txBody>
      </p:sp>
      <p:sp>
        <p:nvSpPr>
          <p:cNvPr id="6" name="Footer Placeholder 5">
            <a:extLst>
              <a:ext uri="{FF2B5EF4-FFF2-40B4-BE49-F238E27FC236}">
                <a16:creationId xmlns:a16="http://schemas.microsoft.com/office/drawing/2014/main" id="{9713B68C-880A-15D4-84BC-C60D80C5F44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70C6CC5-2FA6-3C80-D6FC-05305AF06DB5}"/>
              </a:ext>
            </a:extLst>
          </p:cNvPr>
          <p:cNvSpPr>
            <a:spLocks noGrp="1"/>
          </p:cNvSpPr>
          <p:nvPr>
            <p:ph type="sldNum" sz="quarter" idx="12"/>
          </p:nvPr>
        </p:nvSpPr>
        <p:spPr/>
        <p:txBody>
          <a:bodyPr/>
          <a:lstStyle/>
          <a:p>
            <a:fld id="{63715523-B928-B345-904B-B764C49CE71F}" type="slidenum">
              <a:rPr lang="en-US" smtClean="0"/>
              <a:t>‹#›</a:t>
            </a:fld>
            <a:endParaRPr lang="en-US"/>
          </a:p>
        </p:txBody>
      </p:sp>
    </p:spTree>
    <p:extLst>
      <p:ext uri="{BB962C8B-B14F-4D97-AF65-F5344CB8AC3E}">
        <p14:creationId xmlns:p14="http://schemas.microsoft.com/office/powerpoint/2010/main" val="15679314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463B31-AEE5-4061-B309-FEDCE6F4E3A3}"/>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2F7F5CD9-E833-DDED-1022-53790FF67E2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5143FBC-F009-3748-AE82-73A899DD2E5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3DC5ED4-A2EF-38F0-F972-0870CBA41C54}"/>
              </a:ext>
            </a:extLst>
          </p:cNvPr>
          <p:cNvSpPr>
            <a:spLocks noGrp="1"/>
          </p:cNvSpPr>
          <p:nvPr>
            <p:ph type="dt" sz="half" idx="10"/>
          </p:nvPr>
        </p:nvSpPr>
        <p:spPr/>
        <p:txBody>
          <a:bodyPr/>
          <a:lstStyle/>
          <a:p>
            <a:fld id="{D2AF153D-A26F-C542-923D-3414B6824A41}" type="datetimeFigureOut">
              <a:rPr lang="en-US" smtClean="0"/>
              <a:t>1/13/26</a:t>
            </a:fld>
            <a:endParaRPr lang="en-US"/>
          </a:p>
        </p:txBody>
      </p:sp>
      <p:sp>
        <p:nvSpPr>
          <p:cNvPr id="6" name="Footer Placeholder 5">
            <a:extLst>
              <a:ext uri="{FF2B5EF4-FFF2-40B4-BE49-F238E27FC236}">
                <a16:creationId xmlns:a16="http://schemas.microsoft.com/office/drawing/2014/main" id="{30523E2F-DF05-2B76-973A-A5B83E0B2B6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648E1FE-CC41-90E1-9143-943384C30DFA}"/>
              </a:ext>
            </a:extLst>
          </p:cNvPr>
          <p:cNvSpPr>
            <a:spLocks noGrp="1"/>
          </p:cNvSpPr>
          <p:nvPr>
            <p:ph type="sldNum" sz="quarter" idx="12"/>
          </p:nvPr>
        </p:nvSpPr>
        <p:spPr/>
        <p:txBody>
          <a:bodyPr/>
          <a:lstStyle/>
          <a:p>
            <a:fld id="{63715523-B928-B345-904B-B764C49CE71F}" type="slidenum">
              <a:rPr lang="en-US" smtClean="0"/>
              <a:t>‹#›</a:t>
            </a:fld>
            <a:endParaRPr lang="en-US"/>
          </a:p>
        </p:txBody>
      </p:sp>
    </p:spTree>
    <p:extLst>
      <p:ext uri="{BB962C8B-B14F-4D97-AF65-F5344CB8AC3E}">
        <p14:creationId xmlns:p14="http://schemas.microsoft.com/office/powerpoint/2010/main" val="13535108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4C78442-8642-B276-65BF-24F3B04B73E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D684185-1DBA-3874-005C-6D897522864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7DBB711-24BE-E3DB-57D8-E77565FD446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2AF153D-A26F-C542-923D-3414B6824A41}" type="datetimeFigureOut">
              <a:rPr lang="en-US" smtClean="0"/>
              <a:t>1/13/26</a:t>
            </a:fld>
            <a:endParaRPr lang="en-US"/>
          </a:p>
        </p:txBody>
      </p:sp>
      <p:sp>
        <p:nvSpPr>
          <p:cNvPr id="5" name="Footer Placeholder 4">
            <a:extLst>
              <a:ext uri="{FF2B5EF4-FFF2-40B4-BE49-F238E27FC236}">
                <a16:creationId xmlns:a16="http://schemas.microsoft.com/office/drawing/2014/main" id="{39F8C579-2A0F-8628-4D27-5C3F1F6A130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C75C5F14-6FBE-D2C4-1D4C-17763735B55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3715523-B928-B345-904B-B764C49CE71F}" type="slidenum">
              <a:rPr lang="en-US" smtClean="0"/>
              <a:t>‹#›</a:t>
            </a:fld>
            <a:endParaRPr lang="en-US"/>
          </a:p>
        </p:txBody>
      </p:sp>
    </p:spTree>
    <p:extLst>
      <p:ext uri="{BB962C8B-B14F-4D97-AF65-F5344CB8AC3E}">
        <p14:creationId xmlns:p14="http://schemas.microsoft.com/office/powerpoint/2010/main" val="26349015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F31DA25-4515-3459-B678-A10319AD1090}"/>
              </a:ext>
            </a:extLst>
          </p:cNvPr>
          <p:cNvSpPr txBox="1"/>
          <p:nvPr/>
        </p:nvSpPr>
        <p:spPr>
          <a:xfrm>
            <a:off x="2171699" y="876300"/>
            <a:ext cx="8248651" cy="646331"/>
          </a:xfrm>
          <a:prstGeom prst="rect">
            <a:avLst/>
          </a:prstGeom>
          <a:noFill/>
        </p:spPr>
        <p:txBody>
          <a:bodyPr wrap="square">
            <a:spAutoFit/>
          </a:bodyPr>
          <a:lstStyle/>
          <a:p>
            <a:pPr algn="l">
              <a:spcAft>
                <a:spcPts val="750"/>
              </a:spcAft>
              <a:buNone/>
            </a:pPr>
            <a:r>
              <a:rPr lang="en-GB" b="1" i="0" dirty="0">
                <a:solidFill>
                  <a:srgbClr val="000000"/>
                </a:solidFill>
                <a:effectLst/>
                <a:latin typeface="Open Sans" panose="020B0606030504020204" pitchFamily="34" charset="0"/>
              </a:rPr>
              <a:t>A Short History of Neoliberalism: Market, State and Human Nature, 			1920 to Today</a:t>
            </a:r>
          </a:p>
        </p:txBody>
      </p:sp>
      <p:pic>
        <p:nvPicPr>
          <p:cNvPr id="7" name="Picture 6">
            <a:extLst>
              <a:ext uri="{FF2B5EF4-FFF2-40B4-BE49-F238E27FC236}">
                <a16:creationId xmlns:a16="http://schemas.microsoft.com/office/drawing/2014/main" id="{4CB7685C-43B9-E2B3-EA91-4CF69F97EFE6}"/>
              </a:ext>
            </a:extLst>
          </p:cNvPr>
          <p:cNvPicPr>
            <a:picLocks noChangeAspect="1"/>
          </p:cNvPicPr>
          <p:nvPr/>
        </p:nvPicPr>
        <p:blipFill>
          <a:blip r:embed="rId2"/>
          <a:stretch>
            <a:fillRect/>
          </a:stretch>
        </p:blipFill>
        <p:spPr>
          <a:xfrm>
            <a:off x="3323660" y="3152001"/>
            <a:ext cx="4752000" cy="3168000"/>
          </a:xfrm>
          <a:prstGeom prst="rect">
            <a:avLst/>
          </a:prstGeom>
        </p:spPr>
      </p:pic>
      <p:sp>
        <p:nvSpPr>
          <p:cNvPr id="8" name="TextBox 7">
            <a:extLst>
              <a:ext uri="{FF2B5EF4-FFF2-40B4-BE49-F238E27FC236}">
                <a16:creationId xmlns:a16="http://schemas.microsoft.com/office/drawing/2014/main" id="{7CCEE015-9B31-A56C-E9FC-DD1503BBAFB5}"/>
              </a:ext>
            </a:extLst>
          </p:cNvPr>
          <p:cNvSpPr txBox="1"/>
          <p:nvPr/>
        </p:nvSpPr>
        <p:spPr>
          <a:xfrm>
            <a:off x="4152900" y="2152650"/>
            <a:ext cx="2724150" cy="369332"/>
          </a:xfrm>
          <a:prstGeom prst="rect">
            <a:avLst/>
          </a:prstGeom>
          <a:noFill/>
        </p:spPr>
        <p:txBody>
          <a:bodyPr wrap="square" rtlCol="0">
            <a:spAutoFit/>
          </a:bodyPr>
          <a:lstStyle/>
          <a:p>
            <a:r>
              <a:rPr lang="en-US" b="1" dirty="0"/>
              <a:t>             Dr Claudia Stein </a:t>
            </a:r>
          </a:p>
        </p:txBody>
      </p:sp>
    </p:spTree>
    <p:extLst>
      <p:ext uri="{BB962C8B-B14F-4D97-AF65-F5344CB8AC3E}">
        <p14:creationId xmlns:p14="http://schemas.microsoft.com/office/powerpoint/2010/main" val="31634914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C7F20A-682F-B5A6-281D-196715F1BC05}"/>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69C408F4-5F9C-6904-CD00-E0B0D2294A1E}"/>
              </a:ext>
            </a:extLst>
          </p:cNvPr>
          <p:cNvSpPr txBox="1"/>
          <p:nvPr/>
        </p:nvSpPr>
        <p:spPr>
          <a:xfrm>
            <a:off x="728421" y="0"/>
            <a:ext cx="8419454" cy="5909310"/>
          </a:xfrm>
          <a:prstGeom prst="rect">
            <a:avLst/>
          </a:prstGeom>
          <a:noFill/>
        </p:spPr>
        <p:txBody>
          <a:bodyPr wrap="square">
            <a:spAutoFit/>
          </a:bodyPr>
          <a:lstStyle/>
          <a:p>
            <a:r>
              <a:rPr lang="en-GB" b="1" dirty="0"/>
              <a:t>2. Market fundamentalism: Neoliberalism as an intellectual project</a:t>
            </a:r>
          </a:p>
          <a:p>
            <a:endParaRPr lang="en-GB" b="1" dirty="0"/>
          </a:p>
          <a:p>
            <a:r>
              <a:rPr lang="en-GB" dirty="0"/>
              <a:t>‘Neoliberalism (2) refers not to an economic structure but to a strand of ideas, an intellectual project: the restructuring of late-twentieth-century economic thought around the paradigm of the efficient market. Theories of political economists, political thinkers etc.’</a:t>
            </a:r>
          </a:p>
          <a:p>
            <a:endParaRPr lang="en-GB" dirty="0"/>
          </a:p>
          <a:p>
            <a:r>
              <a:rPr lang="en-GB" b="1" dirty="0"/>
              <a:t>3. Disaster capitalism: Neoliberalism as policy Neoliberalism </a:t>
            </a:r>
          </a:p>
          <a:p>
            <a:r>
              <a:rPr lang="en-GB" dirty="0"/>
              <a:t>‘It points to the bundle of business-friendly policy measures that has circulated more and more widely through domestic and global politics since the 1970s. Some of these policy measures originated with the economic theorists. Many were the work of freelance policy entrepreneurs. Increasingly, they now issue from policy think tanks and advocacy groups, to NGOs.’</a:t>
            </a:r>
          </a:p>
          <a:p>
            <a:endParaRPr lang="en-GB" dirty="0"/>
          </a:p>
          <a:p>
            <a:r>
              <a:rPr lang="en-GB" b="1" dirty="0"/>
              <a:t>4. Commodifying the self: Neoliberalism as cultural regime </a:t>
            </a:r>
          </a:p>
          <a:p>
            <a:r>
              <a:rPr lang="en-GB" dirty="0"/>
              <a:t>‘Neoliberalism (4), the latest entry into this parade, is the most enveloping of them all. It names a cultural regime that stamps price and profit onto the very souls of those who live under it. In the terms Wendy Brown takes from Foucault in her witheringly critical </a:t>
            </a:r>
            <a:r>
              <a:rPr lang="en-GB" i="1" dirty="0"/>
              <a:t>Undoing the Demos </a:t>
            </a:r>
            <a:r>
              <a:rPr lang="en-GB" dirty="0"/>
              <a:t>(2015), neoliberalism is not a stage of the economy, a strand of ideas, or a set of policies but, rather, the “governing rationality” of our times.’</a:t>
            </a:r>
            <a:endParaRPr lang="en-US" dirty="0"/>
          </a:p>
        </p:txBody>
      </p:sp>
    </p:spTree>
    <p:extLst>
      <p:ext uri="{BB962C8B-B14F-4D97-AF65-F5344CB8AC3E}">
        <p14:creationId xmlns:p14="http://schemas.microsoft.com/office/powerpoint/2010/main" val="12763970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76DDA4E-2064-DFA5-78BF-4F1ADF09811F}"/>
              </a:ext>
            </a:extLst>
          </p:cNvPr>
          <p:cNvSpPr txBox="1"/>
          <p:nvPr/>
        </p:nvSpPr>
        <p:spPr>
          <a:xfrm>
            <a:off x="-139484" y="433954"/>
            <a:ext cx="9624448" cy="646331"/>
          </a:xfrm>
          <a:prstGeom prst="rect">
            <a:avLst/>
          </a:prstGeom>
          <a:noFill/>
        </p:spPr>
        <p:txBody>
          <a:bodyPr wrap="square" rtlCol="0">
            <a:spAutoFit/>
          </a:bodyPr>
          <a:lstStyle/>
          <a:p>
            <a:endParaRPr lang="en-US" dirty="0"/>
          </a:p>
          <a:p>
            <a:endParaRPr lang="en-US" dirty="0"/>
          </a:p>
        </p:txBody>
      </p:sp>
      <p:sp>
        <p:nvSpPr>
          <p:cNvPr id="5" name="TextBox 4">
            <a:extLst>
              <a:ext uri="{FF2B5EF4-FFF2-40B4-BE49-F238E27FC236}">
                <a16:creationId xmlns:a16="http://schemas.microsoft.com/office/drawing/2014/main" id="{99ED875F-371F-68AD-2E37-B45822CC2947}"/>
              </a:ext>
            </a:extLst>
          </p:cNvPr>
          <p:cNvSpPr txBox="1"/>
          <p:nvPr/>
        </p:nvSpPr>
        <p:spPr>
          <a:xfrm>
            <a:off x="1" y="294468"/>
            <a:ext cx="12354288" cy="984885"/>
          </a:xfrm>
          <a:prstGeom prst="rect">
            <a:avLst/>
          </a:prstGeom>
          <a:noFill/>
        </p:spPr>
        <p:txBody>
          <a:bodyPr wrap="square" rtlCol="0">
            <a:spAutoFit/>
          </a:bodyPr>
          <a:lstStyle/>
          <a:p>
            <a:r>
              <a:rPr lang="en-GB" b="1" dirty="0"/>
              <a:t>			</a:t>
            </a:r>
          </a:p>
          <a:p>
            <a:r>
              <a:rPr lang="en-GB" sz="2000" b="1" dirty="0"/>
              <a:t>Aled Davies, Ben Jackson, and Florence Sutcliffe-Braithwaite eds, </a:t>
            </a:r>
            <a:r>
              <a:rPr lang="en-GB" sz="2000" b="1" i="1" dirty="0"/>
              <a:t>The Neoliberal Age: Britain Since the 1970s (</a:t>
            </a:r>
            <a:r>
              <a:rPr lang="en-GB" sz="2000" b="1" dirty="0"/>
              <a:t>London 2021)</a:t>
            </a:r>
            <a:endParaRPr lang="en-US" sz="2000" b="1" dirty="0"/>
          </a:p>
        </p:txBody>
      </p:sp>
      <p:sp>
        <p:nvSpPr>
          <p:cNvPr id="7" name="TextBox 6">
            <a:extLst>
              <a:ext uri="{FF2B5EF4-FFF2-40B4-BE49-F238E27FC236}">
                <a16:creationId xmlns:a16="http://schemas.microsoft.com/office/drawing/2014/main" id="{9D89807D-FA5F-DAC6-953F-D67279CE9DF1}"/>
              </a:ext>
            </a:extLst>
          </p:cNvPr>
          <p:cNvSpPr txBox="1"/>
          <p:nvPr/>
        </p:nvSpPr>
        <p:spPr>
          <a:xfrm>
            <a:off x="325464" y="1642820"/>
            <a:ext cx="8938648" cy="3190617"/>
          </a:xfrm>
          <a:prstGeom prst="rect">
            <a:avLst/>
          </a:prstGeom>
          <a:noFill/>
        </p:spPr>
        <p:txBody>
          <a:bodyPr wrap="square">
            <a:spAutoFit/>
          </a:bodyPr>
          <a:lstStyle/>
          <a:p>
            <a:pPr>
              <a:spcAft>
                <a:spcPts val="120"/>
              </a:spcAft>
              <a:buNone/>
            </a:pPr>
            <a:r>
              <a:rPr lang="en-GB" sz="1800" b="1" kern="100" dirty="0">
                <a:solidFill>
                  <a:srgbClr val="202122"/>
                </a:solidFill>
                <a:effectLst/>
                <a:latin typeface="Arial" panose="020B0604020202020204" pitchFamily="34" charset="0"/>
                <a:ea typeface="Aptos" panose="020B0004020202020204" pitchFamily="34" charset="0"/>
                <a:cs typeface="Times New Roman" panose="02020603050405020304" pitchFamily="18" charset="0"/>
              </a:rPr>
              <a:t>	Overall aim</a:t>
            </a:r>
            <a:r>
              <a:rPr lang="en-GB" sz="1800" kern="100" dirty="0">
                <a:solidFill>
                  <a:srgbClr val="202122"/>
                </a:solidFill>
                <a:effectLst/>
                <a:latin typeface="Arial" panose="020B0604020202020204" pitchFamily="34" charset="0"/>
                <a:ea typeface="Aptos" panose="020B0004020202020204" pitchFamily="34" charset="0"/>
                <a:cs typeface="Times New Roman" panose="02020603050405020304" pitchFamily="18" charset="0"/>
              </a:rPr>
              <a:t>:  What is neoliberalism in Britain? Is it actually the correct term 	or concept to describe the situation in Britain?  </a:t>
            </a:r>
          </a:p>
          <a:p>
            <a:pPr>
              <a:spcAft>
                <a:spcPts val="120"/>
              </a:spcAft>
              <a:buNone/>
            </a:pPr>
            <a:endParaRPr lang="en-GB" kern="100" dirty="0">
              <a:solidFill>
                <a:srgbClr val="202122"/>
              </a:solidFill>
              <a:latin typeface="Arial" panose="020B0604020202020204" pitchFamily="34" charset="0"/>
              <a:ea typeface="Aptos" panose="020B0004020202020204" pitchFamily="34" charset="0"/>
              <a:cs typeface="Times New Roman" panose="02020603050405020304" pitchFamily="18" charset="0"/>
            </a:endParaRPr>
          </a:p>
          <a:p>
            <a:pPr>
              <a:spcAft>
                <a:spcPts val="120"/>
              </a:spcAft>
              <a:buNone/>
            </a:pPr>
            <a:r>
              <a:rPr lang="en-GB" sz="1800" kern="100" dirty="0">
                <a:solidFill>
                  <a:srgbClr val="202122"/>
                </a:solidFill>
                <a:effectLst/>
                <a:latin typeface="Arial" panose="020B0604020202020204" pitchFamily="34" charset="0"/>
                <a:ea typeface="Aptos" panose="020B0004020202020204" pitchFamily="34" charset="0"/>
                <a:cs typeface="Times New Roman" panose="02020603050405020304" pitchFamily="18" charset="0"/>
              </a:rPr>
              <a:t>	‘The aim of all the contributions in this volume is to submit recent British 	history to a more sustained and in-depth analysis, suggesting that the 	standard account of neoliberalism oversimplifies in several regards, and 	identify other ‘metanarratives’, we must attend in order to understand Britain 	in that period.’</a:t>
            </a:r>
          </a:p>
          <a:p>
            <a:pPr>
              <a:spcAft>
                <a:spcPts val="120"/>
              </a:spcAft>
              <a:buNone/>
            </a:pPr>
            <a:endParaRPr lang="en-GB" kern="100" dirty="0">
              <a:solidFill>
                <a:srgbClr val="202122"/>
              </a:solidFill>
              <a:latin typeface="Arial" panose="020B0604020202020204" pitchFamily="34" charset="0"/>
              <a:ea typeface="Aptos" panose="020B0004020202020204" pitchFamily="34" charset="0"/>
              <a:cs typeface="Times New Roman" panose="02020603050405020304" pitchFamily="18" charset="0"/>
            </a:endParaRPr>
          </a:p>
          <a:p>
            <a:endParaRPr lang="en-GB" dirty="0"/>
          </a:p>
          <a:p>
            <a:pPr marL="342900" indent="-342900">
              <a:spcAft>
                <a:spcPts val="120"/>
              </a:spcAft>
              <a:buAutoNum type="arabicPeriod"/>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41654723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071CC822-3B3B-EBA5-58BC-8742CF16F035}"/>
              </a:ext>
            </a:extLst>
          </p:cNvPr>
          <p:cNvSpPr txBox="1"/>
          <p:nvPr/>
        </p:nvSpPr>
        <p:spPr>
          <a:xfrm>
            <a:off x="914400" y="464949"/>
            <a:ext cx="9144000" cy="6073458"/>
          </a:xfrm>
          <a:prstGeom prst="rect">
            <a:avLst/>
          </a:prstGeom>
          <a:noFill/>
        </p:spPr>
        <p:txBody>
          <a:bodyPr wrap="square">
            <a:spAutoFit/>
          </a:bodyPr>
          <a:lstStyle/>
          <a:p>
            <a:pPr>
              <a:spcAft>
                <a:spcPts val="120"/>
              </a:spcAft>
              <a:buNone/>
            </a:pPr>
            <a:r>
              <a:rPr lang="en-GB" sz="2000" b="1" dirty="0"/>
              <a:t>The Introduction identifies three areas of research on neoliberalism  in Britain</a:t>
            </a:r>
          </a:p>
          <a:p>
            <a:pPr>
              <a:spcAft>
                <a:spcPts val="120"/>
              </a:spcAft>
              <a:buNone/>
            </a:pPr>
            <a:endParaRPr lang="en-GB" sz="2000" b="1" dirty="0"/>
          </a:p>
          <a:p>
            <a:pPr marL="342900" indent="-342900">
              <a:spcAft>
                <a:spcPts val="120"/>
              </a:spcAft>
              <a:buAutoNum type="arabicPeriod"/>
            </a:pPr>
            <a:r>
              <a:rPr lang="en-GB" b="1" dirty="0"/>
              <a:t>Neoliberalism as a political ideology</a:t>
            </a:r>
            <a:endParaRPr lang="en-GB" dirty="0"/>
          </a:p>
          <a:p>
            <a:pPr>
              <a:spcAft>
                <a:spcPts val="120"/>
              </a:spcAft>
            </a:pPr>
            <a:r>
              <a:rPr lang="en-GB" dirty="0"/>
              <a:t>        written by intellectual historians (such as Rodgers) identifying origins and then tracing</a:t>
            </a:r>
          </a:p>
          <a:p>
            <a:pPr>
              <a:spcAft>
                <a:spcPts val="120"/>
              </a:spcAft>
            </a:pPr>
            <a:r>
              <a:rPr lang="en-GB" dirty="0"/>
              <a:t>        the transfer of its ideas into politics and public policy throughout the second half of the</a:t>
            </a:r>
          </a:p>
          <a:p>
            <a:pPr>
              <a:spcAft>
                <a:spcPts val="120"/>
              </a:spcAft>
            </a:pPr>
            <a:r>
              <a:rPr lang="en-GB" dirty="0"/>
              <a:t>         twentieth century; identifying both diversity and coherence within neoliberal thought.</a:t>
            </a:r>
          </a:p>
          <a:p>
            <a:pPr marL="342900" indent="-342900">
              <a:spcAft>
                <a:spcPts val="120"/>
              </a:spcAft>
              <a:buAutoNum type="arabicPeriod"/>
            </a:pPr>
            <a:endParaRPr lang="en-GB" b="1" dirty="0"/>
          </a:p>
          <a:p>
            <a:pPr>
              <a:spcAft>
                <a:spcPts val="120"/>
              </a:spcAft>
            </a:pPr>
            <a:r>
              <a:rPr lang="en-GB" b="1" dirty="0"/>
              <a:t>2.    Neoliberalism as a form of capitalism</a:t>
            </a:r>
          </a:p>
          <a:p>
            <a:pPr lvl="0"/>
            <a:r>
              <a:rPr lang="en-GB" dirty="0"/>
              <a:t>        ‘Marxist scholarship and alternative  explanations that emphasise economic factors in</a:t>
            </a:r>
          </a:p>
          <a:p>
            <a:pPr lvl="0"/>
            <a:r>
              <a:rPr lang="en-GB" dirty="0"/>
              <a:t>        the rise of neoliberalism. Neoliberalism is interpreted as a response to or even function</a:t>
            </a:r>
          </a:p>
          <a:p>
            <a:pPr lvl="0"/>
            <a:r>
              <a:rPr lang="en-GB" dirty="0"/>
              <a:t>        of, the changing material conditions of capitalism in the late twentieth century.’</a:t>
            </a:r>
          </a:p>
          <a:p>
            <a:pPr lvl="0"/>
            <a:endParaRPr lang="en-GB" dirty="0"/>
          </a:p>
          <a:p>
            <a:r>
              <a:rPr lang="en-GB" dirty="0"/>
              <a:t> </a:t>
            </a:r>
            <a:r>
              <a:rPr lang="en-GB" b="1" dirty="0"/>
              <a:t>3. Neoliberal ‘governmentality’: </a:t>
            </a:r>
            <a:r>
              <a:rPr lang="en-GB" dirty="0"/>
              <a:t>inspired by Michel Foucault’s lectures ‘The Birth of </a:t>
            </a:r>
          </a:p>
          <a:p>
            <a:r>
              <a:rPr lang="en-GB" dirty="0"/>
              <a:t>      Biopolitics: Lectures at the College de France, 1978-1979’, on the topic in the late 1970s,</a:t>
            </a:r>
          </a:p>
          <a:p>
            <a:r>
              <a:rPr lang="en-GB" dirty="0"/>
              <a:t>      first published into English in 2008, and by his concept of ‘governmentality’. </a:t>
            </a:r>
          </a:p>
          <a:p>
            <a:endParaRPr lang="en-GB" dirty="0"/>
          </a:p>
          <a:p>
            <a:r>
              <a:rPr lang="en-GB" dirty="0"/>
              <a:t>	‘Neoliberalism should be understood as a ‘rationality’ in which ‘generalised 	competition has become the societal norm, and in which individual subjectivity  	has been reformed according to the ideal of entrepreneurialism.‘</a:t>
            </a:r>
          </a:p>
          <a:p>
            <a:r>
              <a:rPr lang="en-GB" dirty="0"/>
              <a:t> </a:t>
            </a:r>
          </a:p>
          <a:p>
            <a:endParaRPr lang="en-GB" dirty="0"/>
          </a:p>
        </p:txBody>
      </p:sp>
    </p:spTree>
    <p:extLst>
      <p:ext uri="{BB962C8B-B14F-4D97-AF65-F5344CB8AC3E}">
        <p14:creationId xmlns:p14="http://schemas.microsoft.com/office/powerpoint/2010/main" val="28508104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1869FFC-59CA-E378-09E5-41D9FDCD0D8E}"/>
              </a:ext>
            </a:extLst>
          </p:cNvPr>
          <p:cNvSpPr txBox="1"/>
          <p:nvPr/>
        </p:nvSpPr>
        <p:spPr>
          <a:xfrm>
            <a:off x="759417" y="852407"/>
            <a:ext cx="7997125" cy="7294305"/>
          </a:xfrm>
          <a:prstGeom prst="rect">
            <a:avLst/>
          </a:prstGeom>
          <a:noFill/>
        </p:spPr>
        <p:txBody>
          <a:bodyPr wrap="square" rtlCol="0">
            <a:spAutoFit/>
          </a:bodyPr>
          <a:lstStyle/>
          <a:p>
            <a:r>
              <a:rPr lang="en-US" b="1" dirty="0"/>
              <a:t>Julie A. Wilson, </a:t>
            </a:r>
            <a:r>
              <a:rPr lang="en-US" b="1" i="1" dirty="0"/>
              <a:t>Neoliberalism</a:t>
            </a:r>
            <a:r>
              <a:rPr lang="en-US" b="1" dirty="0"/>
              <a:t> (New York, 2018)</a:t>
            </a:r>
          </a:p>
          <a:p>
            <a:endParaRPr lang="en-US" b="1" dirty="0"/>
          </a:p>
          <a:p>
            <a:r>
              <a:rPr lang="en-GB" dirty="0"/>
              <a:t>Aim: </a:t>
            </a:r>
          </a:p>
          <a:p>
            <a:r>
              <a:rPr lang="en-GB" dirty="0"/>
              <a:t>‘The purpose of the book is to help you understand in a deep and meaningful way why life today appear and feels as it does by cultivating a thick holistic, and critical understanding of neoliberalism.’</a:t>
            </a:r>
          </a:p>
          <a:p>
            <a:endParaRPr lang="en-GB" dirty="0"/>
          </a:p>
          <a:p>
            <a:r>
              <a:rPr lang="en-GB" b="1" dirty="0"/>
              <a:t>What is neoliberalism</a:t>
            </a:r>
            <a:r>
              <a:rPr lang="en-GB" dirty="0"/>
              <a:t>:</a:t>
            </a:r>
          </a:p>
          <a:p>
            <a:r>
              <a:rPr lang="en-GB" dirty="0"/>
              <a:t>Generally speaking, neoliberalism is a set of social, cultural, and political-economic forces that puts competition at the centre of social life. According to neoliberalism, government’s charge is not the care and security of citizens, but rather the promotion of market competition….Competition is heralded to ensure efficiency and incite creativity. Spurred by competition, individual organisations, companies, and even the government itself, will seek to optimize and innovate, creating a truly free social world where the best people and ideas come out at the top. </a:t>
            </a:r>
          </a:p>
          <a:p>
            <a:endParaRPr lang="en-GB" dirty="0"/>
          </a:p>
          <a:p>
            <a:r>
              <a:rPr lang="en-GB" dirty="0"/>
              <a:t>Put it little differently, neoliberalism aims to create a market-based society, where there are only competing private enterprises. Since the 1970s, neoliberal ideas have increasingly guided the politics and practices of government and other social institutions, and as a result, we have come to live in competition with ourselves, others, and our social world.’ (p. 2) </a:t>
            </a:r>
          </a:p>
          <a:p>
            <a:endParaRPr lang="en-GB" dirty="0"/>
          </a:p>
          <a:p>
            <a:endParaRPr lang="en-GB" dirty="0"/>
          </a:p>
          <a:p>
            <a:endParaRPr lang="en-GB" dirty="0"/>
          </a:p>
          <a:p>
            <a:endParaRPr lang="en-US" dirty="0"/>
          </a:p>
        </p:txBody>
      </p:sp>
    </p:spTree>
    <p:extLst>
      <p:ext uri="{BB962C8B-B14F-4D97-AF65-F5344CB8AC3E}">
        <p14:creationId xmlns:p14="http://schemas.microsoft.com/office/powerpoint/2010/main" val="29021778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B2700DB-E1FF-D650-0E9D-9DBC52C03025}"/>
              </a:ext>
            </a:extLst>
          </p:cNvPr>
          <p:cNvSpPr txBox="1"/>
          <p:nvPr/>
        </p:nvSpPr>
        <p:spPr>
          <a:xfrm>
            <a:off x="495946" y="867905"/>
            <a:ext cx="11003797" cy="4401205"/>
          </a:xfrm>
          <a:prstGeom prst="rect">
            <a:avLst/>
          </a:prstGeom>
          <a:noFill/>
        </p:spPr>
        <p:txBody>
          <a:bodyPr wrap="square" rtlCol="0">
            <a:spAutoFit/>
          </a:bodyPr>
          <a:lstStyle/>
          <a:p>
            <a:r>
              <a:rPr lang="en-US" sz="2000" dirty="0"/>
              <a:t>‘It is vital that we clear something up right away. Neoliberalism is not simply a new form of political liberalism.</a:t>
            </a:r>
          </a:p>
          <a:p>
            <a:r>
              <a:rPr lang="en-US" sz="2000" dirty="0"/>
              <a:t>It should not be confused with …political parties. Rather ‘liberalism’ in neoliberalism refers to a </a:t>
            </a:r>
          </a:p>
          <a:p>
            <a:r>
              <a:rPr lang="en-US" sz="2000" dirty="0"/>
              <a:t>Belief in individual liberties, property rights, and free markets…</a:t>
            </a:r>
          </a:p>
          <a:p>
            <a:endParaRPr lang="en-US" sz="2000" dirty="0"/>
          </a:p>
          <a:p>
            <a:r>
              <a:rPr lang="en-US" sz="2000" dirty="0"/>
              <a:t>Neoliberalism refers to to the reinvention of liberal ideas and commitments in way </a:t>
            </a:r>
            <a:r>
              <a:rPr lang="en-US" sz="2000" dirty="0" err="1"/>
              <a:t>sthat</a:t>
            </a:r>
            <a:r>
              <a:rPr lang="en-US" sz="2000" dirty="0"/>
              <a:t> have profoundly transformed the fabric of identity and social life. In a neoliberal society, the capitalist market is no longer imagined in way that have profoundly as a distant area where goods are valued and exchanged; rather, the market is, or ideally should be the basis for all of society. </a:t>
            </a:r>
          </a:p>
          <a:p>
            <a:endParaRPr lang="en-US" sz="2000" dirty="0"/>
          </a:p>
          <a:p>
            <a:r>
              <a:rPr lang="en-US" sz="2000" dirty="0"/>
              <a:t>Thus, neoliberalism works aggressively to infuse competition into the nooks and crannies of who we are and the environments we inhabit. Every aspect of our lives, even those facets that do not necessarily have anything to do with money or the economy, become geared towards market competition, from our education to our friendships to our very sense of self and self-worth.’ </a:t>
            </a:r>
          </a:p>
        </p:txBody>
      </p:sp>
    </p:spTree>
    <p:extLst>
      <p:ext uri="{BB962C8B-B14F-4D97-AF65-F5344CB8AC3E}">
        <p14:creationId xmlns:p14="http://schemas.microsoft.com/office/powerpoint/2010/main" val="24208955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BC2C220-179A-BE49-9463-55B9607795BA}"/>
              </a:ext>
            </a:extLst>
          </p:cNvPr>
          <p:cNvSpPr txBox="1"/>
          <p:nvPr/>
        </p:nvSpPr>
        <p:spPr>
          <a:xfrm>
            <a:off x="774915" y="2092270"/>
            <a:ext cx="9670943" cy="1754326"/>
          </a:xfrm>
          <a:prstGeom prst="rect">
            <a:avLst/>
          </a:prstGeom>
          <a:noFill/>
        </p:spPr>
        <p:txBody>
          <a:bodyPr wrap="square" rtlCol="0">
            <a:spAutoFit/>
          </a:bodyPr>
          <a:lstStyle/>
          <a:p>
            <a:r>
              <a:rPr lang="en-US" b="1" dirty="0"/>
              <a:t>Neoliberalism makes us certain kinds of people…</a:t>
            </a:r>
          </a:p>
          <a:p>
            <a:endParaRPr lang="en-US" dirty="0"/>
          </a:p>
          <a:p>
            <a:r>
              <a:rPr lang="en-US" dirty="0"/>
              <a:t>‘Anxiety has spread to the whole social field. All forms of intensity, self-expression, emotional connection, Immediacy and enjoyment are now laced with anxiety. It has become the linchpin of subordination.’ </a:t>
            </a:r>
          </a:p>
          <a:p>
            <a:endParaRPr lang="en-US" dirty="0"/>
          </a:p>
        </p:txBody>
      </p:sp>
    </p:spTree>
    <p:extLst>
      <p:ext uri="{BB962C8B-B14F-4D97-AF65-F5344CB8AC3E}">
        <p14:creationId xmlns:p14="http://schemas.microsoft.com/office/powerpoint/2010/main" val="36047378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BB4CD96-03AF-B27A-62C3-373BEF5DDD42}"/>
              </a:ext>
            </a:extLst>
          </p:cNvPr>
          <p:cNvSpPr txBox="1"/>
          <p:nvPr/>
        </p:nvSpPr>
        <p:spPr>
          <a:xfrm>
            <a:off x="697423" y="991891"/>
            <a:ext cx="9666514" cy="4801314"/>
          </a:xfrm>
          <a:prstGeom prst="rect">
            <a:avLst/>
          </a:prstGeom>
          <a:noFill/>
        </p:spPr>
        <p:txBody>
          <a:bodyPr wrap="square" rtlCol="0">
            <a:spAutoFit/>
          </a:bodyPr>
          <a:lstStyle/>
          <a:p>
            <a:endParaRPr lang="en-US" b="1" dirty="0"/>
          </a:p>
          <a:p>
            <a:r>
              <a:rPr lang="en-US" b="1" dirty="0"/>
              <a:t>Two aims of the module: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Neoliberalism isn’t over. It grasp of liberal capitalistic societies has even grown since the economic crisis in 2007/8 . Some had hoped that would kill ‘the beast’.</a:t>
            </a:r>
          </a:p>
          <a:p>
            <a:pPr lvl="1"/>
            <a:r>
              <a:rPr lang="en-US" dirty="0"/>
              <a:t>‘Never let a crisis go to waste’ (Philip Mirowski about neoliberals)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Let us ‘denaturalize’ the present. Present perceptions and understanding of who we are as human beings and what the world around is are not ‘natural’. </a:t>
            </a:r>
          </a:p>
          <a:p>
            <a:r>
              <a:rPr lang="en-US" dirty="0"/>
              <a:t>	Rather what we came to  think in today’s neoliberal times about ourselves and our 	world  is a problem (e.g. flexible, competitive, creative, entrepreneurial, happy) but’ </a:t>
            </a:r>
            <a:r>
              <a:rPr lang="en-US" b="1" dirty="0"/>
              <a:t>a 	problem</a:t>
            </a:r>
            <a:r>
              <a:rPr lang="en-US" dirty="0"/>
              <a:t>’ that needs a historical  investigation. </a:t>
            </a:r>
          </a:p>
          <a:p>
            <a:endParaRPr lang="en-US" dirty="0"/>
          </a:p>
          <a:p>
            <a:endParaRPr lang="en-US" dirty="0"/>
          </a:p>
          <a:p>
            <a:r>
              <a:rPr lang="en-US" dirty="0"/>
              <a:t>			We are doing a here is a  ‘history of the present’</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41866972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05927CD-B1E6-7C8C-DAD8-EAA6339F619E}"/>
              </a:ext>
            </a:extLst>
          </p:cNvPr>
          <p:cNvSpPr txBox="1"/>
          <p:nvPr/>
        </p:nvSpPr>
        <p:spPr>
          <a:xfrm>
            <a:off x="1333500" y="1028700"/>
            <a:ext cx="6484147" cy="400110"/>
          </a:xfrm>
          <a:prstGeom prst="rect">
            <a:avLst/>
          </a:prstGeom>
          <a:noFill/>
        </p:spPr>
        <p:txBody>
          <a:bodyPr wrap="none" rtlCol="0">
            <a:spAutoFit/>
          </a:bodyPr>
          <a:lstStyle/>
          <a:p>
            <a:r>
              <a:rPr lang="en-US" dirty="0"/>
              <a:t>			</a:t>
            </a:r>
            <a:r>
              <a:rPr lang="en-US" sz="2000" b="1" dirty="0"/>
              <a:t>Overview of Lecture Structure </a:t>
            </a:r>
          </a:p>
        </p:txBody>
      </p:sp>
      <p:sp>
        <p:nvSpPr>
          <p:cNvPr id="5" name="TextBox 4">
            <a:extLst>
              <a:ext uri="{FF2B5EF4-FFF2-40B4-BE49-F238E27FC236}">
                <a16:creationId xmlns:a16="http://schemas.microsoft.com/office/drawing/2014/main" id="{E6ADBE83-8382-6A59-9AAE-F1812BE8CE84}"/>
              </a:ext>
            </a:extLst>
          </p:cNvPr>
          <p:cNvSpPr txBox="1"/>
          <p:nvPr/>
        </p:nvSpPr>
        <p:spPr>
          <a:xfrm>
            <a:off x="1809750" y="1962150"/>
            <a:ext cx="6991350" cy="5078313"/>
          </a:xfrm>
          <a:prstGeom prst="rect">
            <a:avLst/>
          </a:prstGeom>
          <a:noFill/>
        </p:spPr>
        <p:txBody>
          <a:bodyPr wrap="square" rtlCol="0">
            <a:spAutoFit/>
          </a:bodyPr>
          <a:lstStyle/>
          <a:p>
            <a:pPr marL="342900" indent="-342900">
              <a:buAutoNum type="arabicPeriod"/>
            </a:pPr>
            <a:endParaRPr lang="en-US" dirty="0"/>
          </a:p>
          <a:p>
            <a:pPr marL="342900" indent="-342900">
              <a:buAutoNum type="arabicPeriod"/>
            </a:pPr>
            <a:r>
              <a:rPr lang="en-US" dirty="0"/>
              <a:t>Some ‘house keeping’ issues</a:t>
            </a:r>
          </a:p>
          <a:p>
            <a:pPr marL="342900" indent="-342900">
              <a:buAutoNum type="arabicPeriod"/>
            </a:pPr>
            <a:endParaRPr lang="en-US" dirty="0"/>
          </a:p>
          <a:p>
            <a:pPr marL="342900" indent="-342900">
              <a:buAutoNum type="arabicPeriod"/>
            </a:pPr>
            <a:r>
              <a:rPr lang="en-US" dirty="0"/>
              <a:t>Introduction to module </a:t>
            </a:r>
          </a:p>
          <a:p>
            <a:pPr marL="342900" indent="-342900">
              <a:buAutoNum type="arabicPeriod"/>
            </a:pPr>
            <a:endParaRPr lang="en-US" dirty="0"/>
          </a:p>
          <a:p>
            <a:pPr marL="342900" indent="-342900">
              <a:buAutoNum type="arabicPeriod"/>
            </a:pPr>
            <a:r>
              <a:rPr lang="en-US" dirty="0"/>
              <a:t> Methodology used in the module: A history of the present</a:t>
            </a:r>
          </a:p>
          <a:p>
            <a:pPr marL="342900" indent="-342900">
              <a:buAutoNum type="arabicPeriod"/>
            </a:pPr>
            <a:endParaRPr lang="en-US" dirty="0"/>
          </a:p>
          <a:p>
            <a:pPr marL="342900" indent="-342900">
              <a:buAutoNum type="arabicPeriod"/>
            </a:pPr>
            <a:r>
              <a:rPr lang="en-US" dirty="0"/>
              <a:t>Introduction readings</a:t>
            </a:r>
          </a:p>
          <a:p>
            <a:pPr marL="342900" indent="-342900">
              <a:buAutoNum type="arabicPeriod"/>
            </a:pPr>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12919162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7D5436D-37CB-3A40-FED4-27FF7FD008BC}"/>
              </a:ext>
            </a:extLst>
          </p:cNvPr>
          <p:cNvSpPr txBox="1"/>
          <p:nvPr/>
        </p:nvSpPr>
        <p:spPr>
          <a:xfrm>
            <a:off x="1409700" y="1085850"/>
            <a:ext cx="10005496" cy="4801314"/>
          </a:xfrm>
          <a:prstGeom prst="rect">
            <a:avLst/>
          </a:prstGeom>
          <a:noFill/>
        </p:spPr>
        <p:txBody>
          <a:bodyPr wrap="none" rtlCol="0">
            <a:spAutoFit/>
          </a:bodyPr>
          <a:lstStyle/>
          <a:p>
            <a:endParaRPr lang="en-US" dirty="0"/>
          </a:p>
          <a:p>
            <a:pPr marL="285750" indent="-285750">
              <a:buFont typeface="Arial" panose="020B0604020202020204" pitchFamily="34" charset="0"/>
              <a:buChar char="•"/>
            </a:pPr>
            <a:r>
              <a:rPr lang="en-US" dirty="0"/>
              <a:t>Lecture format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Lectures slides </a:t>
            </a:r>
          </a:p>
          <a:p>
            <a:endParaRPr lang="en-US" dirty="0"/>
          </a:p>
          <a:p>
            <a:pPr marL="285750" indent="-285750">
              <a:buFont typeface="Arial" panose="020B0604020202020204" pitchFamily="34" charset="0"/>
              <a:buChar char="•"/>
            </a:pPr>
            <a:r>
              <a:rPr lang="en-US" dirty="0"/>
              <a:t>Assessment:</a:t>
            </a:r>
          </a:p>
          <a:p>
            <a:endParaRPr lang="en-GB" b="1" dirty="0"/>
          </a:p>
          <a:p>
            <a:r>
              <a:rPr lang="en-GB" b="1" dirty="0"/>
              <a:t>Assignment 1:</a:t>
            </a:r>
            <a:r>
              <a:rPr lang="en-GB" dirty="0"/>
              <a:t> Seminar Contribution (20%). For marking criteria, 'Seminar Contribution Guidelines'.</a:t>
            </a:r>
          </a:p>
          <a:p>
            <a:pPr lvl="2"/>
            <a:endParaRPr lang="en-GB" b="1" dirty="0"/>
          </a:p>
          <a:p>
            <a:r>
              <a:rPr lang="en-GB" b="1" dirty="0"/>
              <a:t>	Format: </a:t>
            </a:r>
            <a:r>
              <a:rPr lang="en-GB" dirty="0"/>
              <a:t>groups work and presentations in class </a:t>
            </a:r>
          </a:p>
          <a:p>
            <a:endParaRPr lang="en-GB" b="1" dirty="0"/>
          </a:p>
          <a:p>
            <a:r>
              <a:rPr lang="en-GB" b="1" dirty="0"/>
              <a:t>Assignment 2: </a:t>
            </a:r>
            <a:r>
              <a:rPr lang="en-GB" dirty="0"/>
              <a:t>3000 Word Essay (80%)</a:t>
            </a:r>
          </a:p>
          <a:p>
            <a:r>
              <a:rPr lang="en-GB" dirty="0"/>
              <a:t>(Deadline is on your tabula page) </a:t>
            </a:r>
          </a:p>
          <a:p>
            <a:endParaRPr lang="en-GB" dirty="0"/>
          </a:p>
          <a:p>
            <a:r>
              <a:rPr lang="en-GB" b="1" dirty="0"/>
              <a:t>Office hours: </a:t>
            </a:r>
            <a:r>
              <a:rPr lang="en-GB" dirty="0"/>
              <a:t>Wednesday 11.30-12.30 pm; Thursday 1-2 pm (FAB. 3.18)</a:t>
            </a:r>
          </a:p>
          <a:p>
            <a:r>
              <a:rPr lang="en-GB" dirty="0"/>
              <a:t>Please book via my staff website  (‘booking button’ on left side top corner)</a:t>
            </a:r>
          </a:p>
          <a:p>
            <a:endParaRPr lang="en-US" dirty="0"/>
          </a:p>
        </p:txBody>
      </p:sp>
      <p:sp>
        <p:nvSpPr>
          <p:cNvPr id="2" name="TextBox 1">
            <a:extLst>
              <a:ext uri="{FF2B5EF4-FFF2-40B4-BE49-F238E27FC236}">
                <a16:creationId xmlns:a16="http://schemas.microsoft.com/office/drawing/2014/main" id="{A332C698-18CE-8E8B-C9E4-85F79F12B526}"/>
              </a:ext>
            </a:extLst>
          </p:cNvPr>
          <p:cNvSpPr txBox="1"/>
          <p:nvPr/>
        </p:nvSpPr>
        <p:spPr>
          <a:xfrm>
            <a:off x="1409701" y="637308"/>
            <a:ext cx="5598364" cy="369332"/>
          </a:xfrm>
          <a:prstGeom prst="rect">
            <a:avLst/>
          </a:prstGeom>
          <a:noFill/>
        </p:spPr>
        <p:txBody>
          <a:bodyPr wrap="square" rtlCol="0">
            <a:spAutoFit/>
          </a:bodyPr>
          <a:lstStyle/>
          <a:p>
            <a:r>
              <a:rPr lang="en-US" b="1" dirty="0"/>
              <a:t>1. Some housekeeping Issues </a:t>
            </a:r>
          </a:p>
        </p:txBody>
      </p:sp>
    </p:spTree>
    <p:extLst>
      <p:ext uri="{BB962C8B-B14F-4D97-AF65-F5344CB8AC3E}">
        <p14:creationId xmlns:p14="http://schemas.microsoft.com/office/powerpoint/2010/main" val="6377023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66427" y="356462"/>
            <a:ext cx="9590851" cy="1200329"/>
          </a:xfrm>
          <a:prstGeom prst="rect">
            <a:avLst/>
          </a:prstGeom>
          <a:noFill/>
        </p:spPr>
        <p:txBody>
          <a:bodyPr wrap="square" rtlCol="0">
            <a:spAutoFit/>
          </a:bodyPr>
          <a:lstStyle/>
          <a:p>
            <a:r>
              <a:rPr lang="en-US" b="1" dirty="0"/>
              <a:t>2. Introduction to the module: the unexpected  inspiration of Edward Bernays…</a:t>
            </a:r>
          </a:p>
          <a:p>
            <a:endParaRPr lang="en-US" b="1" dirty="0"/>
          </a:p>
          <a:p>
            <a:r>
              <a:rPr lang="en-US" dirty="0"/>
              <a:t>			All his works shows that in mass democracy the manipulation of 				public opinion is necessary</a:t>
            </a:r>
          </a:p>
        </p:txBody>
      </p:sp>
      <p:pic>
        <p:nvPicPr>
          <p:cNvPr id="3" name="Picture 2" descr="225px-Edward_Bernay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8769" y="1700520"/>
            <a:ext cx="2808000" cy="3456960"/>
          </a:xfrm>
          <a:prstGeom prst="rect">
            <a:avLst/>
          </a:prstGeom>
        </p:spPr>
      </p:pic>
      <p:sp>
        <p:nvSpPr>
          <p:cNvPr id="5" name="TextBox 4"/>
          <p:cNvSpPr txBox="1"/>
          <p:nvPr/>
        </p:nvSpPr>
        <p:spPr>
          <a:xfrm>
            <a:off x="0" y="5433238"/>
            <a:ext cx="10257279" cy="1754326"/>
          </a:xfrm>
          <a:prstGeom prst="rect">
            <a:avLst/>
          </a:prstGeom>
          <a:noFill/>
        </p:spPr>
        <p:txBody>
          <a:bodyPr wrap="square" rtlCol="0">
            <a:spAutoFit/>
          </a:bodyPr>
          <a:lstStyle/>
          <a:p>
            <a:r>
              <a:rPr lang="en-US" dirty="0"/>
              <a:t>On Bernays, his uncle Sigmund Freud and the engineering of consent in liberal democracies until c. 2000</a:t>
            </a:r>
          </a:p>
          <a:p>
            <a:r>
              <a:rPr lang="en-US" dirty="0"/>
              <a:t>Please watch award-winning documentary by Adam Curtis, </a:t>
            </a:r>
            <a:r>
              <a:rPr lang="en-US" i="1" dirty="0"/>
              <a:t>The Century of the Self</a:t>
            </a:r>
            <a:r>
              <a:rPr lang="en-US" dirty="0"/>
              <a:t>   </a:t>
            </a:r>
          </a:p>
          <a:p>
            <a:r>
              <a:rPr lang="en-US" dirty="0"/>
              <a:t>https://</a:t>
            </a:r>
            <a:r>
              <a:rPr lang="en-US" dirty="0" err="1"/>
              <a:t>www.youtube.com</a:t>
            </a:r>
            <a:r>
              <a:rPr lang="en-US" dirty="0"/>
              <a:t>/</a:t>
            </a:r>
            <a:r>
              <a:rPr lang="en-US" dirty="0" err="1"/>
              <a:t>watch?v</a:t>
            </a:r>
            <a:r>
              <a:rPr lang="en-US" dirty="0"/>
              <a:t>=</a:t>
            </a:r>
            <a:r>
              <a:rPr lang="en-US" dirty="0" err="1"/>
              <a:t>gT_edvJieEI</a:t>
            </a:r>
            <a:r>
              <a:rPr lang="en-US" dirty="0"/>
              <a:t>)</a:t>
            </a:r>
          </a:p>
          <a:p>
            <a:r>
              <a:rPr lang="en-US" dirty="0"/>
              <a:t> </a:t>
            </a:r>
          </a:p>
          <a:p>
            <a:endParaRPr lang="en-US" dirty="0"/>
          </a:p>
        </p:txBody>
      </p:sp>
      <p:sp>
        <p:nvSpPr>
          <p:cNvPr id="9" name="TextBox 8">
            <a:extLst>
              <a:ext uri="{FF2B5EF4-FFF2-40B4-BE49-F238E27FC236}">
                <a16:creationId xmlns:a16="http://schemas.microsoft.com/office/drawing/2014/main" id="{4DAE414E-215C-6C8A-6FB6-D463C8249A93}"/>
              </a:ext>
            </a:extLst>
          </p:cNvPr>
          <p:cNvSpPr txBox="1"/>
          <p:nvPr/>
        </p:nvSpPr>
        <p:spPr>
          <a:xfrm>
            <a:off x="3629891" y="1967344"/>
            <a:ext cx="7190509" cy="2585323"/>
          </a:xfrm>
          <a:prstGeom prst="rect">
            <a:avLst/>
          </a:prstGeom>
          <a:noFill/>
        </p:spPr>
        <p:txBody>
          <a:bodyPr wrap="square" rtlCol="0">
            <a:spAutoFit/>
          </a:bodyPr>
          <a:lstStyle/>
          <a:p>
            <a:r>
              <a:rPr lang="en-GB" i="1" dirty="0"/>
              <a:t>Propaganda</a:t>
            </a:r>
            <a:r>
              <a:rPr lang="en-GB" dirty="0"/>
              <a:t> (New York,(1928)</a:t>
            </a:r>
          </a:p>
          <a:p>
            <a:endParaRPr lang="en-GB" i="1" dirty="0"/>
          </a:p>
          <a:p>
            <a:r>
              <a:rPr lang="en-GB" i="1" dirty="0"/>
              <a:t>Universities—Pathfinders in Public Opinion</a:t>
            </a:r>
            <a:r>
              <a:rPr lang="en-GB" dirty="0"/>
              <a:t> (1937)</a:t>
            </a:r>
          </a:p>
          <a:p>
            <a:endParaRPr lang="en-GB" dirty="0"/>
          </a:p>
          <a:p>
            <a:r>
              <a:rPr lang="en-GB" i="1" dirty="0"/>
              <a:t>What the British Think of Us: A Study of British Hostility to America and Americans and Its Motivation, with Recommendations for Improving Anglo-American Relations </a:t>
            </a:r>
            <a:r>
              <a:rPr lang="en-GB" dirty="0"/>
              <a:t>(1950).</a:t>
            </a:r>
          </a:p>
          <a:p>
            <a:endParaRPr lang="en-GB" dirty="0"/>
          </a:p>
          <a:p>
            <a:pPr lvl="0"/>
            <a:r>
              <a:rPr lang="en-GB" i="1" dirty="0"/>
              <a:t>The Engineering of Consent </a:t>
            </a:r>
            <a:r>
              <a:rPr lang="en-GB" dirty="0"/>
              <a:t>(1955)</a:t>
            </a:r>
          </a:p>
        </p:txBody>
      </p:sp>
    </p:spTree>
    <p:extLst>
      <p:ext uri="{BB962C8B-B14F-4D97-AF65-F5344CB8AC3E}">
        <p14:creationId xmlns:p14="http://schemas.microsoft.com/office/powerpoint/2010/main" val="17126868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2B4ECAC-2D28-2B06-E1CE-59FE7E18CDEA}"/>
              </a:ext>
            </a:extLst>
          </p:cNvPr>
          <p:cNvSpPr txBox="1"/>
          <p:nvPr/>
        </p:nvSpPr>
        <p:spPr>
          <a:xfrm>
            <a:off x="784278" y="554274"/>
            <a:ext cx="10687288" cy="1015663"/>
          </a:xfrm>
          <a:prstGeom prst="rect">
            <a:avLst/>
          </a:prstGeom>
          <a:noFill/>
        </p:spPr>
        <p:txBody>
          <a:bodyPr wrap="square" rtlCol="0">
            <a:spAutoFit/>
          </a:bodyPr>
          <a:lstStyle/>
          <a:p>
            <a:r>
              <a:rPr lang="en-US" sz="2400" b="1" dirty="0"/>
              <a:t>			Some of Bernay’s campaigns </a:t>
            </a:r>
          </a:p>
          <a:p>
            <a:endParaRPr lang="en-US" b="1" dirty="0"/>
          </a:p>
          <a:p>
            <a:endParaRPr lang="en-US" b="1" dirty="0"/>
          </a:p>
        </p:txBody>
      </p:sp>
      <p:pic>
        <p:nvPicPr>
          <p:cNvPr id="5" name="Picture 4">
            <a:extLst>
              <a:ext uri="{FF2B5EF4-FFF2-40B4-BE49-F238E27FC236}">
                <a16:creationId xmlns:a16="http://schemas.microsoft.com/office/drawing/2014/main" id="{C3AA2C6C-46F6-6724-4FD7-A071FFEA71CA}"/>
              </a:ext>
            </a:extLst>
          </p:cNvPr>
          <p:cNvPicPr>
            <a:picLocks noChangeAspect="1"/>
          </p:cNvPicPr>
          <p:nvPr/>
        </p:nvPicPr>
        <p:blipFill>
          <a:blip r:embed="rId2"/>
          <a:stretch>
            <a:fillRect/>
          </a:stretch>
        </p:blipFill>
        <p:spPr>
          <a:xfrm>
            <a:off x="628372" y="830909"/>
            <a:ext cx="1961374" cy="2844000"/>
          </a:xfrm>
          <a:prstGeom prst="rect">
            <a:avLst/>
          </a:prstGeom>
        </p:spPr>
      </p:pic>
      <p:sp>
        <p:nvSpPr>
          <p:cNvPr id="6" name="TextBox 5">
            <a:extLst>
              <a:ext uri="{FF2B5EF4-FFF2-40B4-BE49-F238E27FC236}">
                <a16:creationId xmlns:a16="http://schemas.microsoft.com/office/drawing/2014/main" id="{7EC7E87A-0FCD-792D-6437-53FB0725E08F}"/>
              </a:ext>
            </a:extLst>
          </p:cNvPr>
          <p:cNvSpPr txBox="1"/>
          <p:nvPr/>
        </p:nvSpPr>
        <p:spPr>
          <a:xfrm>
            <a:off x="3519055" y="1460294"/>
            <a:ext cx="3464207" cy="369332"/>
          </a:xfrm>
          <a:prstGeom prst="rect">
            <a:avLst/>
          </a:prstGeom>
          <a:noFill/>
        </p:spPr>
        <p:txBody>
          <a:bodyPr wrap="square" rtlCol="0">
            <a:spAutoFit/>
          </a:bodyPr>
          <a:lstStyle/>
          <a:p>
            <a:r>
              <a:rPr lang="en-US" dirty="0"/>
              <a:t>‘</a:t>
            </a:r>
            <a:r>
              <a:rPr lang="en-US" b="1" dirty="0"/>
              <a:t>Torches of freedom’ </a:t>
            </a:r>
            <a:r>
              <a:rPr lang="en-US" dirty="0"/>
              <a:t>(1930s) </a:t>
            </a:r>
          </a:p>
        </p:txBody>
      </p:sp>
      <p:sp>
        <p:nvSpPr>
          <p:cNvPr id="7" name="TextBox 6">
            <a:extLst>
              <a:ext uri="{FF2B5EF4-FFF2-40B4-BE49-F238E27FC236}">
                <a16:creationId xmlns:a16="http://schemas.microsoft.com/office/drawing/2014/main" id="{10AB61DC-5EDD-7EF7-7723-00D203CF0FBD}"/>
              </a:ext>
            </a:extLst>
          </p:cNvPr>
          <p:cNvSpPr txBox="1"/>
          <p:nvPr/>
        </p:nvSpPr>
        <p:spPr>
          <a:xfrm>
            <a:off x="3392752" y="2474580"/>
            <a:ext cx="8702266" cy="1200329"/>
          </a:xfrm>
          <a:prstGeom prst="rect">
            <a:avLst/>
          </a:prstGeom>
          <a:noFill/>
        </p:spPr>
        <p:txBody>
          <a:bodyPr wrap="square" rtlCol="0">
            <a:spAutoFit/>
          </a:bodyPr>
          <a:lstStyle/>
          <a:p>
            <a:endParaRPr lang="en-GB" dirty="0"/>
          </a:p>
          <a:p>
            <a:r>
              <a:rPr lang="en-GB" dirty="0"/>
              <a:t>‘In the interests of equality of the sexes and to fight another sex taboo I and other young women will light another torch of freedom by smoking cigarettes while strolling on Fifth Avenue Easter Sunday.’ </a:t>
            </a:r>
            <a:endParaRPr lang="en-US" dirty="0"/>
          </a:p>
        </p:txBody>
      </p:sp>
      <p:sp>
        <p:nvSpPr>
          <p:cNvPr id="8" name="TextBox 7">
            <a:extLst>
              <a:ext uri="{FF2B5EF4-FFF2-40B4-BE49-F238E27FC236}">
                <a16:creationId xmlns:a16="http://schemas.microsoft.com/office/drawing/2014/main" id="{E0104BCA-9A31-E40E-99E7-DFAE6EC06802}"/>
              </a:ext>
            </a:extLst>
          </p:cNvPr>
          <p:cNvSpPr txBox="1"/>
          <p:nvPr/>
        </p:nvSpPr>
        <p:spPr>
          <a:xfrm>
            <a:off x="3239146" y="2122558"/>
            <a:ext cx="7225785" cy="646331"/>
          </a:xfrm>
          <a:prstGeom prst="rect">
            <a:avLst/>
          </a:prstGeom>
          <a:noFill/>
        </p:spPr>
        <p:txBody>
          <a:bodyPr wrap="square" rtlCol="0">
            <a:spAutoFit/>
          </a:bodyPr>
          <a:lstStyle/>
          <a:p>
            <a:r>
              <a:rPr lang="en-US" dirty="0"/>
              <a:t>Telegram from a  young New York debutante to her friends:</a:t>
            </a:r>
          </a:p>
          <a:p>
            <a:r>
              <a:rPr lang="en-US" dirty="0"/>
              <a:t>: </a:t>
            </a:r>
          </a:p>
        </p:txBody>
      </p:sp>
      <p:sp>
        <p:nvSpPr>
          <p:cNvPr id="9" name="TextBox 8">
            <a:extLst>
              <a:ext uri="{FF2B5EF4-FFF2-40B4-BE49-F238E27FC236}">
                <a16:creationId xmlns:a16="http://schemas.microsoft.com/office/drawing/2014/main" id="{DAA0667D-4003-C562-E5F4-716784DD8633}"/>
              </a:ext>
            </a:extLst>
          </p:cNvPr>
          <p:cNvSpPr txBox="1"/>
          <p:nvPr/>
        </p:nvSpPr>
        <p:spPr>
          <a:xfrm>
            <a:off x="3392753" y="4117887"/>
            <a:ext cx="8702266" cy="2308324"/>
          </a:xfrm>
          <a:prstGeom prst="rect">
            <a:avLst/>
          </a:prstGeom>
          <a:noFill/>
        </p:spPr>
        <p:txBody>
          <a:bodyPr wrap="square" rtlCol="0">
            <a:spAutoFit/>
          </a:bodyPr>
          <a:lstStyle/>
          <a:p>
            <a:r>
              <a:rPr lang="en-US" dirty="0"/>
              <a:t>‘</a:t>
            </a:r>
            <a:r>
              <a:rPr lang="en-US" b="1" dirty="0"/>
              <a:t>Banana health campaign’ for United Fruits </a:t>
            </a:r>
            <a:r>
              <a:rPr lang="en-US" dirty="0"/>
              <a:t>(1950s)</a:t>
            </a:r>
          </a:p>
          <a:p>
            <a:endParaRPr lang="en-US" dirty="0"/>
          </a:p>
          <a:p>
            <a:r>
              <a:rPr lang="en-GB" dirty="0"/>
              <a:t>Using public relations to shape perceptions, notably by promoting bananas for health and creating a "communist threat" narrative around Guatemala's democratically elected President Jacobo Árbenz in the 1950s, which paved the way for a U.S.-backed coup that benefited United Fruit. Bernays' tactics included journalist tours, fake news agencies, and celebrity endorsements to manipulate public and political opinion against Árbenz, who threatened the company's land holdings through land reform</a:t>
            </a:r>
            <a:endParaRPr lang="en-US" dirty="0"/>
          </a:p>
        </p:txBody>
      </p:sp>
      <p:pic>
        <p:nvPicPr>
          <p:cNvPr id="10" name="Picture 9">
            <a:extLst>
              <a:ext uri="{FF2B5EF4-FFF2-40B4-BE49-F238E27FC236}">
                <a16:creationId xmlns:a16="http://schemas.microsoft.com/office/drawing/2014/main" id="{6346B5FB-8CAD-2826-D5AE-9FA2B33E9665}"/>
              </a:ext>
            </a:extLst>
          </p:cNvPr>
          <p:cNvPicPr>
            <a:picLocks noChangeAspect="1"/>
          </p:cNvPicPr>
          <p:nvPr/>
        </p:nvPicPr>
        <p:blipFill>
          <a:blip r:embed="rId3"/>
          <a:stretch>
            <a:fillRect/>
          </a:stretch>
        </p:blipFill>
        <p:spPr>
          <a:xfrm>
            <a:off x="714417" y="4105014"/>
            <a:ext cx="1789284" cy="2592000"/>
          </a:xfrm>
          <a:prstGeom prst="rect">
            <a:avLst/>
          </a:prstGeom>
        </p:spPr>
      </p:pic>
    </p:spTree>
    <p:extLst>
      <p:ext uri="{BB962C8B-B14F-4D97-AF65-F5344CB8AC3E}">
        <p14:creationId xmlns:p14="http://schemas.microsoft.com/office/powerpoint/2010/main" val="9038890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D5991A4-7F44-FBB7-1B9B-4A69BE6B569D}"/>
              </a:ext>
            </a:extLst>
          </p:cNvPr>
          <p:cNvSpPr txBox="1"/>
          <p:nvPr/>
        </p:nvSpPr>
        <p:spPr>
          <a:xfrm>
            <a:off x="1425843" y="697424"/>
            <a:ext cx="9314481" cy="523220"/>
          </a:xfrm>
          <a:prstGeom prst="rect">
            <a:avLst/>
          </a:prstGeom>
          <a:noFill/>
        </p:spPr>
        <p:txBody>
          <a:bodyPr wrap="square" rtlCol="0">
            <a:spAutoFit/>
          </a:bodyPr>
          <a:lstStyle/>
          <a:p>
            <a:r>
              <a:rPr lang="en-US" sz="2800" b="1" dirty="0"/>
              <a:t>2.  Methodological approach: the iceberg method</a:t>
            </a:r>
            <a:endParaRPr lang="en-US" b="1" dirty="0"/>
          </a:p>
        </p:txBody>
      </p:sp>
      <p:pic>
        <p:nvPicPr>
          <p:cNvPr id="5" name="Picture 4">
            <a:extLst>
              <a:ext uri="{FF2B5EF4-FFF2-40B4-BE49-F238E27FC236}">
                <a16:creationId xmlns:a16="http://schemas.microsoft.com/office/drawing/2014/main" id="{31143DD2-FDF7-C4A4-AF57-E600C9551D90}"/>
              </a:ext>
            </a:extLst>
          </p:cNvPr>
          <p:cNvPicPr>
            <a:picLocks noChangeAspect="1"/>
          </p:cNvPicPr>
          <p:nvPr/>
        </p:nvPicPr>
        <p:blipFill>
          <a:blip r:embed="rId2"/>
          <a:stretch>
            <a:fillRect/>
          </a:stretch>
        </p:blipFill>
        <p:spPr>
          <a:xfrm>
            <a:off x="3996808" y="1782000"/>
            <a:ext cx="3347205" cy="5076000"/>
          </a:xfrm>
          <a:prstGeom prst="rect">
            <a:avLst/>
          </a:prstGeom>
        </p:spPr>
      </p:pic>
    </p:spTree>
    <p:extLst>
      <p:ext uri="{BB962C8B-B14F-4D97-AF65-F5344CB8AC3E}">
        <p14:creationId xmlns:p14="http://schemas.microsoft.com/office/powerpoint/2010/main" val="3281558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1" descr="Picture3492.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0"/>
            <a:ext cx="4114800" cy="2819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5602" name="Picture 2" descr="archeology4.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231904" y="3048000"/>
            <a:ext cx="5072062" cy="3810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5603" name="TextBox 1"/>
          <p:cNvSpPr txBox="1">
            <a:spLocks noChangeArrowheads="1"/>
          </p:cNvSpPr>
          <p:nvPr/>
        </p:nvSpPr>
        <p:spPr bwMode="auto">
          <a:xfrm>
            <a:off x="5807970" y="476673"/>
            <a:ext cx="4495997" cy="830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endParaRPr lang="en-US" dirty="0"/>
          </a:p>
          <a:p>
            <a:pPr eaLnBrk="1" hangingPunct="1"/>
            <a:endParaRPr lang="en-US" dirty="0"/>
          </a:p>
        </p:txBody>
      </p:sp>
      <p:sp>
        <p:nvSpPr>
          <p:cNvPr id="3" name="TextBox 2"/>
          <p:cNvSpPr txBox="1"/>
          <p:nvPr/>
        </p:nvSpPr>
        <p:spPr>
          <a:xfrm>
            <a:off x="15876" y="2819400"/>
            <a:ext cx="5072061" cy="1292662"/>
          </a:xfrm>
          <a:prstGeom prst="rect">
            <a:avLst/>
          </a:prstGeom>
          <a:noFill/>
        </p:spPr>
        <p:txBody>
          <a:bodyPr wrap="square">
            <a:spAutoFit/>
          </a:bodyPr>
          <a:lstStyle/>
          <a:p>
            <a:pPr>
              <a:defRPr/>
            </a:pPr>
            <a:r>
              <a:rPr lang="en-US" sz="2000" b="1" dirty="0"/>
              <a:t>Method of Archaeology to understand what rules thinking and doing at a particular moment in time</a:t>
            </a:r>
          </a:p>
          <a:p>
            <a:pPr marL="342900" indent="-342900">
              <a:buFont typeface="Arial"/>
              <a:buChar char="•"/>
              <a:defRPr/>
            </a:pPr>
            <a:endParaRPr lang="en-US" dirty="0"/>
          </a:p>
        </p:txBody>
      </p:sp>
      <p:sp>
        <p:nvSpPr>
          <p:cNvPr id="4" name="TextBox 3">
            <a:extLst>
              <a:ext uri="{FF2B5EF4-FFF2-40B4-BE49-F238E27FC236}">
                <a16:creationId xmlns:a16="http://schemas.microsoft.com/office/drawing/2014/main" id="{2501BF0D-02BB-A04D-9665-813AD7924A8E}"/>
              </a:ext>
            </a:extLst>
          </p:cNvPr>
          <p:cNvSpPr txBox="1"/>
          <p:nvPr/>
        </p:nvSpPr>
        <p:spPr>
          <a:xfrm>
            <a:off x="15876" y="3874577"/>
            <a:ext cx="5072062" cy="3139321"/>
          </a:xfrm>
          <a:prstGeom prst="rect">
            <a:avLst/>
          </a:prstGeom>
          <a:noFill/>
        </p:spPr>
        <p:txBody>
          <a:bodyPr wrap="square" rtlCol="0">
            <a:spAutoFit/>
          </a:bodyPr>
          <a:lstStyle/>
          <a:p>
            <a:r>
              <a:rPr lang="en-US" dirty="0"/>
              <a:t>The archaeological method Investigation of the rules of language at a given moment </a:t>
            </a:r>
          </a:p>
          <a:p>
            <a:r>
              <a:rPr lang="en-US" dirty="0"/>
              <a:t>in time. These rules, he argues, ‘create’ a certain kind of reality about the human subject and the world. </a:t>
            </a:r>
          </a:p>
          <a:p>
            <a:endParaRPr lang="en-US" dirty="0"/>
          </a:p>
          <a:p>
            <a:r>
              <a:rPr lang="en-US" b="1" dirty="0"/>
              <a:t>Question: What are the rules of neoliberalism at different moments in time? What are the rules today that makes us certain kind of human being today?</a:t>
            </a:r>
          </a:p>
          <a:p>
            <a:endParaRPr lang="en-US" dirty="0"/>
          </a:p>
        </p:txBody>
      </p:sp>
      <p:sp>
        <p:nvSpPr>
          <p:cNvPr id="2" name="TextBox 1">
            <a:extLst>
              <a:ext uri="{FF2B5EF4-FFF2-40B4-BE49-F238E27FC236}">
                <a16:creationId xmlns:a16="http://schemas.microsoft.com/office/drawing/2014/main" id="{8282F0CF-59C0-264E-BDDF-76D908D2DAFC}"/>
              </a:ext>
            </a:extLst>
          </p:cNvPr>
          <p:cNvSpPr txBox="1"/>
          <p:nvPr/>
        </p:nvSpPr>
        <p:spPr>
          <a:xfrm>
            <a:off x="5638800" y="325464"/>
            <a:ext cx="6553200" cy="1015663"/>
          </a:xfrm>
          <a:prstGeom prst="rect">
            <a:avLst/>
          </a:prstGeom>
          <a:noFill/>
        </p:spPr>
        <p:txBody>
          <a:bodyPr wrap="square" rtlCol="0">
            <a:spAutoFit/>
          </a:bodyPr>
          <a:lstStyle/>
          <a:p>
            <a:pPr algn="ctr"/>
            <a:r>
              <a:rPr lang="en-US" sz="2000" b="1" dirty="0"/>
              <a:t>The iceberg metaphor is inspired by one of the most famous historical methods of the French philosopher </a:t>
            </a:r>
          </a:p>
          <a:p>
            <a:pPr algn="ctr"/>
            <a:r>
              <a:rPr lang="en-US" sz="2000" b="1" dirty="0"/>
              <a:t>Michel Foucault (1929-1984)</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963B1DB-FDED-0B33-AA8B-496CAC108F9D}"/>
              </a:ext>
            </a:extLst>
          </p:cNvPr>
          <p:cNvPicPr>
            <a:picLocks noChangeAspect="1"/>
          </p:cNvPicPr>
          <p:nvPr/>
        </p:nvPicPr>
        <p:blipFill>
          <a:blip r:embed="rId2"/>
          <a:stretch>
            <a:fillRect/>
          </a:stretch>
        </p:blipFill>
        <p:spPr>
          <a:xfrm>
            <a:off x="1570496" y="842720"/>
            <a:ext cx="7772400" cy="5829300"/>
          </a:xfrm>
          <a:prstGeom prst="rect">
            <a:avLst/>
          </a:prstGeom>
        </p:spPr>
      </p:pic>
      <p:sp>
        <p:nvSpPr>
          <p:cNvPr id="3" name="TextBox 2">
            <a:extLst>
              <a:ext uri="{FF2B5EF4-FFF2-40B4-BE49-F238E27FC236}">
                <a16:creationId xmlns:a16="http://schemas.microsoft.com/office/drawing/2014/main" id="{DC68B340-70C8-20DE-4560-9A0045B64AF1}"/>
              </a:ext>
            </a:extLst>
          </p:cNvPr>
          <p:cNvSpPr txBox="1"/>
          <p:nvPr/>
        </p:nvSpPr>
        <p:spPr>
          <a:xfrm>
            <a:off x="1146875" y="309966"/>
            <a:ext cx="2015295" cy="369332"/>
          </a:xfrm>
          <a:prstGeom prst="rect">
            <a:avLst/>
          </a:prstGeom>
          <a:noFill/>
        </p:spPr>
        <p:txBody>
          <a:bodyPr wrap="none" rtlCol="0">
            <a:spAutoFit/>
          </a:bodyPr>
          <a:lstStyle/>
          <a:p>
            <a:r>
              <a:rPr lang="en-US" b="1" dirty="0"/>
              <a:t>In other words…..</a:t>
            </a:r>
          </a:p>
        </p:txBody>
      </p:sp>
    </p:spTree>
    <p:extLst>
      <p:ext uri="{BB962C8B-B14F-4D97-AF65-F5344CB8AC3E}">
        <p14:creationId xmlns:p14="http://schemas.microsoft.com/office/powerpoint/2010/main" val="10557428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3AAF74-2E5D-D2DD-7BE1-49522F0692C4}"/>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8CA77B05-770D-B99F-05B0-FE0DCB732410}"/>
              </a:ext>
            </a:extLst>
          </p:cNvPr>
          <p:cNvSpPr txBox="1"/>
          <p:nvPr/>
        </p:nvSpPr>
        <p:spPr>
          <a:xfrm>
            <a:off x="480447" y="542441"/>
            <a:ext cx="9531457" cy="923330"/>
          </a:xfrm>
          <a:prstGeom prst="rect">
            <a:avLst/>
          </a:prstGeom>
          <a:noFill/>
        </p:spPr>
        <p:txBody>
          <a:bodyPr wrap="square">
            <a:spAutoFit/>
          </a:bodyPr>
          <a:lstStyle/>
          <a:p>
            <a:endParaRPr lang="en-GB" b="1" dirty="0"/>
          </a:p>
          <a:p>
            <a:r>
              <a:rPr lang="en-GB" b="1" dirty="0"/>
              <a:t>Daniel Rodgers, </a:t>
            </a:r>
            <a:r>
              <a:rPr lang="en-GB" b="1" i="1" dirty="0"/>
              <a:t>The Uses and Abuses of “Neoliberalism, </a:t>
            </a:r>
            <a:r>
              <a:rPr lang="en-GB" dirty="0"/>
              <a:t>Dissent, Volume 65, Number 1, Winter 2018, pp. 78-87</a:t>
            </a:r>
            <a:r>
              <a:rPr lang="en-GB" b="1" i="1" dirty="0"/>
              <a:t> </a:t>
            </a:r>
            <a:endParaRPr lang="en-US" b="1" dirty="0"/>
          </a:p>
        </p:txBody>
      </p:sp>
      <p:sp>
        <p:nvSpPr>
          <p:cNvPr id="6" name="TextBox 5">
            <a:extLst>
              <a:ext uri="{FF2B5EF4-FFF2-40B4-BE49-F238E27FC236}">
                <a16:creationId xmlns:a16="http://schemas.microsoft.com/office/drawing/2014/main" id="{5814EF02-56C5-62FB-74B2-147AD8163FA3}"/>
              </a:ext>
            </a:extLst>
          </p:cNvPr>
          <p:cNvSpPr txBox="1"/>
          <p:nvPr/>
        </p:nvSpPr>
        <p:spPr>
          <a:xfrm>
            <a:off x="185980" y="1148846"/>
            <a:ext cx="11143280" cy="1200329"/>
          </a:xfrm>
          <a:prstGeom prst="rect">
            <a:avLst/>
          </a:prstGeom>
          <a:noFill/>
        </p:spPr>
        <p:txBody>
          <a:bodyPr wrap="square" rtlCol="0">
            <a:spAutoFit/>
          </a:bodyPr>
          <a:lstStyle/>
          <a:p>
            <a:endParaRPr lang="en-GB" dirty="0"/>
          </a:p>
          <a:p>
            <a:endParaRPr lang="en-GB" dirty="0"/>
          </a:p>
          <a:p>
            <a:r>
              <a:rPr lang="en-GB" dirty="0"/>
              <a:t>Neoliberalism” was a term advanced by different groups for different purposes and at several times left orphaned. And then, suddenly, in the mid-1990s, it took off.’</a:t>
            </a:r>
            <a:endParaRPr lang="en-US" dirty="0"/>
          </a:p>
        </p:txBody>
      </p:sp>
      <p:sp>
        <p:nvSpPr>
          <p:cNvPr id="7" name="TextBox 6">
            <a:extLst>
              <a:ext uri="{FF2B5EF4-FFF2-40B4-BE49-F238E27FC236}">
                <a16:creationId xmlns:a16="http://schemas.microsoft.com/office/drawing/2014/main" id="{9CA7DC7D-96F0-5358-3DD9-F83FD0A58199}"/>
              </a:ext>
            </a:extLst>
          </p:cNvPr>
          <p:cNvSpPr txBox="1"/>
          <p:nvPr/>
        </p:nvSpPr>
        <p:spPr>
          <a:xfrm>
            <a:off x="185980" y="2355742"/>
            <a:ext cx="8896027" cy="3693319"/>
          </a:xfrm>
          <a:prstGeom prst="rect">
            <a:avLst/>
          </a:prstGeom>
          <a:noFill/>
        </p:spPr>
        <p:txBody>
          <a:bodyPr wrap="square" rtlCol="0">
            <a:spAutoFit/>
          </a:bodyPr>
          <a:lstStyle/>
          <a:p>
            <a:r>
              <a:rPr lang="en-GB" dirty="0"/>
              <a:t>But the problem with neoliberalism is neither that it has no meaning nor that it has an infinite number of them. It is that the term has been applied to four distinctly different phenomena.</a:t>
            </a:r>
          </a:p>
          <a:p>
            <a:endParaRPr lang="en-GB" dirty="0"/>
          </a:p>
          <a:p>
            <a:pPr marL="342900" indent="-342900">
              <a:buAutoNum type="arabicPeriod"/>
            </a:pPr>
            <a:r>
              <a:rPr lang="en-GB" b="1" dirty="0"/>
              <a:t>Finance capitalism: Neoliberalism as economy</a:t>
            </a:r>
          </a:p>
          <a:p>
            <a:pPr lvl="1"/>
            <a:r>
              <a:rPr lang="en-GB" dirty="0"/>
              <a:t>‘It stands for the economic regime that global finance capital has unleashed upon the world. Neoliberalism (1) inscribes on politics and culture the needs of a global capitalism that sustains itself on the free flow of capital, goods, </a:t>
            </a:r>
            <a:r>
              <a:rPr lang="en-GB" dirty="0" err="1"/>
              <a:t>disembbeded</a:t>
            </a:r>
            <a:r>
              <a:rPr lang="en-GB" dirty="0"/>
              <a:t> </a:t>
            </a:r>
            <a:r>
              <a:rPr lang="en-GB" dirty="0" err="1"/>
              <a:t>labor</a:t>
            </a:r>
            <a:r>
              <a:rPr lang="en-GB" dirty="0"/>
              <a:t>, and market-friendly state policies. It does not rely on the state in the same way that the “embedded” corporate capitalism of the mid-twentieth century did, but it is not a creature of the minimal state either. It depends, rather, on complex structures of institutional supports, business-friendly regulations, and free-range investment opportunities arrayed in different ways across the globe.’ </a:t>
            </a:r>
            <a:endParaRPr lang="en-US" b="1" dirty="0"/>
          </a:p>
        </p:txBody>
      </p:sp>
      <p:sp>
        <p:nvSpPr>
          <p:cNvPr id="2" name="TextBox 1">
            <a:extLst>
              <a:ext uri="{FF2B5EF4-FFF2-40B4-BE49-F238E27FC236}">
                <a16:creationId xmlns:a16="http://schemas.microsoft.com/office/drawing/2014/main" id="{61401AD3-B020-D2B5-BA1D-060622D8A8DB}"/>
              </a:ext>
            </a:extLst>
          </p:cNvPr>
          <p:cNvSpPr txBox="1"/>
          <p:nvPr/>
        </p:nvSpPr>
        <p:spPr>
          <a:xfrm>
            <a:off x="449451" y="139485"/>
            <a:ext cx="3308278" cy="400110"/>
          </a:xfrm>
          <a:prstGeom prst="rect">
            <a:avLst/>
          </a:prstGeom>
          <a:noFill/>
        </p:spPr>
        <p:txBody>
          <a:bodyPr wrap="none" rtlCol="0">
            <a:spAutoFit/>
          </a:bodyPr>
          <a:lstStyle/>
          <a:p>
            <a:r>
              <a:rPr lang="en-US" sz="2000" b="1" dirty="0"/>
              <a:t>4. Introduction to readings </a:t>
            </a:r>
          </a:p>
        </p:txBody>
      </p:sp>
    </p:spTree>
    <p:extLst>
      <p:ext uri="{BB962C8B-B14F-4D97-AF65-F5344CB8AC3E}">
        <p14:creationId xmlns:p14="http://schemas.microsoft.com/office/powerpoint/2010/main" val="25060950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5732</TotalTime>
  <Words>1910</Words>
  <Application>Microsoft Macintosh PowerPoint</Application>
  <PresentationFormat>Widescreen</PresentationFormat>
  <Paragraphs>143</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Aptos</vt:lpstr>
      <vt:lpstr>Aptos Display</vt:lpstr>
      <vt:lpstr>Arial</vt:lpstr>
      <vt:lpstr>Open Sans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Stein, Claudia</dc:creator>
  <cp:lastModifiedBy>Stein, Claudia</cp:lastModifiedBy>
  <cp:revision>2</cp:revision>
  <dcterms:created xsi:type="dcterms:W3CDTF">2026-01-10T11:18:59Z</dcterms:created>
  <dcterms:modified xsi:type="dcterms:W3CDTF">2026-01-15T08:01:18Z</dcterms:modified>
</cp:coreProperties>
</file>