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7" r:id="rId2"/>
    <p:sldId id="268" r:id="rId3"/>
    <p:sldId id="269" r:id="rId4"/>
    <p:sldId id="256" r:id="rId5"/>
    <p:sldId id="257" r:id="rId6"/>
    <p:sldId id="270" r:id="rId7"/>
    <p:sldId id="258" r:id="rId8"/>
    <p:sldId id="259" r:id="rId9"/>
    <p:sldId id="260" r:id="rId10"/>
    <p:sldId id="262" r:id="rId11"/>
    <p:sldId id="263" r:id="rId12"/>
    <p:sldId id="261" r:id="rId13"/>
    <p:sldId id="264" r:id="rId14"/>
    <p:sldId id="265"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5E8E58-0A9F-8146-BB32-D759A222AC63}" v="88" dt="2026-02-11T21:15:20.5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64"/>
    <p:restoredTop sz="94662"/>
  </p:normalViewPr>
  <p:slideViewPr>
    <p:cSldViewPr snapToGrid="0">
      <p:cViewPr varScale="1">
        <p:scale>
          <a:sx n="88" d="100"/>
          <a:sy n="88" d="100"/>
        </p:scale>
        <p:origin x="176" y="6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3F625-7AE5-A5C7-F7A6-8CB301E8BDE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9A85BF-D952-60D2-390B-3588BE10B7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E1902F2-46B6-B46B-E351-63433C7242A4}"/>
              </a:ext>
            </a:extLst>
          </p:cNvPr>
          <p:cNvSpPr>
            <a:spLocks noGrp="1"/>
          </p:cNvSpPr>
          <p:nvPr>
            <p:ph type="dt" sz="half" idx="10"/>
          </p:nvPr>
        </p:nvSpPr>
        <p:spPr/>
        <p:txBody>
          <a:bodyPr/>
          <a:lstStyle/>
          <a:p>
            <a:fld id="{B71087AB-AAED-B946-9EBF-84D2A7D45511}" type="datetimeFigureOut">
              <a:rPr lang="en-US" smtClean="0"/>
              <a:t>2/10/26</a:t>
            </a:fld>
            <a:endParaRPr lang="en-US"/>
          </a:p>
        </p:txBody>
      </p:sp>
      <p:sp>
        <p:nvSpPr>
          <p:cNvPr id="5" name="Footer Placeholder 4">
            <a:extLst>
              <a:ext uri="{FF2B5EF4-FFF2-40B4-BE49-F238E27FC236}">
                <a16:creationId xmlns:a16="http://schemas.microsoft.com/office/drawing/2014/main" id="{BA124BCB-C5D5-0DBD-B38F-54BA6FBD27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35397D-3536-8D20-3B4F-462FDADA4CC9}"/>
              </a:ext>
            </a:extLst>
          </p:cNvPr>
          <p:cNvSpPr>
            <a:spLocks noGrp="1"/>
          </p:cNvSpPr>
          <p:nvPr>
            <p:ph type="sldNum" sz="quarter" idx="12"/>
          </p:nvPr>
        </p:nvSpPr>
        <p:spPr/>
        <p:txBody>
          <a:bodyPr/>
          <a:lstStyle/>
          <a:p>
            <a:fld id="{4D8030C8-F580-5D4B-8C44-C7954D57A4F6}" type="slidenum">
              <a:rPr lang="en-US" smtClean="0"/>
              <a:t>‹#›</a:t>
            </a:fld>
            <a:endParaRPr lang="en-US"/>
          </a:p>
        </p:txBody>
      </p:sp>
    </p:spTree>
    <p:extLst>
      <p:ext uri="{BB962C8B-B14F-4D97-AF65-F5344CB8AC3E}">
        <p14:creationId xmlns:p14="http://schemas.microsoft.com/office/powerpoint/2010/main" val="2223158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54170-6C43-F1E6-A192-63381C636D42}"/>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A6D5833-0D5B-84E7-AD54-2F8F9E51EB0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0F2D203-5757-FBC5-4099-6C2AA284FA9A}"/>
              </a:ext>
            </a:extLst>
          </p:cNvPr>
          <p:cNvSpPr>
            <a:spLocks noGrp="1"/>
          </p:cNvSpPr>
          <p:nvPr>
            <p:ph type="dt" sz="half" idx="10"/>
          </p:nvPr>
        </p:nvSpPr>
        <p:spPr/>
        <p:txBody>
          <a:bodyPr/>
          <a:lstStyle/>
          <a:p>
            <a:fld id="{B71087AB-AAED-B946-9EBF-84D2A7D45511}" type="datetimeFigureOut">
              <a:rPr lang="en-US" smtClean="0"/>
              <a:t>2/10/26</a:t>
            </a:fld>
            <a:endParaRPr lang="en-US"/>
          </a:p>
        </p:txBody>
      </p:sp>
      <p:sp>
        <p:nvSpPr>
          <p:cNvPr id="5" name="Footer Placeholder 4">
            <a:extLst>
              <a:ext uri="{FF2B5EF4-FFF2-40B4-BE49-F238E27FC236}">
                <a16:creationId xmlns:a16="http://schemas.microsoft.com/office/drawing/2014/main" id="{582B56F7-A970-B27C-88C6-A1E35834E0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65CDA5-A899-388E-9D5E-E41B000622E0}"/>
              </a:ext>
            </a:extLst>
          </p:cNvPr>
          <p:cNvSpPr>
            <a:spLocks noGrp="1"/>
          </p:cNvSpPr>
          <p:nvPr>
            <p:ph type="sldNum" sz="quarter" idx="12"/>
          </p:nvPr>
        </p:nvSpPr>
        <p:spPr/>
        <p:txBody>
          <a:bodyPr/>
          <a:lstStyle/>
          <a:p>
            <a:fld id="{4D8030C8-F580-5D4B-8C44-C7954D57A4F6}" type="slidenum">
              <a:rPr lang="en-US" smtClean="0"/>
              <a:t>‹#›</a:t>
            </a:fld>
            <a:endParaRPr lang="en-US"/>
          </a:p>
        </p:txBody>
      </p:sp>
    </p:spTree>
    <p:extLst>
      <p:ext uri="{BB962C8B-B14F-4D97-AF65-F5344CB8AC3E}">
        <p14:creationId xmlns:p14="http://schemas.microsoft.com/office/powerpoint/2010/main" val="343863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DE15D45-33EA-1A7D-7020-5CA929C70BA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8D3F230-D994-8D43-EC3A-25B5FE6124F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9A07170-33E5-EE5A-2033-92168D7A2BA2}"/>
              </a:ext>
            </a:extLst>
          </p:cNvPr>
          <p:cNvSpPr>
            <a:spLocks noGrp="1"/>
          </p:cNvSpPr>
          <p:nvPr>
            <p:ph type="dt" sz="half" idx="10"/>
          </p:nvPr>
        </p:nvSpPr>
        <p:spPr/>
        <p:txBody>
          <a:bodyPr/>
          <a:lstStyle/>
          <a:p>
            <a:fld id="{B71087AB-AAED-B946-9EBF-84D2A7D45511}" type="datetimeFigureOut">
              <a:rPr lang="en-US" smtClean="0"/>
              <a:t>2/10/26</a:t>
            </a:fld>
            <a:endParaRPr lang="en-US"/>
          </a:p>
        </p:txBody>
      </p:sp>
      <p:sp>
        <p:nvSpPr>
          <p:cNvPr id="5" name="Footer Placeholder 4">
            <a:extLst>
              <a:ext uri="{FF2B5EF4-FFF2-40B4-BE49-F238E27FC236}">
                <a16:creationId xmlns:a16="http://schemas.microsoft.com/office/drawing/2014/main" id="{4696E2F0-A550-6EC2-242A-82C7B966F6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6B9D35-A1F0-FC47-0145-97BF1F339904}"/>
              </a:ext>
            </a:extLst>
          </p:cNvPr>
          <p:cNvSpPr>
            <a:spLocks noGrp="1"/>
          </p:cNvSpPr>
          <p:nvPr>
            <p:ph type="sldNum" sz="quarter" idx="12"/>
          </p:nvPr>
        </p:nvSpPr>
        <p:spPr/>
        <p:txBody>
          <a:bodyPr/>
          <a:lstStyle/>
          <a:p>
            <a:fld id="{4D8030C8-F580-5D4B-8C44-C7954D57A4F6}" type="slidenum">
              <a:rPr lang="en-US" smtClean="0"/>
              <a:t>‹#›</a:t>
            </a:fld>
            <a:endParaRPr lang="en-US"/>
          </a:p>
        </p:txBody>
      </p:sp>
    </p:spTree>
    <p:extLst>
      <p:ext uri="{BB962C8B-B14F-4D97-AF65-F5344CB8AC3E}">
        <p14:creationId xmlns:p14="http://schemas.microsoft.com/office/powerpoint/2010/main" val="376921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577F3C-BC4F-A4BC-FD59-262E70C81AE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EBE9FC9-FA86-AB20-5921-16E58671177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84756FC-B354-84BC-D783-BEA1F6DFFE46}"/>
              </a:ext>
            </a:extLst>
          </p:cNvPr>
          <p:cNvSpPr>
            <a:spLocks noGrp="1"/>
          </p:cNvSpPr>
          <p:nvPr>
            <p:ph type="dt" sz="half" idx="10"/>
          </p:nvPr>
        </p:nvSpPr>
        <p:spPr/>
        <p:txBody>
          <a:bodyPr/>
          <a:lstStyle/>
          <a:p>
            <a:fld id="{B71087AB-AAED-B946-9EBF-84D2A7D45511}" type="datetimeFigureOut">
              <a:rPr lang="en-US" smtClean="0"/>
              <a:t>2/10/26</a:t>
            </a:fld>
            <a:endParaRPr lang="en-US"/>
          </a:p>
        </p:txBody>
      </p:sp>
      <p:sp>
        <p:nvSpPr>
          <p:cNvPr id="5" name="Footer Placeholder 4">
            <a:extLst>
              <a:ext uri="{FF2B5EF4-FFF2-40B4-BE49-F238E27FC236}">
                <a16:creationId xmlns:a16="http://schemas.microsoft.com/office/drawing/2014/main" id="{BDB4C2B7-C1CB-44AF-96DB-360CAEF824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D257F6-17BC-4B54-A0E2-164E0D8304DA}"/>
              </a:ext>
            </a:extLst>
          </p:cNvPr>
          <p:cNvSpPr>
            <a:spLocks noGrp="1"/>
          </p:cNvSpPr>
          <p:nvPr>
            <p:ph type="sldNum" sz="quarter" idx="12"/>
          </p:nvPr>
        </p:nvSpPr>
        <p:spPr/>
        <p:txBody>
          <a:bodyPr/>
          <a:lstStyle/>
          <a:p>
            <a:fld id="{4D8030C8-F580-5D4B-8C44-C7954D57A4F6}" type="slidenum">
              <a:rPr lang="en-US" smtClean="0"/>
              <a:t>‹#›</a:t>
            </a:fld>
            <a:endParaRPr lang="en-US"/>
          </a:p>
        </p:txBody>
      </p:sp>
    </p:spTree>
    <p:extLst>
      <p:ext uri="{BB962C8B-B14F-4D97-AF65-F5344CB8AC3E}">
        <p14:creationId xmlns:p14="http://schemas.microsoft.com/office/powerpoint/2010/main" val="597598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D9BA3-BC0F-AD8E-A4BA-77DAF77CB18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3907AB7-54AD-BBAC-1FE2-57E972B9D95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2FB36BF-6174-3AF9-15E8-6A23518BEE36}"/>
              </a:ext>
            </a:extLst>
          </p:cNvPr>
          <p:cNvSpPr>
            <a:spLocks noGrp="1"/>
          </p:cNvSpPr>
          <p:nvPr>
            <p:ph type="dt" sz="half" idx="10"/>
          </p:nvPr>
        </p:nvSpPr>
        <p:spPr/>
        <p:txBody>
          <a:bodyPr/>
          <a:lstStyle/>
          <a:p>
            <a:fld id="{B71087AB-AAED-B946-9EBF-84D2A7D45511}" type="datetimeFigureOut">
              <a:rPr lang="en-US" smtClean="0"/>
              <a:t>2/10/26</a:t>
            </a:fld>
            <a:endParaRPr lang="en-US"/>
          </a:p>
        </p:txBody>
      </p:sp>
      <p:sp>
        <p:nvSpPr>
          <p:cNvPr id="5" name="Footer Placeholder 4">
            <a:extLst>
              <a:ext uri="{FF2B5EF4-FFF2-40B4-BE49-F238E27FC236}">
                <a16:creationId xmlns:a16="http://schemas.microsoft.com/office/drawing/2014/main" id="{0C021280-8795-68DF-3979-3D5425B479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9E15C3-E89B-3683-35D7-D03223B19523}"/>
              </a:ext>
            </a:extLst>
          </p:cNvPr>
          <p:cNvSpPr>
            <a:spLocks noGrp="1"/>
          </p:cNvSpPr>
          <p:nvPr>
            <p:ph type="sldNum" sz="quarter" idx="12"/>
          </p:nvPr>
        </p:nvSpPr>
        <p:spPr/>
        <p:txBody>
          <a:bodyPr/>
          <a:lstStyle/>
          <a:p>
            <a:fld id="{4D8030C8-F580-5D4B-8C44-C7954D57A4F6}" type="slidenum">
              <a:rPr lang="en-US" smtClean="0"/>
              <a:t>‹#›</a:t>
            </a:fld>
            <a:endParaRPr lang="en-US"/>
          </a:p>
        </p:txBody>
      </p:sp>
    </p:spTree>
    <p:extLst>
      <p:ext uri="{BB962C8B-B14F-4D97-AF65-F5344CB8AC3E}">
        <p14:creationId xmlns:p14="http://schemas.microsoft.com/office/powerpoint/2010/main" val="67252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FD058-3875-2D65-7D25-F7ABD5FA164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E54622F-7935-D5E8-4956-F7BB5E724FC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B7A4E6E-A1FB-7D19-5D38-510F973F611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D30514B-502A-5DA8-87DD-1970464D3F46}"/>
              </a:ext>
            </a:extLst>
          </p:cNvPr>
          <p:cNvSpPr>
            <a:spLocks noGrp="1"/>
          </p:cNvSpPr>
          <p:nvPr>
            <p:ph type="dt" sz="half" idx="10"/>
          </p:nvPr>
        </p:nvSpPr>
        <p:spPr/>
        <p:txBody>
          <a:bodyPr/>
          <a:lstStyle/>
          <a:p>
            <a:fld id="{B71087AB-AAED-B946-9EBF-84D2A7D45511}" type="datetimeFigureOut">
              <a:rPr lang="en-US" smtClean="0"/>
              <a:t>2/10/26</a:t>
            </a:fld>
            <a:endParaRPr lang="en-US"/>
          </a:p>
        </p:txBody>
      </p:sp>
      <p:sp>
        <p:nvSpPr>
          <p:cNvPr id="6" name="Footer Placeholder 5">
            <a:extLst>
              <a:ext uri="{FF2B5EF4-FFF2-40B4-BE49-F238E27FC236}">
                <a16:creationId xmlns:a16="http://schemas.microsoft.com/office/drawing/2014/main" id="{53FCCBAD-8ED4-7DEE-AE48-336796B325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B38F62-E202-CB08-370B-A2C1A9E81FAD}"/>
              </a:ext>
            </a:extLst>
          </p:cNvPr>
          <p:cNvSpPr>
            <a:spLocks noGrp="1"/>
          </p:cNvSpPr>
          <p:nvPr>
            <p:ph type="sldNum" sz="quarter" idx="12"/>
          </p:nvPr>
        </p:nvSpPr>
        <p:spPr/>
        <p:txBody>
          <a:bodyPr/>
          <a:lstStyle/>
          <a:p>
            <a:fld id="{4D8030C8-F580-5D4B-8C44-C7954D57A4F6}" type="slidenum">
              <a:rPr lang="en-US" smtClean="0"/>
              <a:t>‹#›</a:t>
            </a:fld>
            <a:endParaRPr lang="en-US"/>
          </a:p>
        </p:txBody>
      </p:sp>
    </p:spTree>
    <p:extLst>
      <p:ext uri="{BB962C8B-B14F-4D97-AF65-F5344CB8AC3E}">
        <p14:creationId xmlns:p14="http://schemas.microsoft.com/office/powerpoint/2010/main" val="1148732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EC74B-E2FC-4721-ABB5-111D9F4DDF2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D74E75D-303B-CD82-2353-28725E2D72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74A0353-7F1E-4D09-E22C-7BE27E057D5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B1BFA22-8430-8C46-39D6-0D70C5B1DC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2DD12B1-14D6-2138-3781-ED02B9A783B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59AC531-EF71-252E-0024-C23DAA74907C}"/>
              </a:ext>
            </a:extLst>
          </p:cNvPr>
          <p:cNvSpPr>
            <a:spLocks noGrp="1"/>
          </p:cNvSpPr>
          <p:nvPr>
            <p:ph type="dt" sz="half" idx="10"/>
          </p:nvPr>
        </p:nvSpPr>
        <p:spPr/>
        <p:txBody>
          <a:bodyPr/>
          <a:lstStyle/>
          <a:p>
            <a:fld id="{B71087AB-AAED-B946-9EBF-84D2A7D45511}" type="datetimeFigureOut">
              <a:rPr lang="en-US" smtClean="0"/>
              <a:t>2/10/26</a:t>
            </a:fld>
            <a:endParaRPr lang="en-US"/>
          </a:p>
        </p:txBody>
      </p:sp>
      <p:sp>
        <p:nvSpPr>
          <p:cNvPr id="8" name="Footer Placeholder 7">
            <a:extLst>
              <a:ext uri="{FF2B5EF4-FFF2-40B4-BE49-F238E27FC236}">
                <a16:creationId xmlns:a16="http://schemas.microsoft.com/office/drawing/2014/main" id="{01F13893-9E7C-73BF-9FD9-42251176CC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F22B124-3B3F-5F2A-7B88-0AA64EEE40D1}"/>
              </a:ext>
            </a:extLst>
          </p:cNvPr>
          <p:cNvSpPr>
            <a:spLocks noGrp="1"/>
          </p:cNvSpPr>
          <p:nvPr>
            <p:ph type="sldNum" sz="quarter" idx="12"/>
          </p:nvPr>
        </p:nvSpPr>
        <p:spPr/>
        <p:txBody>
          <a:bodyPr/>
          <a:lstStyle/>
          <a:p>
            <a:fld id="{4D8030C8-F580-5D4B-8C44-C7954D57A4F6}" type="slidenum">
              <a:rPr lang="en-US" smtClean="0"/>
              <a:t>‹#›</a:t>
            </a:fld>
            <a:endParaRPr lang="en-US"/>
          </a:p>
        </p:txBody>
      </p:sp>
    </p:spTree>
    <p:extLst>
      <p:ext uri="{BB962C8B-B14F-4D97-AF65-F5344CB8AC3E}">
        <p14:creationId xmlns:p14="http://schemas.microsoft.com/office/powerpoint/2010/main" val="1238667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A276E-468C-858A-EC31-4FAB83FF48A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1672B23-6A39-2FD9-B43F-367F0621C13B}"/>
              </a:ext>
            </a:extLst>
          </p:cNvPr>
          <p:cNvSpPr>
            <a:spLocks noGrp="1"/>
          </p:cNvSpPr>
          <p:nvPr>
            <p:ph type="dt" sz="half" idx="10"/>
          </p:nvPr>
        </p:nvSpPr>
        <p:spPr/>
        <p:txBody>
          <a:bodyPr/>
          <a:lstStyle/>
          <a:p>
            <a:fld id="{B71087AB-AAED-B946-9EBF-84D2A7D45511}" type="datetimeFigureOut">
              <a:rPr lang="en-US" smtClean="0"/>
              <a:t>2/10/26</a:t>
            </a:fld>
            <a:endParaRPr lang="en-US"/>
          </a:p>
        </p:txBody>
      </p:sp>
      <p:sp>
        <p:nvSpPr>
          <p:cNvPr id="4" name="Footer Placeholder 3">
            <a:extLst>
              <a:ext uri="{FF2B5EF4-FFF2-40B4-BE49-F238E27FC236}">
                <a16:creationId xmlns:a16="http://schemas.microsoft.com/office/drawing/2014/main" id="{D2DDB165-B761-3C83-E092-DC130FABA7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CA37453-B795-8E3E-0CF0-29FB23B87EE4}"/>
              </a:ext>
            </a:extLst>
          </p:cNvPr>
          <p:cNvSpPr>
            <a:spLocks noGrp="1"/>
          </p:cNvSpPr>
          <p:nvPr>
            <p:ph type="sldNum" sz="quarter" idx="12"/>
          </p:nvPr>
        </p:nvSpPr>
        <p:spPr/>
        <p:txBody>
          <a:bodyPr/>
          <a:lstStyle/>
          <a:p>
            <a:fld id="{4D8030C8-F580-5D4B-8C44-C7954D57A4F6}" type="slidenum">
              <a:rPr lang="en-US" smtClean="0"/>
              <a:t>‹#›</a:t>
            </a:fld>
            <a:endParaRPr lang="en-US"/>
          </a:p>
        </p:txBody>
      </p:sp>
    </p:spTree>
    <p:extLst>
      <p:ext uri="{BB962C8B-B14F-4D97-AF65-F5344CB8AC3E}">
        <p14:creationId xmlns:p14="http://schemas.microsoft.com/office/powerpoint/2010/main" val="1800174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978B27-8460-773B-28EE-8AB5F5468F50}"/>
              </a:ext>
            </a:extLst>
          </p:cNvPr>
          <p:cNvSpPr>
            <a:spLocks noGrp="1"/>
          </p:cNvSpPr>
          <p:nvPr>
            <p:ph type="dt" sz="half" idx="10"/>
          </p:nvPr>
        </p:nvSpPr>
        <p:spPr/>
        <p:txBody>
          <a:bodyPr/>
          <a:lstStyle/>
          <a:p>
            <a:fld id="{B71087AB-AAED-B946-9EBF-84D2A7D45511}" type="datetimeFigureOut">
              <a:rPr lang="en-US" smtClean="0"/>
              <a:t>2/10/26</a:t>
            </a:fld>
            <a:endParaRPr lang="en-US"/>
          </a:p>
        </p:txBody>
      </p:sp>
      <p:sp>
        <p:nvSpPr>
          <p:cNvPr id="3" name="Footer Placeholder 2">
            <a:extLst>
              <a:ext uri="{FF2B5EF4-FFF2-40B4-BE49-F238E27FC236}">
                <a16:creationId xmlns:a16="http://schemas.microsoft.com/office/drawing/2014/main" id="{9EBE635C-E0DA-76C4-82EE-B8862AA395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B371EE-02EC-62BA-F768-51B43800CE7B}"/>
              </a:ext>
            </a:extLst>
          </p:cNvPr>
          <p:cNvSpPr>
            <a:spLocks noGrp="1"/>
          </p:cNvSpPr>
          <p:nvPr>
            <p:ph type="sldNum" sz="quarter" idx="12"/>
          </p:nvPr>
        </p:nvSpPr>
        <p:spPr/>
        <p:txBody>
          <a:bodyPr/>
          <a:lstStyle/>
          <a:p>
            <a:fld id="{4D8030C8-F580-5D4B-8C44-C7954D57A4F6}" type="slidenum">
              <a:rPr lang="en-US" smtClean="0"/>
              <a:t>‹#›</a:t>
            </a:fld>
            <a:endParaRPr lang="en-US"/>
          </a:p>
        </p:txBody>
      </p:sp>
    </p:spTree>
    <p:extLst>
      <p:ext uri="{BB962C8B-B14F-4D97-AF65-F5344CB8AC3E}">
        <p14:creationId xmlns:p14="http://schemas.microsoft.com/office/powerpoint/2010/main" val="259118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68C30-8555-90F9-6AD0-57B8E5D0E38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D6E0DC9-5905-09DB-F14E-084D7EC820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ACEAEA3-6A8A-E4F7-3C93-2D71E7E939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E99AB6-76F5-B523-54A4-BCF6B9E07F33}"/>
              </a:ext>
            </a:extLst>
          </p:cNvPr>
          <p:cNvSpPr>
            <a:spLocks noGrp="1"/>
          </p:cNvSpPr>
          <p:nvPr>
            <p:ph type="dt" sz="half" idx="10"/>
          </p:nvPr>
        </p:nvSpPr>
        <p:spPr/>
        <p:txBody>
          <a:bodyPr/>
          <a:lstStyle/>
          <a:p>
            <a:fld id="{B71087AB-AAED-B946-9EBF-84D2A7D45511}" type="datetimeFigureOut">
              <a:rPr lang="en-US" smtClean="0"/>
              <a:t>2/10/26</a:t>
            </a:fld>
            <a:endParaRPr lang="en-US"/>
          </a:p>
        </p:txBody>
      </p:sp>
      <p:sp>
        <p:nvSpPr>
          <p:cNvPr id="6" name="Footer Placeholder 5">
            <a:extLst>
              <a:ext uri="{FF2B5EF4-FFF2-40B4-BE49-F238E27FC236}">
                <a16:creationId xmlns:a16="http://schemas.microsoft.com/office/drawing/2014/main" id="{336D1F18-0DB9-314D-888A-F1DDBB9730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BA3FD5-4D10-8DB4-5234-F653C59140E3}"/>
              </a:ext>
            </a:extLst>
          </p:cNvPr>
          <p:cNvSpPr>
            <a:spLocks noGrp="1"/>
          </p:cNvSpPr>
          <p:nvPr>
            <p:ph type="sldNum" sz="quarter" idx="12"/>
          </p:nvPr>
        </p:nvSpPr>
        <p:spPr/>
        <p:txBody>
          <a:bodyPr/>
          <a:lstStyle/>
          <a:p>
            <a:fld id="{4D8030C8-F580-5D4B-8C44-C7954D57A4F6}" type="slidenum">
              <a:rPr lang="en-US" smtClean="0"/>
              <a:t>‹#›</a:t>
            </a:fld>
            <a:endParaRPr lang="en-US"/>
          </a:p>
        </p:txBody>
      </p:sp>
    </p:spTree>
    <p:extLst>
      <p:ext uri="{BB962C8B-B14F-4D97-AF65-F5344CB8AC3E}">
        <p14:creationId xmlns:p14="http://schemas.microsoft.com/office/powerpoint/2010/main" val="124702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8A25C-1F1B-22C6-CF2D-647B8E9010A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17E5677-65E5-B9EE-0AD0-BA177C15E8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A79E973-B2C0-8E24-D7DB-65F0AAB705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70F5C5C-C0CE-998B-5680-EF2A8345E16A}"/>
              </a:ext>
            </a:extLst>
          </p:cNvPr>
          <p:cNvSpPr>
            <a:spLocks noGrp="1"/>
          </p:cNvSpPr>
          <p:nvPr>
            <p:ph type="dt" sz="half" idx="10"/>
          </p:nvPr>
        </p:nvSpPr>
        <p:spPr/>
        <p:txBody>
          <a:bodyPr/>
          <a:lstStyle/>
          <a:p>
            <a:fld id="{B71087AB-AAED-B946-9EBF-84D2A7D45511}" type="datetimeFigureOut">
              <a:rPr lang="en-US" smtClean="0"/>
              <a:t>2/10/26</a:t>
            </a:fld>
            <a:endParaRPr lang="en-US"/>
          </a:p>
        </p:txBody>
      </p:sp>
      <p:sp>
        <p:nvSpPr>
          <p:cNvPr id="6" name="Footer Placeholder 5">
            <a:extLst>
              <a:ext uri="{FF2B5EF4-FFF2-40B4-BE49-F238E27FC236}">
                <a16:creationId xmlns:a16="http://schemas.microsoft.com/office/drawing/2014/main" id="{57C0CC82-7BFF-562E-F85B-ED3D4868AA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3D07A6-D4F1-D735-3CB8-06B761364DBD}"/>
              </a:ext>
            </a:extLst>
          </p:cNvPr>
          <p:cNvSpPr>
            <a:spLocks noGrp="1"/>
          </p:cNvSpPr>
          <p:nvPr>
            <p:ph type="sldNum" sz="quarter" idx="12"/>
          </p:nvPr>
        </p:nvSpPr>
        <p:spPr/>
        <p:txBody>
          <a:bodyPr/>
          <a:lstStyle/>
          <a:p>
            <a:fld id="{4D8030C8-F580-5D4B-8C44-C7954D57A4F6}" type="slidenum">
              <a:rPr lang="en-US" smtClean="0"/>
              <a:t>‹#›</a:t>
            </a:fld>
            <a:endParaRPr lang="en-US"/>
          </a:p>
        </p:txBody>
      </p:sp>
    </p:spTree>
    <p:extLst>
      <p:ext uri="{BB962C8B-B14F-4D97-AF65-F5344CB8AC3E}">
        <p14:creationId xmlns:p14="http://schemas.microsoft.com/office/powerpoint/2010/main" val="434380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5821B5-0CDE-E60A-FEF0-32B67DD926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8B7833D-FA4F-061E-B780-48635C015E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7569138-CFF9-EEC0-C8A9-A0D8E219E7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71087AB-AAED-B946-9EBF-84D2A7D45511}" type="datetimeFigureOut">
              <a:rPr lang="en-US" smtClean="0"/>
              <a:t>2/10/26</a:t>
            </a:fld>
            <a:endParaRPr lang="en-US"/>
          </a:p>
        </p:txBody>
      </p:sp>
      <p:sp>
        <p:nvSpPr>
          <p:cNvPr id="5" name="Footer Placeholder 4">
            <a:extLst>
              <a:ext uri="{FF2B5EF4-FFF2-40B4-BE49-F238E27FC236}">
                <a16:creationId xmlns:a16="http://schemas.microsoft.com/office/drawing/2014/main" id="{CE17339B-F1C7-7772-7739-AD8345AE901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0D4693D-FA70-D3BE-FF6F-05C26E9C08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D8030C8-F580-5D4B-8C44-C7954D57A4F6}" type="slidenum">
              <a:rPr lang="en-US" smtClean="0"/>
              <a:t>‹#›</a:t>
            </a:fld>
            <a:endParaRPr lang="en-US"/>
          </a:p>
        </p:txBody>
      </p:sp>
    </p:spTree>
    <p:extLst>
      <p:ext uri="{BB962C8B-B14F-4D97-AF65-F5344CB8AC3E}">
        <p14:creationId xmlns:p14="http://schemas.microsoft.com/office/powerpoint/2010/main" val="27983929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F31DA25-4515-3459-B678-A10319AD1090}"/>
              </a:ext>
            </a:extLst>
          </p:cNvPr>
          <p:cNvSpPr txBox="1"/>
          <p:nvPr/>
        </p:nvSpPr>
        <p:spPr>
          <a:xfrm>
            <a:off x="2171699" y="876300"/>
            <a:ext cx="8248651" cy="646331"/>
          </a:xfrm>
          <a:prstGeom prst="rect">
            <a:avLst/>
          </a:prstGeom>
          <a:noFill/>
        </p:spPr>
        <p:txBody>
          <a:bodyPr wrap="square">
            <a:spAutoFit/>
          </a:bodyPr>
          <a:lstStyle/>
          <a:p>
            <a:pPr algn="l">
              <a:spcAft>
                <a:spcPts val="750"/>
              </a:spcAft>
              <a:buNone/>
            </a:pPr>
            <a:r>
              <a:rPr lang="en-GB" b="1" i="0" dirty="0">
                <a:solidFill>
                  <a:srgbClr val="000000"/>
                </a:solidFill>
                <a:effectLst/>
                <a:latin typeface="Open Sans" panose="020B0606030504020204" pitchFamily="34" charset="0"/>
              </a:rPr>
              <a:t>A Short History of Neoliberalism: Market, State and Human Nature, 			1920 to Today</a:t>
            </a:r>
          </a:p>
        </p:txBody>
      </p:sp>
      <p:pic>
        <p:nvPicPr>
          <p:cNvPr id="7" name="Picture 6">
            <a:extLst>
              <a:ext uri="{FF2B5EF4-FFF2-40B4-BE49-F238E27FC236}">
                <a16:creationId xmlns:a16="http://schemas.microsoft.com/office/drawing/2014/main" id="{4CB7685C-43B9-E2B3-EA91-4CF69F97EFE6}"/>
              </a:ext>
            </a:extLst>
          </p:cNvPr>
          <p:cNvPicPr>
            <a:picLocks noChangeAspect="1"/>
          </p:cNvPicPr>
          <p:nvPr/>
        </p:nvPicPr>
        <p:blipFill>
          <a:blip r:embed="rId2"/>
          <a:stretch>
            <a:fillRect/>
          </a:stretch>
        </p:blipFill>
        <p:spPr>
          <a:xfrm>
            <a:off x="3323660" y="3152001"/>
            <a:ext cx="4752000" cy="3168000"/>
          </a:xfrm>
          <a:prstGeom prst="rect">
            <a:avLst/>
          </a:prstGeom>
        </p:spPr>
      </p:pic>
      <p:sp>
        <p:nvSpPr>
          <p:cNvPr id="8" name="TextBox 7">
            <a:extLst>
              <a:ext uri="{FF2B5EF4-FFF2-40B4-BE49-F238E27FC236}">
                <a16:creationId xmlns:a16="http://schemas.microsoft.com/office/drawing/2014/main" id="{7CCEE015-9B31-A56C-E9FC-DD1503BBAFB5}"/>
              </a:ext>
            </a:extLst>
          </p:cNvPr>
          <p:cNvSpPr txBox="1"/>
          <p:nvPr/>
        </p:nvSpPr>
        <p:spPr>
          <a:xfrm>
            <a:off x="4152900" y="2152650"/>
            <a:ext cx="2724150" cy="369332"/>
          </a:xfrm>
          <a:prstGeom prst="rect">
            <a:avLst/>
          </a:prstGeom>
          <a:noFill/>
        </p:spPr>
        <p:txBody>
          <a:bodyPr wrap="square" rtlCol="0">
            <a:spAutoFit/>
          </a:bodyPr>
          <a:lstStyle/>
          <a:p>
            <a:r>
              <a:rPr lang="en-US" b="1" dirty="0"/>
              <a:t>             Dr Claudia Stein </a:t>
            </a:r>
          </a:p>
        </p:txBody>
      </p:sp>
    </p:spTree>
    <p:extLst>
      <p:ext uri="{BB962C8B-B14F-4D97-AF65-F5344CB8AC3E}">
        <p14:creationId xmlns:p14="http://schemas.microsoft.com/office/powerpoint/2010/main" val="3163491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2046CE3-C92D-F228-F173-78D7B47C198C}"/>
              </a:ext>
            </a:extLst>
          </p:cNvPr>
          <p:cNvSpPr txBox="1"/>
          <p:nvPr/>
        </p:nvSpPr>
        <p:spPr>
          <a:xfrm>
            <a:off x="1161144" y="740229"/>
            <a:ext cx="9071428" cy="3970318"/>
          </a:xfrm>
          <a:prstGeom prst="rect">
            <a:avLst/>
          </a:prstGeom>
          <a:noFill/>
        </p:spPr>
        <p:txBody>
          <a:bodyPr wrap="square" rtlCol="0">
            <a:spAutoFit/>
          </a:bodyPr>
          <a:lstStyle/>
          <a:p>
            <a:r>
              <a:rPr lang="en-US" b="1" dirty="0"/>
              <a:t>1974-1979:</a:t>
            </a:r>
            <a:r>
              <a:rPr lang="en-US" dirty="0"/>
              <a:t> </a:t>
            </a:r>
            <a:r>
              <a:rPr lang="en-US" dirty="0" err="1"/>
              <a:t>Labour</a:t>
            </a:r>
            <a:r>
              <a:rPr lang="en-US" dirty="0"/>
              <a:t> government under Harold Wilson/James Callagan; wins by promising  to deliver social contract between trade unions and government</a:t>
            </a:r>
          </a:p>
          <a:p>
            <a:pPr marL="285750" indent="-285750">
              <a:buFont typeface="Arial" panose="020B0604020202020204" pitchFamily="34" charset="0"/>
              <a:buChar char="•"/>
            </a:pPr>
            <a:r>
              <a:rPr lang="en-US" dirty="0"/>
              <a:t>Opposition: Thatcher elected conservative leader; development of new economic policy </a:t>
            </a:r>
            <a:r>
              <a:rPr lang="en-US" dirty="0" err="1"/>
              <a:t>programme</a:t>
            </a:r>
            <a:r>
              <a:rPr lang="en-US" dirty="0"/>
              <a:t>; focus: the trade union problem</a:t>
            </a:r>
          </a:p>
          <a:p>
            <a:pPr marL="285750" indent="-285750">
              <a:buFont typeface="Arial" panose="020B0604020202020204" pitchFamily="34" charset="0"/>
              <a:buChar char="•"/>
            </a:pPr>
            <a:r>
              <a:rPr lang="en-US" dirty="0"/>
              <a:t>Steep rise of unemployment and inflation: fear of stagflation (rise of unemployment, rise of inflation, zero growth); inflation rises to above 20% between 1975-1976</a:t>
            </a:r>
            <a:r>
              <a:rPr lang="en-US" b="1" dirty="0"/>
              <a:t>: change of direction in budget</a:t>
            </a:r>
            <a:r>
              <a:rPr lang="en-US" dirty="0"/>
              <a:t>: </a:t>
            </a:r>
            <a:r>
              <a:rPr lang="en-US" b="1" dirty="0"/>
              <a:t>full employment not main aim </a:t>
            </a:r>
            <a:r>
              <a:rPr lang="en-US" dirty="0"/>
              <a:t>(version of monetarism); </a:t>
            </a:r>
          </a:p>
          <a:p>
            <a:pPr marL="285750" indent="-285750">
              <a:buFont typeface="Arial" panose="020B0604020202020204" pitchFamily="34" charset="0"/>
              <a:buChar char="•"/>
            </a:pPr>
            <a:r>
              <a:rPr lang="en-US" dirty="0"/>
              <a:t>1976 loan from IMF (c. 4 billion); UK at brink of economic collapse (conservatives against it) – severe austerity measures attached from IMF</a:t>
            </a:r>
          </a:p>
          <a:p>
            <a:pPr marL="285750" indent="-285750">
              <a:buFont typeface="Arial" panose="020B0604020202020204" pitchFamily="34" charset="0"/>
              <a:buChar char="•"/>
            </a:pPr>
            <a:r>
              <a:rPr lang="en-US" dirty="0"/>
              <a:t>‘Winter of discontent’ 1978-1979 : austerity cuts provoke union strikes across country</a:t>
            </a:r>
          </a:p>
          <a:p>
            <a:pPr marL="285750" indent="-285750">
              <a:buFont typeface="Arial" panose="020B0604020202020204" pitchFamily="34" charset="0"/>
              <a:buChar char="•"/>
            </a:pPr>
            <a:endParaRPr lang="en-US" dirty="0"/>
          </a:p>
          <a:p>
            <a:r>
              <a:rPr lang="en-US" dirty="0"/>
              <a:t>‘full employment’ promise abandoned and the post war </a:t>
            </a:r>
            <a:r>
              <a:rPr lang="en-US" dirty="0" err="1"/>
              <a:t>concensus</a:t>
            </a:r>
            <a:r>
              <a:rPr lang="en-US" dirty="0"/>
              <a:t> – introduction of monetarism</a:t>
            </a:r>
          </a:p>
          <a:p>
            <a:endParaRPr lang="en-US" dirty="0"/>
          </a:p>
        </p:txBody>
      </p:sp>
      <p:sp>
        <p:nvSpPr>
          <p:cNvPr id="5" name="TextBox 4">
            <a:extLst>
              <a:ext uri="{FF2B5EF4-FFF2-40B4-BE49-F238E27FC236}">
                <a16:creationId xmlns:a16="http://schemas.microsoft.com/office/drawing/2014/main" id="{2A0FEDA8-EC41-078E-4BA1-90C6CC35A789}"/>
              </a:ext>
            </a:extLst>
          </p:cNvPr>
          <p:cNvSpPr txBox="1"/>
          <p:nvPr/>
        </p:nvSpPr>
        <p:spPr>
          <a:xfrm>
            <a:off x="2612571" y="203200"/>
            <a:ext cx="4824141" cy="369332"/>
          </a:xfrm>
          <a:prstGeom prst="rect">
            <a:avLst/>
          </a:prstGeom>
          <a:noFill/>
        </p:spPr>
        <p:txBody>
          <a:bodyPr wrap="none" rtlCol="0">
            <a:spAutoFit/>
          </a:bodyPr>
          <a:lstStyle/>
          <a:p>
            <a:r>
              <a:rPr lang="en-US" dirty="0"/>
              <a:t>		</a:t>
            </a:r>
            <a:r>
              <a:rPr lang="en-US" b="1" dirty="0"/>
              <a:t>End of postwar consensus </a:t>
            </a:r>
          </a:p>
        </p:txBody>
      </p:sp>
      <p:sp>
        <p:nvSpPr>
          <p:cNvPr id="6" name="TextBox 5">
            <a:extLst>
              <a:ext uri="{FF2B5EF4-FFF2-40B4-BE49-F238E27FC236}">
                <a16:creationId xmlns:a16="http://schemas.microsoft.com/office/drawing/2014/main" id="{D7170D35-727D-7128-CC49-A26317747CB2}"/>
              </a:ext>
            </a:extLst>
          </p:cNvPr>
          <p:cNvSpPr txBox="1"/>
          <p:nvPr/>
        </p:nvSpPr>
        <p:spPr>
          <a:xfrm>
            <a:off x="1161143" y="5155243"/>
            <a:ext cx="11509828" cy="646331"/>
          </a:xfrm>
          <a:prstGeom prst="rect">
            <a:avLst/>
          </a:prstGeom>
          <a:noFill/>
        </p:spPr>
        <p:txBody>
          <a:bodyPr wrap="square" rtlCol="0">
            <a:spAutoFit/>
          </a:bodyPr>
          <a:lstStyle/>
          <a:p>
            <a:endParaRPr lang="en-US" dirty="0"/>
          </a:p>
          <a:p>
            <a:r>
              <a:rPr lang="en-US" dirty="0"/>
              <a:t> </a:t>
            </a:r>
          </a:p>
        </p:txBody>
      </p:sp>
    </p:spTree>
    <p:extLst>
      <p:ext uri="{BB962C8B-B14F-4D97-AF65-F5344CB8AC3E}">
        <p14:creationId xmlns:p14="http://schemas.microsoft.com/office/powerpoint/2010/main" val="20546325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DEAACB-6268-F958-B8CB-86183F2B60FE}"/>
              </a:ext>
            </a:extLst>
          </p:cNvPr>
          <p:cNvSpPr txBox="1"/>
          <p:nvPr/>
        </p:nvSpPr>
        <p:spPr>
          <a:xfrm>
            <a:off x="1103086" y="1030514"/>
            <a:ext cx="10305143" cy="5909310"/>
          </a:xfrm>
          <a:prstGeom prst="rect">
            <a:avLst/>
          </a:prstGeom>
          <a:noFill/>
        </p:spPr>
        <p:txBody>
          <a:bodyPr wrap="square" rtlCol="0">
            <a:spAutoFit/>
          </a:bodyPr>
          <a:lstStyle/>
          <a:p>
            <a:r>
              <a:rPr lang="en-US" b="1" dirty="0"/>
              <a:t>1979-1997</a:t>
            </a:r>
            <a:r>
              <a:rPr lang="en-US" dirty="0"/>
              <a:t>: Margaret Thatcher conservative government;</a:t>
            </a:r>
          </a:p>
          <a:p>
            <a:pPr marL="285750" indent="-285750">
              <a:buFont typeface="Arial" panose="020B0604020202020204" pitchFamily="34" charset="0"/>
              <a:buChar char="•"/>
            </a:pPr>
            <a:r>
              <a:rPr lang="en-US" dirty="0"/>
              <a:t>At election conservative party still dominated by those who embraced Keynesianism, involvement of government in social and economic policies (postwar consensus)</a:t>
            </a:r>
          </a:p>
          <a:p>
            <a:pPr marL="285750" indent="-285750">
              <a:buFont typeface="Arial" panose="020B0604020202020204" pitchFamily="34" charset="0"/>
              <a:buChar char="•"/>
            </a:pPr>
            <a:r>
              <a:rPr lang="en-US" dirty="0"/>
              <a:t>Trade union reforms but too radical departure seemed unpopular; reform unplanned (according to observers)</a:t>
            </a:r>
          </a:p>
          <a:p>
            <a:pPr marL="285750" indent="-285750">
              <a:buFont typeface="Arial" panose="020B0604020202020204" pitchFamily="34" charset="0"/>
              <a:buChar char="•"/>
            </a:pPr>
            <a:r>
              <a:rPr lang="en-US" dirty="0"/>
              <a:t>1984-1885 miner strikes (government had stocked up coal in readiness for long and bitter struggle, which they eventually won)</a:t>
            </a:r>
          </a:p>
          <a:p>
            <a:pPr marL="285750" indent="-285750">
              <a:buFont typeface="Arial" panose="020B0604020202020204" pitchFamily="34" charset="0"/>
              <a:buChar char="•"/>
            </a:pPr>
            <a:r>
              <a:rPr lang="en-US" dirty="0"/>
              <a:t>Deep recession ; austerity  measures to bring the </a:t>
            </a:r>
            <a:r>
              <a:rPr lang="en-US" dirty="0" err="1"/>
              <a:t>deficite</a:t>
            </a:r>
            <a:r>
              <a:rPr lang="en-US" dirty="0"/>
              <a:t> under control and created conditions for economic recovery</a:t>
            </a:r>
          </a:p>
          <a:p>
            <a:pPr marL="285750" indent="-285750">
              <a:buFont typeface="Arial" panose="020B0604020202020204" pitchFamily="34" charset="0"/>
              <a:buChar char="•"/>
            </a:pPr>
            <a:r>
              <a:rPr lang="en-US" dirty="0"/>
              <a:t>1981 budget: taxes increased and spending dramatically cut (MPS member US economist Alan Walters Thatcher’s adviser; supports Friedman’s monetary ideas) </a:t>
            </a:r>
          </a:p>
          <a:p>
            <a:pPr marL="285750" indent="-285750">
              <a:buFont typeface="Arial" panose="020B0604020202020204" pitchFamily="34" charset="0"/>
              <a:buChar char="•"/>
            </a:pPr>
            <a:r>
              <a:rPr lang="en-US" dirty="0"/>
              <a:t>Acceptance of monetarism and </a:t>
            </a:r>
            <a:r>
              <a:rPr lang="en-US" u="sng" dirty="0"/>
              <a:t>supply-side reforms </a:t>
            </a:r>
            <a:r>
              <a:rPr lang="en-US" dirty="0"/>
              <a:t>(supply-side economics invented by Chicago school). </a:t>
            </a:r>
          </a:p>
          <a:p>
            <a:pPr lvl="1"/>
            <a:r>
              <a:rPr lang="en-GB" dirty="0"/>
              <a:t>Supply-side economics is an economic theory that postulates tax cuts for the wealthy to result in        increased savings and investment capacity that trickle down to the overall economy. It also involves deregulation and privatisation as key stimuli for economic growth.</a:t>
            </a:r>
          </a:p>
          <a:p>
            <a:pPr lvl="1"/>
            <a:endParaRPr lang="en-GB" dirty="0"/>
          </a:p>
          <a:p>
            <a:pPr lvl="1"/>
            <a:r>
              <a:rPr lang="en-GB" dirty="0"/>
              <a:t>1989 fall of the Berlin wall; boost of belief in Western neoliberal capitalism </a:t>
            </a:r>
          </a:p>
          <a:p>
            <a:pPr lvl="1"/>
            <a:r>
              <a:rPr lang="en-GB" b="1" dirty="0"/>
              <a:t>	shock therapy</a:t>
            </a:r>
            <a:r>
              <a:rPr lang="en-GB" dirty="0"/>
              <a:t> is a group of policies intended to be implemented simultaneously in order to 	liberalize an economy, including liberalisation of all prices, privatisation, trade liberalisation 	and stabilisation via tight monetary policies and </a:t>
            </a:r>
            <a:r>
              <a:rPr lang="en-GB"/>
              <a:t>fiscal policies in </a:t>
            </a:r>
            <a:r>
              <a:rPr lang="en-GB" dirty="0"/>
              <a:t>all post-communist states</a:t>
            </a:r>
            <a:endParaRPr lang="en-US" dirty="0"/>
          </a:p>
        </p:txBody>
      </p:sp>
      <p:sp>
        <p:nvSpPr>
          <p:cNvPr id="5" name="TextBox 4">
            <a:extLst>
              <a:ext uri="{FF2B5EF4-FFF2-40B4-BE49-F238E27FC236}">
                <a16:creationId xmlns:a16="http://schemas.microsoft.com/office/drawing/2014/main" id="{236BDFAB-A1D9-2E91-BF8C-189EC8E1D2F7}"/>
              </a:ext>
            </a:extLst>
          </p:cNvPr>
          <p:cNvSpPr txBox="1"/>
          <p:nvPr/>
        </p:nvSpPr>
        <p:spPr>
          <a:xfrm>
            <a:off x="232229" y="174171"/>
            <a:ext cx="11887307" cy="646331"/>
          </a:xfrm>
          <a:prstGeom prst="rect">
            <a:avLst/>
          </a:prstGeom>
          <a:noFill/>
        </p:spPr>
        <p:txBody>
          <a:bodyPr wrap="square" rtlCol="0">
            <a:spAutoFit/>
          </a:bodyPr>
          <a:lstStyle/>
          <a:p>
            <a:r>
              <a:rPr lang="en-US" b="1" dirty="0"/>
              <a:t>Versions of monetarism and neoliberal policies were already established in British politics/policy when Thatcher arrived…</a:t>
            </a:r>
          </a:p>
        </p:txBody>
      </p:sp>
    </p:spTree>
    <p:extLst>
      <p:ext uri="{BB962C8B-B14F-4D97-AF65-F5344CB8AC3E}">
        <p14:creationId xmlns:p14="http://schemas.microsoft.com/office/powerpoint/2010/main" val="1566760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654A005-BF5F-7A2E-2413-46041F2085B2}"/>
              </a:ext>
            </a:extLst>
          </p:cNvPr>
          <p:cNvSpPr txBox="1"/>
          <p:nvPr/>
        </p:nvSpPr>
        <p:spPr>
          <a:xfrm>
            <a:off x="1930400" y="1364343"/>
            <a:ext cx="8665029" cy="3693319"/>
          </a:xfrm>
          <a:prstGeom prst="rect">
            <a:avLst/>
          </a:prstGeom>
          <a:noFill/>
        </p:spPr>
        <p:txBody>
          <a:bodyPr wrap="square" rtlCol="0">
            <a:spAutoFit/>
          </a:bodyPr>
          <a:lstStyle/>
          <a:p>
            <a:r>
              <a:rPr lang="en-US" b="1" dirty="0"/>
              <a:t>1997-2010 ‘</a:t>
            </a:r>
            <a:r>
              <a:rPr lang="en-US" dirty="0"/>
              <a:t>New’ </a:t>
            </a:r>
            <a:r>
              <a:rPr lang="en-US" dirty="0" err="1"/>
              <a:t>Labour</a:t>
            </a:r>
            <a:r>
              <a:rPr lang="en-US" dirty="0"/>
              <a:t> government Tony Blair, Gordon Brown</a:t>
            </a:r>
          </a:p>
          <a:p>
            <a:endParaRPr lang="en-US" dirty="0"/>
          </a:p>
          <a:p>
            <a:pPr marL="285750" indent="-285750">
              <a:buFont typeface="Arial" panose="020B0604020202020204" pitchFamily="34" charset="0"/>
              <a:buChar char="•"/>
            </a:pPr>
            <a:r>
              <a:rPr lang="en-GB" i="1" dirty="0"/>
              <a:t>New Labour, New Life for Britain </a:t>
            </a:r>
            <a:r>
              <a:rPr lang="en-GB" dirty="0"/>
              <a:t>(1997)</a:t>
            </a:r>
          </a:p>
          <a:p>
            <a:pPr marL="285750" indent="-285750">
              <a:buFont typeface="Arial" panose="020B0604020202020204" pitchFamily="34" charset="0"/>
              <a:buChar char="•"/>
            </a:pPr>
            <a:r>
              <a:rPr lang="en-GB" dirty="0"/>
              <a:t>Alteration of old  Clause IV (which stressed common ownership of industry) and instead endorsed market economics. </a:t>
            </a:r>
            <a:r>
              <a:rPr lang="en-GB" b="1" dirty="0"/>
              <a:t> </a:t>
            </a:r>
            <a:r>
              <a:rPr lang="en-GB" dirty="0"/>
              <a:t>Clause IV is part of the Labour Party Rule Book which sets out the aims and values of the British Labour Party. The original clause, adopted in 1918, called for common ownership of industry, and proved controversial in later years</a:t>
            </a:r>
            <a:r>
              <a:rPr lang="en-US" dirty="0"/>
              <a:t>. </a:t>
            </a:r>
          </a:p>
          <a:p>
            <a:pPr marL="285750" indent="-285750">
              <a:buFont typeface="Arial" panose="020B0604020202020204" pitchFamily="34" charset="0"/>
              <a:buChar char="•"/>
            </a:pPr>
            <a:r>
              <a:rPr lang="en-US" dirty="0"/>
              <a:t>‘Third way’ (shaped by sociologist Antony Giddens): </a:t>
            </a:r>
            <a:r>
              <a:rPr lang="en-GB" dirty="0"/>
              <a:t>The Third Way is a </a:t>
            </a:r>
            <a:r>
              <a:rPr lang="en-GB" dirty="0" err="1"/>
              <a:t>reconceptualisation</a:t>
            </a:r>
            <a:r>
              <a:rPr lang="en-GB" dirty="0"/>
              <a:t> of social democracy (or welfare state). It supports workfare instead of  welfare, work training programs, educational opportunities (as investments into individual human capital), and other government programs that give citizens a 'hand-up' instead of a 'hand-out'. </a:t>
            </a:r>
            <a:endParaRPr lang="en-US" dirty="0"/>
          </a:p>
        </p:txBody>
      </p:sp>
    </p:spTree>
    <p:extLst>
      <p:ext uri="{BB962C8B-B14F-4D97-AF65-F5344CB8AC3E}">
        <p14:creationId xmlns:p14="http://schemas.microsoft.com/office/powerpoint/2010/main" val="35238718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7EF7B92-077D-D8AF-9BA1-D0DAAD8B78CF}"/>
              </a:ext>
            </a:extLst>
          </p:cNvPr>
          <p:cNvSpPr txBox="1"/>
          <p:nvPr/>
        </p:nvSpPr>
        <p:spPr>
          <a:xfrm>
            <a:off x="435429" y="595087"/>
            <a:ext cx="11566012" cy="6186309"/>
          </a:xfrm>
          <a:prstGeom prst="rect">
            <a:avLst/>
          </a:prstGeom>
          <a:noFill/>
        </p:spPr>
        <p:txBody>
          <a:bodyPr wrap="square" rtlCol="0">
            <a:spAutoFit/>
          </a:bodyPr>
          <a:lstStyle/>
          <a:p>
            <a:r>
              <a:rPr lang="en-US" dirty="0"/>
              <a:t> </a:t>
            </a:r>
          </a:p>
          <a:p>
            <a:r>
              <a:rPr lang="en-US" dirty="0"/>
              <a:t>What happens to a society when politics and policy begin to re- organize society around the the idea of the human as a ‘self-interested and utility-maximizing individual’ (as suggested by neoliberal thinkers)?</a:t>
            </a:r>
          </a:p>
          <a:p>
            <a:endParaRPr lang="en-US" dirty="0"/>
          </a:p>
          <a:p>
            <a:r>
              <a:rPr lang="en-US" dirty="0"/>
              <a:t>	What happens to the notion and practice of ‘social solidarity’ which is key to democratic liberal societies</a:t>
            </a:r>
          </a:p>
          <a:p>
            <a:endParaRPr lang="en-US" dirty="0"/>
          </a:p>
          <a:p>
            <a:r>
              <a:rPr lang="en-US" b="1" dirty="0"/>
              <a:t>Solidarity, def</a:t>
            </a:r>
            <a:r>
              <a:rPr lang="en-US" dirty="0"/>
              <a:t>.: Originates in France, referred primarily to a joint or collective liability. No longer the case but remains a term that designates collectivity and joint action. No agreement on meaning but all definition today share the feature that it involves a group of agents involved in completing some task together. </a:t>
            </a:r>
          </a:p>
          <a:p>
            <a:r>
              <a:rPr lang="en-US" dirty="0"/>
              <a:t>	‘social solidarity requires ‘individuals to tolerate views and practices they dislike, to accept democratic 	decisions that go against belief or interests, and to moderate the pursuit of their own economic self-	interest to help the disadvantaged.’ (</a:t>
            </a:r>
            <a:r>
              <a:rPr lang="en-US" dirty="0" err="1"/>
              <a:t>DuFord</a:t>
            </a:r>
            <a:r>
              <a:rPr lang="en-US" dirty="0"/>
              <a:t>, 176)</a:t>
            </a:r>
          </a:p>
          <a:p>
            <a:endParaRPr lang="en-US" dirty="0"/>
          </a:p>
          <a:p>
            <a:r>
              <a:rPr lang="en-US" dirty="0"/>
              <a:t>In democratic societies ‘solidarity’ serves an integrated function – it brings the members of the demos together by being subjected to the same political institutions and laws. </a:t>
            </a:r>
          </a:p>
          <a:p>
            <a:endParaRPr lang="en-US" dirty="0"/>
          </a:p>
          <a:p>
            <a:r>
              <a:rPr lang="en-US" dirty="0"/>
              <a:t>What happens to solidarity when ‘greed’ becomes sexy? (e.g. the Apprentice; Wall Street bankers) </a:t>
            </a:r>
          </a:p>
          <a:p>
            <a:endParaRPr lang="en-US" dirty="0"/>
          </a:p>
          <a:p>
            <a:r>
              <a:rPr lang="en-US" dirty="0"/>
              <a:t>What happens to activist movements – such as activism or black activist movement which have a long history – when such notions of solidarity give way to a new idea of the individual and an atomized society? </a:t>
            </a:r>
          </a:p>
          <a:p>
            <a:endParaRPr lang="en-US" dirty="0"/>
          </a:p>
          <a:p>
            <a:endParaRPr lang="en-US" dirty="0"/>
          </a:p>
        </p:txBody>
      </p:sp>
      <p:sp>
        <p:nvSpPr>
          <p:cNvPr id="6" name="TextBox 5">
            <a:extLst>
              <a:ext uri="{FF2B5EF4-FFF2-40B4-BE49-F238E27FC236}">
                <a16:creationId xmlns:a16="http://schemas.microsoft.com/office/drawing/2014/main" id="{E8A2DF7E-4E1B-E0F3-BF4F-09656B327D6D}"/>
              </a:ext>
            </a:extLst>
          </p:cNvPr>
          <p:cNvSpPr txBox="1"/>
          <p:nvPr/>
        </p:nvSpPr>
        <p:spPr>
          <a:xfrm>
            <a:off x="2002971" y="203200"/>
            <a:ext cx="9216572" cy="646331"/>
          </a:xfrm>
          <a:prstGeom prst="rect">
            <a:avLst/>
          </a:prstGeom>
          <a:noFill/>
        </p:spPr>
        <p:txBody>
          <a:bodyPr wrap="square" rtlCol="0">
            <a:spAutoFit/>
          </a:bodyPr>
          <a:lstStyle/>
          <a:p>
            <a:r>
              <a:rPr lang="en-US" b="1" dirty="0"/>
              <a:t>3. What happens to social solidarity in a society arranged around the self-interested utility </a:t>
            </a:r>
            <a:r>
              <a:rPr lang="en-US" b="1" dirty="0" err="1"/>
              <a:t>maximising</a:t>
            </a:r>
            <a:r>
              <a:rPr lang="en-US" b="1" dirty="0"/>
              <a:t> individual?  </a:t>
            </a:r>
          </a:p>
        </p:txBody>
      </p:sp>
    </p:spTree>
    <p:extLst>
      <p:ext uri="{BB962C8B-B14F-4D97-AF65-F5344CB8AC3E}">
        <p14:creationId xmlns:p14="http://schemas.microsoft.com/office/powerpoint/2010/main" val="3417266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77678A2-C9B4-4ACE-4E97-B44A23E51A01}"/>
              </a:ext>
            </a:extLst>
          </p:cNvPr>
          <p:cNvSpPr txBox="1"/>
          <p:nvPr/>
        </p:nvSpPr>
        <p:spPr>
          <a:xfrm>
            <a:off x="3483427" y="798286"/>
            <a:ext cx="5515429" cy="369332"/>
          </a:xfrm>
          <a:prstGeom prst="rect">
            <a:avLst/>
          </a:prstGeom>
          <a:noFill/>
        </p:spPr>
        <p:txBody>
          <a:bodyPr wrap="square" rtlCol="0">
            <a:spAutoFit/>
          </a:bodyPr>
          <a:lstStyle/>
          <a:p>
            <a:r>
              <a:rPr lang="en-US" b="1" dirty="0"/>
              <a:t>Neoliberal feminism – individualized solidarity? </a:t>
            </a:r>
          </a:p>
        </p:txBody>
      </p:sp>
      <p:sp>
        <p:nvSpPr>
          <p:cNvPr id="5" name="TextBox 4">
            <a:extLst>
              <a:ext uri="{FF2B5EF4-FFF2-40B4-BE49-F238E27FC236}">
                <a16:creationId xmlns:a16="http://schemas.microsoft.com/office/drawing/2014/main" id="{B55786AF-7263-B17D-5FAC-06483E5C51E3}"/>
              </a:ext>
            </a:extLst>
          </p:cNvPr>
          <p:cNvSpPr txBox="1"/>
          <p:nvPr/>
        </p:nvSpPr>
        <p:spPr>
          <a:xfrm>
            <a:off x="502101" y="1167618"/>
            <a:ext cx="11065785" cy="3970318"/>
          </a:xfrm>
          <a:prstGeom prst="rect">
            <a:avLst/>
          </a:prstGeom>
          <a:noFill/>
        </p:spPr>
        <p:txBody>
          <a:bodyPr wrap="square" rtlCol="0">
            <a:spAutoFit/>
          </a:bodyPr>
          <a:lstStyle/>
          <a:p>
            <a:r>
              <a:rPr lang="en-US" dirty="0"/>
              <a:t>Focus on broad material conditions and economic condition have declined in recent decades, women’s focus on individual women’s success and representation increased --- autonomous or individualizing feminism.</a:t>
            </a:r>
          </a:p>
          <a:p>
            <a:endParaRPr lang="en-US" dirty="0"/>
          </a:p>
          <a:p>
            <a:r>
              <a:rPr lang="en-US" dirty="0"/>
              <a:t>‘each individual women’s success becomes a feminist success, which can then be attributed to the United States’ enlightened political order as well as to its moral and political superiority.’ (</a:t>
            </a:r>
            <a:r>
              <a:rPr lang="en-US" dirty="0" err="1"/>
              <a:t>DuFord</a:t>
            </a:r>
            <a:r>
              <a:rPr lang="en-US" dirty="0"/>
              <a:t>, p. 8)</a:t>
            </a:r>
          </a:p>
          <a:p>
            <a:endParaRPr lang="en-US" dirty="0"/>
          </a:p>
          <a:p>
            <a:r>
              <a:rPr lang="en-US" dirty="0"/>
              <a:t>Lacks any critique of either traditional liberal theory or of alienation and exploitation under late capitalism. </a:t>
            </a:r>
          </a:p>
          <a:p>
            <a:r>
              <a:rPr lang="en-US" dirty="0"/>
              <a:t>Neoliberal feminist thought, instead, focusses on placing women in key positions of power. As it main goal building</a:t>
            </a:r>
          </a:p>
          <a:p>
            <a:r>
              <a:rPr lang="en-US" dirty="0"/>
              <a:t>The power of women to act in the world as if they are men. (</a:t>
            </a:r>
            <a:r>
              <a:rPr lang="en-US" dirty="0" err="1"/>
              <a:t>ur</a:t>
            </a:r>
            <a:r>
              <a:rPr lang="en-US" dirty="0"/>
              <a:t>-text of neoliberal feminism Sheryl Sandberg, </a:t>
            </a:r>
          </a:p>
          <a:p>
            <a:r>
              <a:rPr lang="en-US" i="1" dirty="0"/>
              <a:t>Lean In </a:t>
            </a:r>
            <a:r>
              <a:rPr lang="en-US" dirty="0"/>
              <a:t>(2013)</a:t>
            </a:r>
          </a:p>
          <a:p>
            <a:endParaRPr lang="en-US" dirty="0"/>
          </a:p>
          <a:p>
            <a:r>
              <a:rPr lang="en-US" dirty="0"/>
              <a:t>	’If we can succeed in adding more female voices at the highest level, we will expand opportunities 	and extend faire treatment to all.’(Sandberg, Lean In, p. 10). </a:t>
            </a:r>
          </a:p>
        </p:txBody>
      </p:sp>
      <p:sp>
        <p:nvSpPr>
          <p:cNvPr id="6" name="TextBox 5">
            <a:extLst>
              <a:ext uri="{FF2B5EF4-FFF2-40B4-BE49-F238E27FC236}">
                <a16:creationId xmlns:a16="http://schemas.microsoft.com/office/drawing/2014/main" id="{EFDC7429-1CC1-D548-81A8-6CB2CA461D8D}"/>
              </a:ext>
            </a:extLst>
          </p:cNvPr>
          <p:cNvSpPr txBox="1"/>
          <p:nvPr/>
        </p:nvSpPr>
        <p:spPr>
          <a:xfrm>
            <a:off x="502101" y="5690382"/>
            <a:ext cx="12736679" cy="646331"/>
          </a:xfrm>
          <a:prstGeom prst="rect">
            <a:avLst/>
          </a:prstGeom>
          <a:noFill/>
        </p:spPr>
        <p:txBody>
          <a:bodyPr wrap="square" rtlCol="0">
            <a:spAutoFit/>
          </a:bodyPr>
          <a:lstStyle/>
          <a:p>
            <a:r>
              <a:rPr lang="en-US" b="1" dirty="0"/>
              <a:t>Claim by </a:t>
            </a:r>
            <a:r>
              <a:rPr lang="en-US" b="1" dirty="0" err="1"/>
              <a:t>DuFord</a:t>
            </a:r>
            <a:r>
              <a:rPr lang="en-US" b="1" dirty="0"/>
              <a:t>:</a:t>
            </a:r>
            <a:r>
              <a:rPr lang="en-US" dirty="0"/>
              <a:t> the goals of neoliberal feminism praxis are atomizing and alienating – they are inappropriate to building</a:t>
            </a:r>
          </a:p>
          <a:p>
            <a:r>
              <a:rPr lang="en-US" dirty="0"/>
              <a:t>any form of solidarity with others – ultimately build on competition. </a:t>
            </a:r>
          </a:p>
        </p:txBody>
      </p:sp>
      <p:sp>
        <p:nvSpPr>
          <p:cNvPr id="7" name="TextBox 6">
            <a:extLst>
              <a:ext uri="{FF2B5EF4-FFF2-40B4-BE49-F238E27FC236}">
                <a16:creationId xmlns:a16="http://schemas.microsoft.com/office/drawing/2014/main" id="{E8114FB9-710B-1138-A025-84DE753D653E}"/>
              </a:ext>
            </a:extLst>
          </p:cNvPr>
          <p:cNvSpPr txBox="1"/>
          <p:nvPr/>
        </p:nvSpPr>
        <p:spPr>
          <a:xfrm>
            <a:off x="3526971" y="275771"/>
            <a:ext cx="4074129" cy="369332"/>
          </a:xfrm>
          <a:prstGeom prst="rect">
            <a:avLst/>
          </a:prstGeom>
          <a:noFill/>
        </p:spPr>
        <p:txBody>
          <a:bodyPr wrap="none" rtlCol="0">
            <a:spAutoFit/>
          </a:bodyPr>
          <a:lstStyle/>
          <a:p>
            <a:r>
              <a:rPr lang="en-US" b="1" dirty="0"/>
              <a:t>4.  What happens to social solidarity</a:t>
            </a:r>
            <a:r>
              <a:rPr lang="en-US" dirty="0"/>
              <a:t>?</a:t>
            </a:r>
          </a:p>
        </p:txBody>
      </p:sp>
    </p:spTree>
    <p:extLst>
      <p:ext uri="{BB962C8B-B14F-4D97-AF65-F5344CB8AC3E}">
        <p14:creationId xmlns:p14="http://schemas.microsoft.com/office/powerpoint/2010/main" val="1689185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55E3A0B-E9CB-11F4-48AA-26A96CE86707}"/>
              </a:ext>
            </a:extLst>
          </p:cNvPr>
          <p:cNvSpPr txBox="1"/>
          <p:nvPr/>
        </p:nvSpPr>
        <p:spPr>
          <a:xfrm>
            <a:off x="1698171" y="2177143"/>
            <a:ext cx="8928855" cy="646331"/>
          </a:xfrm>
          <a:prstGeom prst="rect">
            <a:avLst/>
          </a:prstGeom>
          <a:noFill/>
        </p:spPr>
        <p:txBody>
          <a:bodyPr wrap="none" rtlCol="0">
            <a:spAutoFit/>
          </a:bodyPr>
          <a:lstStyle/>
          <a:p>
            <a:r>
              <a:rPr lang="en-US" b="1" dirty="0"/>
              <a:t>What happens to democratic life as a collective project in times of neoliberalism?</a:t>
            </a:r>
          </a:p>
          <a:p>
            <a:r>
              <a:rPr lang="en-US" b="1" dirty="0"/>
              <a:t> </a:t>
            </a:r>
          </a:p>
        </p:txBody>
      </p:sp>
    </p:spTree>
    <p:extLst>
      <p:ext uri="{BB962C8B-B14F-4D97-AF65-F5344CB8AC3E}">
        <p14:creationId xmlns:p14="http://schemas.microsoft.com/office/powerpoint/2010/main" val="901106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C292A6D-628B-C7A7-B781-4FA9D5C1C5CA}"/>
              </a:ext>
            </a:extLst>
          </p:cNvPr>
          <p:cNvSpPr txBox="1"/>
          <p:nvPr/>
        </p:nvSpPr>
        <p:spPr>
          <a:xfrm>
            <a:off x="856344" y="2162629"/>
            <a:ext cx="10657542" cy="1832144"/>
          </a:xfrm>
          <a:prstGeom prst="rect">
            <a:avLst/>
          </a:prstGeom>
          <a:noFill/>
        </p:spPr>
        <p:txBody>
          <a:bodyPr wrap="square" rtlCol="0">
            <a:spAutoFit/>
          </a:bodyPr>
          <a:lstStyle/>
          <a:p>
            <a:pPr algn="ctr"/>
            <a:r>
              <a:rPr lang="en-GB" dirty="0"/>
              <a:t>Lecture 5</a:t>
            </a:r>
          </a:p>
          <a:p>
            <a:endParaRPr lang="en-GB" b="1" dirty="0"/>
          </a:p>
          <a:p>
            <a:r>
              <a:rPr lang="en-GB" sz="2000" b="1" dirty="0"/>
              <a:t>	Neoliberal Breakthrough: the Complicated Story of Britain (1970s-2000s)</a:t>
            </a:r>
          </a:p>
          <a:p>
            <a:endParaRPr lang="en-GB" sz="2000" b="1" dirty="0"/>
          </a:p>
          <a:p>
            <a:pPr algn="ctr"/>
            <a:r>
              <a:rPr lang="en-GB" sz="2000" dirty="0"/>
              <a:t>Dr Claudia Stein </a:t>
            </a:r>
          </a:p>
          <a:p>
            <a:endParaRPr lang="en-US" dirty="0"/>
          </a:p>
        </p:txBody>
      </p:sp>
    </p:spTree>
    <p:extLst>
      <p:ext uri="{BB962C8B-B14F-4D97-AF65-F5344CB8AC3E}">
        <p14:creationId xmlns:p14="http://schemas.microsoft.com/office/powerpoint/2010/main" val="4273855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BCADB00-B048-400A-1A27-9BFA6DE473C1}"/>
              </a:ext>
            </a:extLst>
          </p:cNvPr>
          <p:cNvSpPr txBox="1"/>
          <p:nvPr/>
        </p:nvSpPr>
        <p:spPr>
          <a:xfrm>
            <a:off x="2119086" y="1727200"/>
            <a:ext cx="8965092" cy="2031325"/>
          </a:xfrm>
          <a:prstGeom prst="rect">
            <a:avLst/>
          </a:prstGeom>
          <a:noFill/>
        </p:spPr>
        <p:txBody>
          <a:bodyPr wrap="square" rtlCol="0">
            <a:spAutoFit/>
          </a:bodyPr>
          <a:lstStyle/>
          <a:p>
            <a:r>
              <a:rPr lang="en-US" b="1" dirty="0"/>
              <a:t>Lecture outline</a:t>
            </a:r>
          </a:p>
          <a:p>
            <a:pPr marL="342900" indent="-342900">
              <a:buAutoNum type="arabicPeriod"/>
            </a:pPr>
            <a:r>
              <a:rPr lang="en-US" dirty="0"/>
              <a:t>Brief history of ‘the market’</a:t>
            </a:r>
          </a:p>
          <a:p>
            <a:pPr marL="342900" indent="-342900">
              <a:buAutoNum type="arabicPeriod"/>
            </a:pPr>
            <a:r>
              <a:rPr lang="en-US" dirty="0"/>
              <a:t>Recap monetarism and market ideas from Friedman</a:t>
            </a:r>
          </a:p>
          <a:p>
            <a:pPr marL="342900" indent="-342900">
              <a:buAutoNum type="arabicPeriod"/>
            </a:pPr>
            <a:r>
              <a:rPr lang="en-US" dirty="0"/>
              <a:t>Brief overview of government actions between 1960-1990 in regard to monetarism</a:t>
            </a:r>
          </a:p>
          <a:p>
            <a:pPr marL="342900" indent="-342900">
              <a:buAutoNum type="arabicPeriod"/>
            </a:pPr>
            <a:r>
              <a:rPr lang="en-US" dirty="0"/>
              <a:t>What happens to ‘social solidarity’  when the individual is defined as self-interested utility-</a:t>
            </a:r>
            <a:r>
              <a:rPr lang="en-US" dirty="0" err="1"/>
              <a:t>maximising</a:t>
            </a:r>
            <a:r>
              <a:rPr lang="en-US" dirty="0"/>
              <a:t>? </a:t>
            </a:r>
          </a:p>
          <a:p>
            <a:pPr marL="342900" indent="-342900">
              <a:buAutoNum type="arabicPeriod"/>
            </a:pPr>
            <a:endParaRPr lang="en-US" dirty="0"/>
          </a:p>
        </p:txBody>
      </p:sp>
    </p:spTree>
    <p:extLst>
      <p:ext uri="{BB962C8B-B14F-4D97-AF65-F5344CB8AC3E}">
        <p14:creationId xmlns:p14="http://schemas.microsoft.com/office/powerpoint/2010/main" val="519555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49993DB-62DE-9158-4B38-3718D96B5529}"/>
              </a:ext>
            </a:extLst>
          </p:cNvPr>
          <p:cNvSpPr txBox="1"/>
          <p:nvPr/>
        </p:nvSpPr>
        <p:spPr>
          <a:xfrm>
            <a:off x="867507" y="211016"/>
            <a:ext cx="10679559" cy="677108"/>
          </a:xfrm>
          <a:prstGeom prst="rect">
            <a:avLst/>
          </a:prstGeom>
          <a:noFill/>
        </p:spPr>
        <p:txBody>
          <a:bodyPr wrap="square" rtlCol="0">
            <a:spAutoFit/>
          </a:bodyPr>
          <a:lstStyle/>
          <a:p>
            <a:r>
              <a:rPr lang="en-US" sz="2000" b="1" dirty="0"/>
              <a:t>A very brief history of ‘the market’ in classical and neoclassical liberal economic thinking </a:t>
            </a:r>
          </a:p>
          <a:p>
            <a:r>
              <a:rPr lang="en-US" b="1" dirty="0"/>
              <a:t>		</a:t>
            </a:r>
          </a:p>
        </p:txBody>
      </p:sp>
      <p:sp>
        <p:nvSpPr>
          <p:cNvPr id="6" name="TextBox 5">
            <a:extLst>
              <a:ext uri="{FF2B5EF4-FFF2-40B4-BE49-F238E27FC236}">
                <a16:creationId xmlns:a16="http://schemas.microsoft.com/office/drawing/2014/main" id="{20DC20C0-CC13-E731-28DB-15B93CABC641}"/>
              </a:ext>
            </a:extLst>
          </p:cNvPr>
          <p:cNvSpPr txBox="1"/>
          <p:nvPr/>
        </p:nvSpPr>
        <p:spPr>
          <a:xfrm>
            <a:off x="304801" y="961293"/>
            <a:ext cx="11019692" cy="5755422"/>
          </a:xfrm>
          <a:prstGeom prst="rect">
            <a:avLst/>
          </a:prstGeom>
          <a:noFill/>
        </p:spPr>
        <p:txBody>
          <a:bodyPr wrap="square" rtlCol="0">
            <a:spAutoFit/>
          </a:bodyPr>
          <a:lstStyle/>
          <a:p>
            <a:r>
              <a:rPr lang="en-GB" sz="1600" b="1" dirty="0"/>
              <a:t>18th Century - The Natural Market:</a:t>
            </a:r>
            <a:r>
              <a:rPr lang="en-GB" sz="1600" dirty="0"/>
              <a:t> Classical liberalism (Smith, Ricardo but also Marx’s historical materialism) saw the market as a natural, self-regulating mechanism that produced "true" prices, and thus, the state should not interfere (laissez-faire, political and social/cultural activity as separate from the ‘market’, against mercantilism or physiocrats, which heavily interfered in what is considered a ‘natural’ market. </a:t>
            </a:r>
          </a:p>
          <a:p>
            <a:endParaRPr lang="en-GB" sz="1600" b="1" dirty="0"/>
          </a:p>
          <a:p>
            <a:r>
              <a:rPr lang="en-GB" sz="1600" b="1" dirty="0"/>
              <a:t>20th Century - The Constructed Market :</a:t>
            </a:r>
            <a:r>
              <a:rPr lang="en-GB" sz="1600" dirty="0"/>
              <a:t> Breaking with ‘the market’ of classical liberalism its idea. of the market.  Political economists suggest that ‘the market’ is not  ‘natural’. Rather  must be actively and constantly constructed, regulated, and maintained by a strong legal-constitutional framework. (e.g. </a:t>
            </a:r>
            <a:r>
              <a:rPr lang="en-GB" sz="1600" dirty="0" err="1"/>
              <a:t>Austsrian</a:t>
            </a:r>
            <a:r>
              <a:rPr lang="en-GB" sz="1600" dirty="0"/>
              <a:t> school of economics, Hayek, Mises, neoclassical economics (Marshall), </a:t>
            </a:r>
            <a:r>
              <a:rPr lang="en-GB" sz="1600" dirty="0" err="1"/>
              <a:t>ordoliberalism</a:t>
            </a:r>
            <a:r>
              <a:rPr lang="en-GB" sz="1600" dirty="0"/>
              <a:t> in Germany: focus on how to establish a regulatory framework to stimulate competition in the market. These ideas are not shaping politics and policy at the time.  </a:t>
            </a:r>
          </a:p>
          <a:p>
            <a:endParaRPr lang="en-GB" sz="1600" b="1" dirty="0"/>
          </a:p>
          <a:p>
            <a:r>
              <a:rPr lang="en-GB" sz="1600" b="1" dirty="0"/>
              <a:t>The Market as a Regime of Truth:</a:t>
            </a:r>
            <a:r>
              <a:rPr lang="en-GB" sz="1600" dirty="0"/>
              <a:t> Elevation of markets as the ultimate, universal truth-setting regime, meaning that not just the economy, but all political and all social life life need to be  evaluated by market standards and policies (e.g. 1960s/70s Chicago/Virgina school of economics, public choice/rational choice theory which suggests how to expand economic considerations (e.g. competition) into policy (which in turn, then shape the whole of society along the line of competition). Extending market logic into all aspects of human life and the definition of liberty: freedom is increasingly understood as ‘freedom’ that is chosen in a competitive market. Citizens are ‘the freest’ when making choices in a free market (in itself regulated by government policy around competition).</a:t>
            </a:r>
          </a:p>
          <a:p>
            <a:endParaRPr lang="en-GB" sz="1600" b="1" dirty="0"/>
          </a:p>
          <a:p>
            <a:r>
              <a:rPr lang="en-GB" sz="1600" b="1" dirty="0"/>
              <a:t>Homo </a:t>
            </a:r>
            <a:r>
              <a:rPr lang="en-GB" sz="1600" b="1" dirty="0" err="1"/>
              <a:t>Œconomicus</a:t>
            </a:r>
            <a:r>
              <a:rPr lang="en-GB" sz="1600" b="1" dirty="0"/>
              <a:t> &amp; Society:</a:t>
            </a:r>
            <a:r>
              <a:rPr lang="en-GB" sz="1600" dirty="0"/>
              <a:t> At the core of all this stands neoliberalism’s reframing of what an individual </a:t>
            </a:r>
            <a:r>
              <a:rPr lang="en-GB" sz="1600" i="1" dirty="0"/>
              <a:t>is</a:t>
            </a:r>
            <a:r>
              <a:rPr lang="en-GB" sz="1600" dirty="0"/>
              <a:t>: the individual as the "entrepreneur of the self," extending market logic into all aspects of human life. The market becomes a model for society, transforming all social relations into competitive exchanges. From 1980s the idea of the rational individual self-interested and utility-maximising individual shapes economics and politics and policy, and human relations. </a:t>
            </a:r>
          </a:p>
        </p:txBody>
      </p:sp>
    </p:spTree>
    <p:extLst>
      <p:ext uri="{BB962C8B-B14F-4D97-AF65-F5344CB8AC3E}">
        <p14:creationId xmlns:p14="http://schemas.microsoft.com/office/powerpoint/2010/main" val="1411445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B2EAD3B-8839-18EE-1568-92EFFB784F26}"/>
              </a:ext>
            </a:extLst>
          </p:cNvPr>
          <p:cNvSpPr txBox="1"/>
          <p:nvPr/>
        </p:nvSpPr>
        <p:spPr>
          <a:xfrm>
            <a:off x="820190" y="169327"/>
            <a:ext cx="10914609" cy="646331"/>
          </a:xfrm>
          <a:prstGeom prst="rect">
            <a:avLst/>
          </a:prstGeom>
          <a:noFill/>
        </p:spPr>
        <p:txBody>
          <a:bodyPr wrap="square" rtlCol="0">
            <a:spAutoFit/>
          </a:bodyPr>
          <a:lstStyle/>
          <a:p>
            <a:r>
              <a:rPr lang="en-US" b="1" dirty="0"/>
              <a:t>An example: ‘</a:t>
            </a:r>
            <a:r>
              <a:rPr lang="en-US" b="1" dirty="0" err="1"/>
              <a:t>Marketisation’policies</a:t>
            </a:r>
            <a:r>
              <a:rPr lang="en-US" b="1" dirty="0"/>
              <a:t> in higher education in UK and the model of the ‘consumer student’ 	</a:t>
            </a:r>
            <a:endParaRPr lang="en-US" dirty="0"/>
          </a:p>
        </p:txBody>
      </p:sp>
      <p:sp>
        <p:nvSpPr>
          <p:cNvPr id="5" name="TextBox 4">
            <a:extLst>
              <a:ext uri="{FF2B5EF4-FFF2-40B4-BE49-F238E27FC236}">
                <a16:creationId xmlns:a16="http://schemas.microsoft.com/office/drawing/2014/main" id="{43A33628-147B-A110-9E71-C00AF278B97A}"/>
              </a:ext>
            </a:extLst>
          </p:cNvPr>
          <p:cNvSpPr txBox="1"/>
          <p:nvPr/>
        </p:nvSpPr>
        <p:spPr>
          <a:xfrm>
            <a:off x="215670" y="935790"/>
            <a:ext cx="11730145" cy="5755422"/>
          </a:xfrm>
          <a:prstGeom prst="rect">
            <a:avLst/>
          </a:prstGeom>
          <a:noFill/>
        </p:spPr>
        <p:txBody>
          <a:bodyPr wrap="square" rtlCol="0">
            <a:spAutoFit/>
          </a:bodyPr>
          <a:lstStyle/>
          <a:p>
            <a:r>
              <a:rPr lang="en-GB" sz="1600" b="1" dirty="0"/>
              <a:t>1976:</a:t>
            </a:r>
            <a:r>
              <a:rPr lang="en-GB" sz="1600" dirty="0"/>
              <a:t> Labour settlements with  universities, initiating the erosion of university autonomy (e.g. part of planning obsessions)</a:t>
            </a:r>
          </a:p>
          <a:p>
            <a:r>
              <a:rPr lang="en-GB" sz="1600" b="1" dirty="0"/>
              <a:t>1979–1980s:</a:t>
            </a:r>
            <a:r>
              <a:rPr lang="en-GB" sz="1600" dirty="0"/>
              <a:t> The Thatcher government introduces market logic, forcing universities to compete for funding amidst budget cuts.</a:t>
            </a:r>
          </a:p>
          <a:p>
            <a:r>
              <a:rPr lang="en-GB" sz="1600" b="1" dirty="0"/>
              <a:t>1986:</a:t>
            </a:r>
            <a:r>
              <a:rPr lang="en-GB" sz="1600" dirty="0"/>
              <a:t> Introduction of regular sector-wide audits of research (precursor to the Research Excellence Framework, REF), focusing on institutional competitiveness of research and establishment of national/global ranking system.</a:t>
            </a:r>
          </a:p>
          <a:p>
            <a:r>
              <a:rPr lang="en-GB" sz="1600" b="1" dirty="0"/>
              <a:t>1990:</a:t>
            </a:r>
            <a:r>
              <a:rPr lang="en-GB" sz="1600" dirty="0"/>
              <a:t> Introduction of 'top-up' loans for students, marking a shift from grants to private debt.</a:t>
            </a:r>
          </a:p>
          <a:p>
            <a:r>
              <a:rPr lang="en-GB" sz="1600" b="1" dirty="0"/>
              <a:t>1992:</a:t>
            </a:r>
            <a:r>
              <a:rPr lang="en-GB" sz="1600" dirty="0"/>
              <a:t> Abolition of the "binary line" separating universities from polytechnics. Polytechnics gain university title, creating a unified, competitive, market-driven sector.</a:t>
            </a:r>
          </a:p>
          <a:p>
            <a:r>
              <a:rPr lang="en-GB" sz="1600" b="1" dirty="0"/>
              <a:t>1994</a:t>
            </a:r>
            <a:r>
              <a:rPr lang="en-GB" sz="1600" dirty="0"/>
              <a:t>: as a reaction: ‘Russel group concept’ for research intensive universities introduced; the group was formed to provide a formal, unified voice to represent the interests of its members to government and Parliament, particularly in relation to research funding. </a:t>
            </a:r>
          </a:p>
          <a:p>
            <a:r>
              <a:rPr lang="en-GB" sz="1600" b="1" dirty="0"/>
              <a:t>1997–1998:</a:t>
            </a:r>
            <a:r>
              <a:rPr lang="en-GB" sz="1600" dirty="0"/>
              <a:t> The ‘Dearing Report’ leads to the abolition of free education and the introduction of top-up tuition fees (£1,000/year).</a:t>
            </a:r>
          </a:p>
          <a:p>
            <a:pPr lvl="0" eaLnBrk="0" fontAlgn="base" hangingPunct="0">
              <a:spcBef>
                <a:spcPct val="0"/>
              </a:spcBef>
              <a:spcAft>
                <a:spcPct val="0"/>
              </a:spcAft>
            </a:pPr>
            <a:r>
              <a:rPr lang="en-GB" sz="1600" b="1" dirty="0"/>
              <a:t>2004:</a:t>
            </a:r>
            <a:r>
              <a:rPr lang="en-GB" sz="1600" dirty="0"/>
              <a:t> Rules for "University title" modified to allow non-research colleges to become universities, accelerating marketization. It </a:t>
            </a:r>
            <a:r>
              <a:rPr lang="en-US" altLang="en-US" sz="1600" dirty="0">
                <a:solidFill>
                  <a:srgbClr val="0A0A0A"/>
                </a:solidFill>
                <a:latin typeface="Google Sans"/>
              </a:rPr>
              <a:t>meant a significant lowering of the barrier for higher education institutions to call themselves a ‘university’.</a:t>
            </a:r>
            <a:endParaRPr lang="en-GB" sz="1600" dirty="0"/>
          </a:p>
          <a:p>
            <a:r>
              <a:rPr lang="en-GB" sz="1600" b="1" dirty="0"/>
              <a:t>2006:</a:t>
            </a:r>
            <a:r>
              <a:rPr lang="en-GB" sz="1600" dirty="0"/>
              <a:t> Introduction of "variable" tuition fees up to £3,000, promoting a market in fees; intensified search for international students who pay more tuition fees. </a:t>
            </a:r>
          </a:p>
          <a:p>
            <a:pPr lvl="0" eaLnBrk="0" fontAlgn="base" hangingPunct="0">
              <a:spcBef>
                <a:spcPct val="0"/>
              </a:spcBef>
              <a:spcAft>
                <a:spcPct val="0"/>
              </a:spcAft>
            </a:pPr>
            <a:r>
              <a:rPr lang="en-US" altLang="en-US" sz="1600" b="1" dirty="0">
                <a:solidFill>
                  <a:srgbClr val="0A0A0A"/>
                </a:solidFill>
                <a:latin typeface="Google Sans"/>
              </a:rPr>
              <a:t>2007</a:t>
            </a:r>
            <a:r>
              <a:rPr lang="en-US" altLang="en-US" sz="1600" dirty="0">
                <a:solidFill>
                  <a:srgbClr val="0A0A0A"/>
                </a:solidFill>
                <a:latin typeface="Google Sans"/>
              </a:rPr>
              <a:t>: UK universities were placed within dedicated, explicitly-titled government department focusing on skills and innovation ‘Department for Innovation, Universities and Skills’ (DIUS). Before this, higher education was typically housed within the broader Department for Education and Skills (DfES) or its predecessors (e.g., Department for Education and Science). </a:t>
            </a:r>
            <a:endParaRPr lang="en-GB" sz="1600" dirty="0"/>
          </a:p>
          <a:p>
            <a:r>
              <a:rPr lang="en-GB" sz="1600" b="1" dirty="0"/>
              <a:t>2007-2009</a:t>
            </a:r>
            <a:r>
              <a:rPr lang="en-GB" sz="1600" dirty="0"/>
              <a:t> Government funding increases for STEM (Science, Technology, Engineering, and Mathematics) subjects in the UK while funding for humanities are increasing cut.</a:t>
            </a:r>
          </a:p>
          <a:p>
            <a:r>
              <a:rPr lang="en-GB" sz="1600" b="1" dirty="0"/>
              <a:t>2010–2012:</a:t>
            </a:r>
            <a:r>
              <a:rPr lang="en-GB" sz="1600" dirty="0"/>
              <a:t> The Browne Review results in the removal of the student cap and a rise in tuition fees to up to £9,000 per year in England, cementing the "</a:t>
            </a:r>
            <a:r>
              <a:rPr lang="en-GB" sz="1600" b="1" dirty="0"/>
              <a:t>student as consumer</a:t>
            </a:r>
            <a:r>
              <a:rPr lang="en-GB" sz="1600" dirty="0"/>
              <a:t>" model; Students invest in their ‘human capital’ (Gary Becker’s (Chicago, Ersatz Nobel Price)</a:t>
            </a:r>
          </a:p>
          <a:p>
            <a:r>
              <a:rPr lang="en-GB" sz="1600" b="1" dirty="0"/>
              <a:t>2017:</a:t>
            </a:r>
            <a:r>
              <a:rPr lang="en-GB" sz="1600" dirty="0"/>
              <a:t> Implementation of the Teaching Excellence Framework (TEF), further entrenching metrics, data-driven management, and competition for students. </a:t>
            </a:r>
          </a:p>
        </p:txBody>
      </p:sp>
      <p:sp>
        <p:nvSpPr>
          <p:cNvPr id="6" name="Rectangle 1">
            <a:extLst>
              <a:ext uri="{FF2B5EF4-FFF2-40B4-BE49-F238E27FC236}">
                <a16:creationId xmlns:a16="http://schemas.microsoft.com/office/drawing/2014/main" id="{4A3D25CB-36B1-8322-6EC3-BA0F53A41514}"/>
              </a:ext>
            </a:extLst>
          </p:cNvPr>
          <p:cNvSpPr>
            <a:spLocks noChangeArrowheads="1"/>
          </p:cNvSpPr>
          <p:nvPr/>
        </p:nvSpPr>
        <p:spPr bwMode="auto">
          <a:xfrm>
            <a:off x="0" y="-161582"/>
            <a:ext cx="184731" cy="3231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2">
            <a:extLst>
              <a:ext uri="{FF2B5EF4-FFF2-40B4-BE49-F238E27FC236}">
                <a16:creationId xmlns:a16="http://schemas.microsoft.com/office/drawing/2014/main" id="{1844D4CF-41A4-6563-074B-7442DCA89636}"/>
              </a:ext>
            </a:extLst>
          </p:cNvPr>
          <p:cNvSpPr>
            <a:spLocks noChangeArrowheads="1"/>
          </p:cNvSpPr>
          <p:nvPr/>
        </p:nvSpPr>
        <p:spPr bwMode="auto">
          <a:xfrm>
            <a:off x="152400" y="-9182"/>
            <a:ext cx="184731" cy="3231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Rectangle 3">
            <a:extLst>
              <a:ext uri="{FF2B5EF4-FFF2-40B4-BE49-F238E27FC236}">
                <a16:creationId xmlns:a16="http://schemas.microsoft.com/office/drawing/2014/main" id="{879EE422-17D6-748D-9C6C-E813BEF2E19D}"/>
              </a:ext>
            </a:extLst>
          </p:cNvPr>
          <p:cNvSpPr>
            <a:spLocks noChangeArrowheads="1"/>
          </p:cNvSpPr>
          <p:nvPr/>
        </p:nvSpPr>
        <p:spPr bwMode="auto">
          <a:xfrm rot="6417331">
            <a:off x="304800" y="143218"/>
            <a:ext cx="184731" cy="3231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Rectangle 4">
            <a:extLst>
              <a:ext uri="{FF2B5EF4-FFF2-40B4-BE49-F238E27FC236}">
                <a16:creationId xmlns:a16="http://schemas.microsoft.com/office/drawing/2014/main" id="{0C3E1171-CC1A-12D1-1B9C-9E889F2749F8}"/>
              </a:ext>
            </a:extLst>
          </p:cNvPr>
          <p:cNvSpPr>
            <a:spLocks noChangeArrowheads="1"/>
          </p:cNvSpPr>
          <p:nvPr/>
        </p:nvSpPr>
        <p:spPr bwMode="auto">
          <a:xfrm>
            <a:off x="457200" y="157118"/>
            <a:ext cx="184731" cy="6001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5">
            <a:extLst>
              <a:ext uri="{FF2B5EF4-FFF2-40B4-BE49-F238E27FC236}">
                <a16:creationId xmlns:a16="http://schemas.microsoft.com/office/drawing/2014/main" id="{C16E1C05-2431-6502-293D-CA82769E18F0}"/>
              </a:ext>
            </a:extLst>
          </p:cNvPr>
          <p:cNvSpPr>
            <a:spLocks noChangeArrowheads="1"/>
          </p:cNvSpPr>
          <p:nvPr/>
        </p:nvSpPr>
        <p:spPr bwMode="auto">
          <a:xfrm>
            <a:off x="0" y="-161582"/>
            <a:ext cx="184731" cy="3231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1" name="Rectangle 6">
            <a:extLst>
              <a:ext uri="{FF2B5EF4-FFF2-40B4-BE49-F238E27FC236}">
                <a16:creationId xmlns:a16="http://schemas.microsoft.com/office/drawing/2014/main" id="{DC173804-EE7A-5FDD-3855-475B532A14DA}"/>
              </a:ext>
            </a:extLst>
          </p:cNvPr>
          <p:cNvSpPr>
            <a:spLocks noChangeArrowheads="1"/>
          </p:cNvSpPr>
          <p:nvPr/>
        </p:nvSpPr>
        <p:spPr bwMode="auto">
          <a:xfrm>
            <a:off x="0" y="-161582"/>
            <a:ext cx="184731" cy="3231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34788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D9960ED-00FF-8816-B8FB-0A6C5ED39478}"/>
              </a:ext>
            </a:extLst>
          </p:cNvPr>
          <p:cNvSpPr txBox="1"/>
          <p:nvPr/>
        </p:nvSpPr>
        <p:spPr>
          <a:xfrm>
            <a:off x="1553029" y="1524000"/>
            <a:ext cx="8998857" cy="3970318"/>
          </a:xfrm>
          <a:prstGeom prst="rect">
            <a:avLst/>
          </a:prstGeom>
          <a:noFill/>
        </p:spPr>
        <p:txBody>
          <a:bodyPr wrap="square" rtlCol="0">
            <a:spAutoFit/>
          </a:bodyPr>
          <a:lstStyle/>
          <a:p>
            <a:r>
              <a:rPr lang="en-US" dirty="0"/>
              <a:t>University education is now based on the idea of self-interested ‘consumer students’ who invests into their individual ‘human capital’ to </a:t>
            </a:r>
            <a:r>
              <a:rPr lang="en-US" dirty="0" err="1"/>
              <a:t>maximise</a:t>
            </a:r>
            <a:r>
              <a:rPr lang="en-US" dirty="0"/>
              <a:t> their utility in the neoliberal market economy.</a:t>
            </a:r>
          </a:p>
          <a:p>
            <a:endParaRPr lang="en-US" dirty="0"/>
          </a:p>
          <a:p>
            <a:r>
              <a:rPr lang="en-GB" dirty="0"/>
              <a:t>Def. Human capital refers to the economic value of an individual's skills, knowledge, experience, health, and education, which enhance productivity and contribute to economic growth</a:t>
            </a:r>
            <a:r>
              <a:rPr lang="en-US" dirty="0"/>
              <a:t>. </a:t>
            </a:r>
          </a:p>
          <a:p>
            <a:endParaRPr lang="en-US" dirty="0"/>
          </a:p>
          <a:p>
            <a:endParaRPr lang="en-GB" dirty="0"/>
          </a:p>
          <a:p>
            <a:r>
              <a:rPr lang="en-GB" dirty="0"/>
              <a:t>Concept invented by Chicago economist Gary Becker (Nobel ‘Ersatz prize’ 1992) </a:t>
            </a:r>
          </a:p>
          <a:p>
            <a:endParaRPr lang="en-GB" i="1" dirty="0"/>
          </a:p>
          <a:p>
            <a:r>
              <a:rPr lang="en-GB" i="1" dirty="0"/>
              <a:t>Human Capital: A Theoretical and Empirical Analysis, With Special Reference To Education </a:t>
            </a:r>
            <a:r>
              <a:rPr lang="en-GB" dirty="0"/>
              <a:t>(1964). </a:t>
            </a:r>
          </a:p>
          <a:p>
            <a:endParaRPr lang="en-US" dirty="0"/>
          </a:p>
        </p:txBody>
      </p:sp>
      <p:sp>
        <p:nvSpPr>
          <p:cNvPr id="5" name="TextBox 4">
            <a:extLst>
              <a:ext uri="{FF2B5EF4-FFF2-40B4-BE49-F238E27FC236}">
                <a16:creationId xmlns:a16="http://schemas.microsoft.com/office/drawing/2014/main" id="{9B60295D-8EA9-76C9-CCA7-628F975E696F}"/>
              </a:ext>
            </a:extLst>
          </p:cNvPr>
          <p:cNvSpPr txBox="1"/>
          <p:nvPr/>
        </p:nvSpPr>
        <p:spPr>
          <a:xfrm>
            <a:off x="2888343" y="624114"/>
            <a:ext cx="7361493" cy="369332"/>
          </a:xfrm>
          <a:prstGeom prst="rect">
            <a:avLst/>
          </a:prstGeom>
          <a:noFill/>
        </p:spPr>
        <p:txBody>
          <a:bodyPr wrap="square" rtlCol="0">
            <a:spAutoFit/>
          </a:bodyPr>
          <a:lstStyle/>
          <a:p>
            <a:r>
              <a:rPr lang="en-US" b="1" dirty="0"/>
              <a:t>Human capital at the core of university policy today </a:t>
            </a:r>
          </a:p>
        </p:txBody>
      </p:sp>
    </p:spTree>
    <p:extLst>
      <p:ext uri="{BB962C8B-B14F-4D97-AF65-F5344CB8AC3E}">
        <p14:creationId xmlns:p14="http://schemas.microsoft.com/office/powerpoint/2010/main" val="222997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1BF5056-15BA-EF82-A7FF-86DC8BAC2C21}"/>
              </a:ext>
            </a:extLst>
          </p:cNvPr>
          <p:cNvSpPr txBox="1"/>
          <p:nvPr/>
        </p:nvSpPr>
        <p:spPr>
          <a:xfrm>
            <a:off x="410308" y="152400"/>
            <a:ext cx="11781691" cy="646331"/>
          </a:xfrm>
          <a:prstGeom prst="rect">
            <a:avLst/>
          </a:prstGeom>
          <a:noFill/>
        </p:spPr>
        <p:txBody>
          <a:bodyPr wrap="square" rtlCol="0">
            <a:spAutoFit/>
          </a:bodyPr>
          <a:lstStyle/>
          <a:p>
            <a:r>
              <a:rPr lang="en-US" dirty="0"/>
              <a:t>				                 2. </a:t>
            </a:r>
            <a:r>
              <a:rPr lang="en-US" b="1" dirty="0"/>
              <a:t>Recap</a:t>
            </a:r>
          </a:p>
          <a:p>
            <a:r>
              <a:rPr lang="en-US" dirty="0"/>
              <a:t>The ‘the market’ as proposed by neoliberal thinking in the 1950/60s: move from Europe to the US</a:t>
            </a:r>
          </a:p>
        </p:txBody>
      </p:sp>
      <p:sp>
        <p:nvSpPr>
          <p:cNvPr id="6" name="TextBox 5">
            <a:extLst>
              <a:ext uri="{FF2B5EF4-FFF2-40B4-BE49-F238E27FC236}">
                <a16:creationId xmlns:a16="http://schemas.microsoft.com/office/drawing/2014/main" id="{953B3601-0DEE-AC0A-70FE-AD0E9E161BC5}"/>
              </a:ext>
            </a:extLst>
          </p:cNvPr>
          <p:cNvSpPr txBox="1"/>
          <p:nvPr/>
        </p:nvSpPr>
        <p:spPr>
          <a:xfrm>
            <a:off x="410308" y="1254369"/>
            <a:ext cx="10369154" cy="6401753"/>
          </a:xfrm>
          <a:prstGeom prst="rect">
            <a:avLst/>
          </a:prstGeom>
          <a:noFill/>
        </p:spPr>
        <p:txBody>
          <a:bodyPr wrap="square" rtlCol="0">
            <a:spAutoFit/>
          </a:bodyPr>
          <a:lstStyle/>
          <a:p>
            <a:r>
              <a:rPr lang="en-US" sz="1600" dirty="0"/>
              <a:t>In the 1960s/70s the political/policy tide had not yet begun to turn in </a:t>
            </a:r>
            <a:r>
              <a:rPr lang="en-US" sz="1600" dirty="0" err="1"/>
              <a:t>favour</a:t>
            </a:r>
            <a:r>
              <a:rPr lang="en-US" sz="1600" dirty="0"/>
              <a:t> of free markets (in the neoliberal sense) – postwar economic boom, the Golden Age of Capitalism</a:t>
            </a:r>
          </a:p>
          <a:p>
            <a:endParaRPr lang="en-US" sz="1600" dirty="0"/>
          </a:p>
          <a:p>
            <a:r>
              <a:rPr lang="en-US" sz="1600" b="1" dirty="0"/>
              <a:t>Manage capitalism using tools of demand management developed by Keynes and followers whose aim was not to get rid of capitalism but to reform it.</a:t>
            </a:r>
          </a:p>
          <a:p>
            <a:pPr marL="742950" lvl="1" indent="-285750">
              <a:buFont typeface="Arial" panose="020B0604020202020204" pitchFamily="34" charset="0"/>
              <a:buChar char="•"/>
            </a:pPr>
            <a:r>
              <a:rPr lang="en-US" sz="1600" dirty="0"/>
              <a:t>Based on accurate macroeconomic information (which remains a huge problem) politicians and policy-makers make correct adjustments to policy planning. </a:t>
            </a:r>
          </a:p>
          <a:p>
            <a:pPr marL="742950" lvl="1" indent="-285750">
              <a:buFont typeface="Arial" panose="020B0604020202020204" pitchFamily="34" charset="0"/>
              <a:buChar char="•"/>
            </a:pPr>
            <a:r>
              <a:rPr lang="en-US" sz="1600" dirty="0"/>
              <a:t>Highest priority: full employment </a:t>
            </a:r>
          </a:p>
          <a:p>
            <a:pPr marL="742950" lvl="1" indent="-285750">
              <a:buFont typeface="Arial" panose="020B0604020202020204" pitchFamily="34" charset="0"/>
              <a:buChar char="•"/>
            </a:pPr>
            <a:r>
              <a:rPr lang="en-US" sz="1600" dirty="0"/>
              <a:t>Relationship between full employment- inflation: If employment is low, inflation would rise but only in the long term. A particularly rate of inflation was accepted to maintain the aim of full employment. All managed by the manipulation of budgets, policy (e.g. tax cuts), and expansion and contraction of money. </a:t>
            </a:r>
          </a:p>
          <a:p>
            <a:pPr marL="742950" lvl="1" indent="-285750">
              <a:buFont typeface="Arial" panose="020B0604020202020204" pitchFamily="34" charset="0"/>
              <a:buChar char="•"/>
            </a:pPr>
            <a:endParaRPr lang="en-US" sz="1600" dirty="0"/>
          </a:p>
          <a:p>
            <a:r>
              <a:rPr lang="en-US" sz="1600" b="1" dirty="0"/>
              <a:t>International monetary system increasingly shaky but still in place: Bretton Woods Agreement 1944 which aimed at preventing </a:t>
            </a:r>
            <a:r>
              <a:rPr lang="en-GB" sz="1600" b="1" dirty="0"/>
              <a:t>competitive devaluations and promote long-term global growth.</a:t>
            </a:r>
            <a:endParaRPr lang="en-US" sz="1600" b="1" dirty="0"/>
          </a:p>
          <a:p>
            <a:pPr marL="742950" lvl="1" indent="-285750">
              <a:buFont typeface="Arial" panose="020B0604020202020204" pitchFamily="34" charset="0"/>
              <a:buChar char="•"/>
            </a:pPr>
            <a:r>
              <a:rPr lang="en-GB" sz="1600" dirty="0"/>
              <a:t>international monetary system of fixed exchange rates, pegging currencies to the U.S. dollar. The US dollar acted as the primary reserve currency, the only one directly convertible to gold. Signed by 44 nations in New Hampshire, it aimed to promote monetary stability. (Many European countries stored their gold in US!)</a:t>
            </a:r>
          </a:p>
          <a:p>
            <a:pPr marL="742950" lvl="1" indent="-285750">
              <a:buFont typeface="Arial" panose="020B0604020202020204" pitchFamily="34" charset="0"/>
              <a:buChar char="•"/>
            </a:pPr>
            <a:r>
              <a:rPr lang="en-GB" sz="1600" dirty="0"/>
              <a:t>The conference in New Hampshire resulted in the creation of the International Monetary Fund (IMF) to manage exchange rates and the International Bank for Reconstruction and Development (IBRD), which is now part of the World Bank Group.</a:t>
            </a:r>
          </a:p>
          <a:p>
            <a:pPr marL="742950" lvl="1" indent="-285750">
              <a:buFont typeface="Arial" panose="020B0604020202020204" pitchFamily="34" charset="0"/>
              <a:buChar char="•"/>
            </a:pPr>
            <a:endParaRPr lang="en-GB" dirty="0"/>
          </a:p>
          <a:p>
            <a:r>
              <a:rPr lang="en-GB" dirty="0"/>
              <a:t>.</a:t>
            </a:r>
          </a:p>
          <a:p>
            <a:pPr marL="742950" lvl="1" indent="-285750">
              <a:buFont typeface="Arial" panose="020B0604020202020204" pitchFamily="34" charset="0"/>
              <a:buChar char="•"/>
            </a:pPr>
            <a:endParaRPr lang="en-US" dirty="0"/>
          </a:p>
          <a:p>
            <a:endParaRPr lang="en-US" dirty="0"/>
          </a:p>
          <a:p>
            <a:endParaRPr lang="en-US" dirty="0"/>
          </a:p>
        </p:txBody>
      </p:sp>
    </p:spTree>
    <p:extLst>
      <p:ext uri="{BB962C8B-B14F-4D97-AF65-F5344CB8AC3E}">
        <p14:creationId xmlns:p14="http://schemas.microsoft.com/office/powerpoint/2010/main" val="3571788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C3EE729-91CB-F899-D60C-CEA7E0A13EB8}"/>
              </a:ext>
            </a:extLst>
          </p:cNvPr>
          <p:cNvSpPr txBox="1"/>
          <p:nvPr/>
        </p:nvSpPr>
        <p:spPr>
          <a:xfrm>
            <a:off x="522514" y="533454"/>
            <a:ext cx="10518966" cy="9479518"/>
          </a:xfrm>
          <a:prstGeom prst="rect">
            <a:avLst/>
          </a:prstGeom>
          <a:noFill/>
        </p:spPr>
        <p:txBody>
          <a:bodyPr wrap="square" rtlCol="0">
            <a:spAutoFit/>
          </a:bodyPr>
          <a:lstStyle/>
          <a:p>
            <a:r>
              <a:rPr lang="en-US" sz="1600" dirty="0"/>
              <a:t>Ideas increasingly floating around originating from Chicago/Virginia and supported by rising networks of national and international neoliberal-enthusiast think tanks and journalists (increasingly acting as politics and policy advisers) – presented as alternatives to Keynesianism</a:t>
            </a:r>
          </a:p>
          <a:p>
            <a:r>
              <a:rPr lang="en-US" altLang="en-US" sz="1600" dirty="0">
                <a:solidFill>
                  <a:srgbClr val="0A0A0A"/>
                </a:solidFill>
                <a:latin typeface="Google Sans"/>
              </a:rPr>
              <a:t> </a:t>
            </a:r>
          </a:p>
          <a:p>
            <a:r>
              <a:rPr lang="en-US" altLang="en-US" sz="1600" dirty="0">
                <a:solidFill>
                  <a:srgbClr val="0A0A0A"/>
                </a:solidFill>
                <a:latin typeface="Google Sans"/>
              </a:rPr>
              <a:t>In short, monetarism argues against active, day-to-day government intervention (Keynesianism), suggesting that ‘long and variable lags’ in monetary policy often cause more harm than good.</a:t>
            </a:r>
          </a:p>
          <a:p>
            <a:endParaRPr lang="en-US" sz="1600" dirty="0"/>
          </a:p>
          <a:p>
            <a:pPr lvl="1"/>
            <a:r>
              <a:rPr lang="en-US" sz="1600" dirty="0"/>
              <a:t>Aggressive positioning against fixed exchange rates and Bretton Woods agreement – aim: floating exchange rates</a:t>
            </a:r>
          </a:p>
          <a:p>
            <a:pPr lvl="1"/>
            <a:endParaRPr lang="en-US" sz="1600" dirty="0"/>
          </a:p>
          <a:p>
            <a:pPr marL="285750" indent="-285750">
              <a:buFont typeface="Arial" panose="020B0604020202020204" pitchFamily="34" charset="0"/>
              <a:buChar char="•"/>
            </a:pPr>
            <a:endParaRPr lang="en-US" sz="1600" dirty="0"/>
          </a:p>
          <a:p>
            <a:r>
              <a:rPr lang="en-US" sz="1600" dirty="0"/>
              <a:t>Monetarism – Friedman: By keeping a steady hand on the monetary tiller, the worst extremes of economic fluctuation would be evened out. The error of Keynes and followers’ policies  is that they underestimated the importance of a stable supply of money. Monetary theory </a:t>
            </a:r>
            <a:r>
              <a:rPr lang="en-GB" sz="1600" dirty="0"/>
              <a:t>emphasises that the money supply is the primary determinant of nominal GDP and inflation in the long run. </a:t>
            </a:r>
            <a:r>
              <a:rPr lang="en-GB" sz="1600" b="1" dirty="0"/>
              <a:t>	</a:t>
            </a:r>
          </a:p>
          <a:p>
            <a:pPr marL="742950" lvl="1" indent="-285750">
              <a:buFont typeface="Arial" panose="020B0604020202020204" pitchFamily="34" charset="0"/>
              <a:buChar char="•"/>
            </a:pPr>
            <a:endParaRPr lang="en-GB" sz="1600" b="1" dirty="0"/>
          </a:p>
          <a:p>
            <a:pPr marL="742950" lvl="1" indent="-285750">
              <a:buFont typeface="Arial" panose="020B0604020202020204" pitchFamily="34" charset="0"/>
              <a:buChar char="•"/>
            </a:pPr>
            <a:r>
              <a:rPr lang="en-GB" sz="1600" b="1" dirty="0"/>
              <a:t>Inflation Control:</a:t>
            </a:r>
            <a:endParaRPr lang="en-GB" sz="1600" dirty="0"/>
          </a:p>
          <a:p>
            <a:r>
              <a:rPr lang="en-GB" sz="1600" dirty="0"/>
              <a:t>                   Friedman famously stated that "inflation is always and everywhere a monetary phenomenon" in the sense  </a:t>
            </a:r>
          </a:p>
          <a:p>
            <a:r>
              <a:rPr lang="en-GB" sz="1600" dirty="0"/>
              <a:t>                   that it is produced by a more rapid increase in the quantity of money (e.g. MV=PQ)</a:t>
            </a:r>
          </a:p>
          <a:p>
            <a:pPr marL="742950" lvl="1" indent="-285750">
              <a:buFont typeface="Arial" panose="020B0604020202020204" pitchFamily="34" charset="0"/>
              <a:buChar char="•"/>
            </a:pPr>
            <a:r>
              <a:rPr lang="en-US" altLang="en-US" sz="1600" b="1" dirty="0">
                <a:solidFill>
                  <a:srgbClr val="0A0A0A"/>
                </a:solidFill>
                <a:latin typeface="Google Sans"/>
              </a:rPr>
              <a:t>Monetary Rule:</a:t>
            </a:r>
            <a:r>
              <a:rPr lang="en-US" altLang="en-US" sz="1600" dirty="0">
                <a:solidFill>
                  <a:srgbClr val="0A0A0A"/>
                </a:solidFill>
                <a:latin typeface="Google Sans"/>
              </a:rPr>
              <a:t> </a:t>
            </a:r>
          </a:p>
          <a:p>
            <a:pPr lvl="1"/>
            <a:r>
              <a:rPr lang="en-US" altLang="en-US" sz="1600" dirty="0">
                <a:solidFill>
                  <a:srgbClr val="0A0A0A"/>
                </a:solidFill>
                <a:latin typeface="Google Sans"/>
              </a:rPr>
              <a:t>       To avoid erratic economic cycles caused by fluctuating money supply, Friedman proposed that central banks should</a:t>
            </a:r>
          </a:p>
          <a:p>
            <a:pPr lvl="1"/>
            <a:r>
              <a:rPr lang="en-US" altLang="en-US" sz="1600" dirty="0">
                <a:solidFill>
                  <a:srgbClr val="0A0A0A"/>
                </a:solidFill>
                <a:latin typeface="Google Sans"/>
              </a:rPr>
              <a:t>       increase the money supply at a fixed, predictable rate, consistent with stable economic growth.</a:t>
            </a:r>
          </a:p>
          <a:p>
            <a:endParaRPr lang="en-US" sz="1600" dirty="0">
              <a:solidFill>
                <a:srgbClr val="0A0A0A"/>
              </a:solidFill>
              <a:latin typeface="Google Sans"/>
            </a:endParaRPr>
          </a:p>
          <a:p>
            <a:endParaRPr lang="en-GB" sz="1600" dirty="0"/>
          </a:p>
          <a:p>
            <a:r>
              <a:rPr lang="en-US" sz="1600" dirty="0"/>
              <a:t>During the 1970s these ideas increasingly attract attention by politicians and policy makers during the 1970s in the UK and US – but it is not entering policy-making</a:t>
            </a:r>
          </a:p>
          <a:p>
            <a:pPr marL="285750" indent="-285750">
              <a:buFont typeface="Arial" panose="020B0604020202020204" pitchFamily="34" charset="0"/>
              <a:buChar char="•"/>
            </a:pPr>
            <a:endParaRPr lang="en-US" altLang="en-US" sz="1600" dirty="0">
              <a:solidFill>
                <a:srgbClr val="0A0A0A"/>
              </a:solidFill>
              <a:latin typeface="Google Sans"/>
            </a:endParaRPr>
          </a:p>
          <a:p>
            <a:pPr marL="285750" indent="-285750">
              <a:buFont typeface="Arial" panose="020B0604020202020204" pitchFamily="34" charset="0"/>
              <a:buChar char="•"/>
            </a:pPr>
            <a:endParaRPr lang="en-US" altLang="en-US" sz="1600" dirty="0">
              <a:solidFill>
                <a:srgbClr val="0A0A0A"/>
              </a:solidFill>
              <a:latin typeface="Google Sans"/>
            </a:endParaRPr>
          </a:p>
          <a:p>
            <a:pPr marL="285750" indent="-285750">
              <a:buFont typeface="Arial" panose="020B0604020202020204" pitchFamily="34" charset="0"/>
              <a:buChar char="•"/>
            </a:pPr>
            <a:endParaRPr lang="en-US" altLang="en-US" sz="1600" dirty="0">
              <a:solidFill>
                <a:srgbClr val="0A0A0A"/>
              </a:solidFill>
              <a:latin typeface="Google Sans"/>
            </a:endParaRPr>
          </a:p>
          <a:p>
            <a:endParaRPr lang="en-GB" sz="1600" dirty="0"/>
          </a:p>
          <a:p>
            <a:endParaRPr lang="en-GB" sz="1600" dirty="0"/>
          </a:p>
          <a:p>
            <a:endParaRPr lang="en-GB" sz="1600" dirty="0"/>
          </a:p>
          <a:p>
            <a:endParaRPr lang="en-GB" sz="1600" dirty="0"/>
          </a:p>
          <a:p>
            <a:r>
              <a:rPr lang="en-GB" sz="1600" dirty="0"/>
              <a:t>.</a:t>
            </a:r>
          </a:p>
          <a:p>
            <a:endParaRPr lang="en-GB" sz="1600" dirty="0"/>
          </a:p>
          <a:p>
            <a:r>
              <a:rPr lang="en-GB" sz="1600" dirty="0"/>
              <a:t>.</a:t>
            </a:r>
          </a:p>
          <a:p>
            <a:pPr marL="742950" lvl="1" indent="-285750">
              <a:buFont typeface="Arial" panose="020B0604020202020204" pitchFamily="34" charset="0"/>
              <a:buChar char="•"/>
            </a:pPr>
            <a:endParaRPr lang="en-US" sz="1600" dirty="0"/>
          </a:p>
          <a:p>
            <a:endParaRPr lang="en-US" sz="1600" dirty="0"/>
          </a:p>
          <a:p>
            <a:endParaRPr lang="en-US" dirty="0"/>
          </a:p>
        </p:txBody>
      </p:sp>
      <p:pic>
        <p:nvPicPr>
          <p:cNvPr id="2050" name="Picture 2">
            <a:extLst>
              <a:ext uri="{FF2B5EF4-FFF2-40B4-BE49-F238E27FC236}">
                <a16:creationId xmlns:a16="http://schemas.microsoft.com/office/drawing/2014/main" id="{1EDA428E-27E8-E88F-AD08-218155AE0F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0" y="-274638"/>
            <a:ext cx="12700" cy="127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a:extLst>
              <a:ext uri="{FF2B5EF4-FFF2-40B4-BE49-F238E27FC236}">
                <a16:creationId xmlns:a16="http://schemas.microsoft.com/office/drawing/2014/main" id="{C0CF8BC2-45E7-CAB1-1BD9-B6667D7621F7}"/>
              </a:ext>
            </a:extLst>
          </p:cNvPr>
          <p:cNvSpPr>
            <a:spLocks noChangeArrowheads="1"/>
          </p:cNvSpPr>
          <p:nvPr/>
        </p:nvSpPr>
        <p:spPr bwMode="auto">
          <a:xfrm>
            <a:off x="152400" y="-78433"/>
            <a:ext cx="38472" cy="4616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a:ln>
                  <a:noFill/>
                </a:ln>
                <a:solidFill>
                  <a:srgbClr val="0A0A0A"/>
                </a:solidFill>
                <a:effectLst/>
                <a:latin typeface="Google Sans"/>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TextBox 7">
            <a:extLst>
              <a:ext uri="{FF2B5EF4-FFF2-40B4-BE49-F238E27FC236}">
                <a16:creationId xmlns:a16="http://schemas.microsoft.com/office/drawing/2014/main" id="{3C8DB52F-2A93-FCD5-4286-9FBDD6C16755}"/>
              </a:ext>
            </a:extLst>
          </p:cNvPr>
          <p:cNvSpPr txBox="1"/>
          <p:nvPr/>
        </p:nvSpPr>
        <p:spPr>
          <a:xfrm>
            <a:off x="3004410" y="164123"/>
            <a:ext cx="6276653" cy="369332"/>
          </a:xfrm>
          <a:prstGeom prst="rect">
            <a:avLst/>
          </a:prstGeom>
          <a:noFill/>
        </p:spPr>
        <p:txBody>
          <a:bodyPr wrap="square" rtlCol="0">
            <a:spAutoFit/>
          </a:bodyPr>
          <a:lstStyle/>
          <a:p>
            <a:r>
              <a:rPr lang="en-US" b="1" dirty="0"/>
              <a:t>Monetarism, promoted by Milton Friedman</a:t>
            </a:r>
          </a:p>
        </p:txBody>
      </p:sp>
    </p:spTree>
    <p:extLst>
      <p:ext uri="{BB962C8B-B14F-4D97-AF65-F5344CB8AC3E}">
        <p14:creationId xmlns:p14="http://schemas.microsoft.com/office/powerpoint/2010/main" val="3874224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2958D8E-D71D-FCDA-90C8-71BB49051878}"/>
              </a:ext>
            </a:extLst>
          </p:cNvPr>
          <p:cNvSpPr txBox="1"/>
          <p:nvPr/>
        </p:nvSpPr>
        <p:spPr>
          <a:xfrm>
            <a:off x="-1" y="449943"/>
            <a:ext cx="11768809" cy="369332"/>
          </a:xfrm>
          <a:prstGeom prst="rect">
            <a:avLst/>
          </a:prstGeom>
          <a:noFill/>
        </p:spPr>
        <p:txBody>
          <a:bodyPr wrap="square" rtlCol="0">
            <a:spAutoFit/>
          </a:bodyPr>
          <a:lstStyle/>
          <a:p>
            <a:r>
              <a:rPr lang="en-US" dirty="0"/>
              <a:t>  </a:t>
            </a:r>
            <a:r>
              <a:rPr lang="en-US" b="1" dirty="0"/>
              <a:t>The Neoliberal breakthrough 1970s-1980; close interaction between US and Britain in the face of global crises</a:t>
            </a:r>
          </a:p>
        </p:txBody>
      </p:sp>
      <p:sp>
        <p:nvSpPr>
          <p:cNvPr id="10" name="TextBox 9">
            <a:extLst>
              <a:ext uri="{FF2B5EF4-FFF2-40B4-BE49-F238E27FC236}">
                <a16:creationId xmlns:a16="http://schemas.microsoft.com/office/drawing/2014/main" id="{54F48837-E6CA-C061-46B1-D503070219A9}"/>
              </a:ext>
            </a:extLst>
          </p:cNvPr>
          <p:cNvSpPr txBox="1"/>
          <p:nvPr/>
        </p:nvSpPr>
        <p:spPr>
          <a:xfrm>
            <a:off x="449943" y="1500555"/>
            <a:ext cx="11768810" cy="2585323"/>
          </a:xfrm>
          <a:prstGeom prst="rect">
            <a:avLst/>
          </a:prstGeom>
          <a:noFill/>
        </p:spPr>
        <p:txBody>
          <a:bodyPr wrap="square" rtlCol="0">
            <a:spAutoFit/>
          </a:bodyPr>
          <a:lstStyle/>
          <a:p>
            <a:r>
              <a:rPr lang="en-US" b="1" dirty="0"/>
              <a:t>1964-1970: </a:t>
            </a:r>
            <a:r>
              <a:rPr lang="en-US" b="1" dirty="0" err="1"/>
              <a:t>Labour</a:t>
            </a:r>
            <a:r>
              <a:rPr lang="en-US" b="1" dirty="0"/>
              <a:t> government under Harold Wilson (following conservative government Macmillan/Home)</a:t>
            </a:r>
          </a:p>
          <a:p>
            <a:pPr marL="742950" lvl="1" indent="-285750">
              <a:buFont typeface="Arial" panose="020B0604020202020204" pitchFamily="34" charset="0"/>
              <a:buChar char="•"/>
            </a:pPr>
            <a:r>
              <a:rPr lang="en-US" dirty="0"/>
              <a:t>Continues planning activities (intensified critical activities in transatlantic neoliberal network)</a:t>
            </a:r>
          </a:p>
          <a:p>
            <a:pPr marL="742950" lvl="1" indent="-285750">
              <a:buFont typeface="Arial" panose="020B0604020202020204" pitchFamily="34" charset="0"/>
              <a:buChar char="•"/>
            </a:pPr>
            <a:r>
              <a:rPr lang="en-US" dirty="0"/>
              <a:t>Devaluation of the British pound – fiscal and budgetary austerity</a:t>
            </a:r>
          </a:p>
          <a:p>
            <a:pPr marL="742950" lvl="1" indent="-285750">
              <a:buFont typeface="Arial" panose="020B0604020202020204" pitchFamily="34" charset="0"/>
              <a:buChar char="•"/>
            </a:pPr>
            <a:r>
              <a:rPr lang="en-US" dirty="0"/>
              <a:t>Instability of the international monetary system – collapse of Bretton Woods in 1971 (e.g. Vietnam war, decline of American Gold reserves, social </a:t>
            </a:r>
            <a:r>
              <a:rPr lang="en-US" dirty="0" err="1"/>
              <a:t>programmes</a:t>
            </a:r>
            <a:r>
              <a:rPr lang="en-US" dirty="0"/>
              <a:t> of New Deal) countries, including Britain opt for ‘floating currencies’ – fixed exchange rates were ‘dead’. </a:t>
            </a:r>
          </a:p>
          <a:p>
            <a:pPr marL="742950" lvl="1" indent="-285750">
              <a:buFont typeface="Arial" panose="020B0604020202020204" pitchFamily="34" charset="0"/>
              <a:buChar char="•"/>
            </a:pPr>
            <a:r>
              <a:rPr lang="en-US" dirty="0"/>
              <a:t>Inflation: in UK inflation is rising but continue wage and income control measures</a:t>
            </a:r>
          </a:p>
          <a:p>
            <a:pPr marL="742950" lvl="1" indent="-285750">
              <a:buFont typeface="Arial" panose="020B0604020202020204" pitchFamily="34" charset="0"/>
              <a:buChar char="•"/>
            </a:pPr>
            <a:r>
              <a:rPr lang="en-US" dirty="0"/>
              <a:t>1969 attempt to reform government – union relationship</a:t>
            </a:r>
          </a:p>
          <a:p>
            <a:pPr lvl="1"/>
            <a:endParaRPr lang="en-US" dirty="0"/>
          </a:p>
        </p:txBody>
      </p:sp>
      <p:sp>
        <p:nvSpPr>
          <p:cNvPr id="12" name="TextBox 11">
            <a:extLst>
              <a:ext uri="{FF2B5EF4-FFF2-40B4-BE49-F238E27FC236}">
                <a16:creationId xmlns:a16="http://schemas.microsoft.com/office/drawing/2014/main" id="{D61B70AF-C789-2B76-090F-70727F1E8BB9}"/>
              </a:ext>
            </a:extLst>
          </p:cNvPr>
          <p:cNvSpPr txBox="1"/>
          <p:nvPr/>
        </p:nvSpPr>
        <p:spPr>
          <a:xfrm>
            <a:off x="449943" y="4085879"/>
            <a:ext cx="12083805" cy="1477328"/>
          </a:xfrm>
          <a:prstGeom prst="rect">
            <a:avLst/>
          </a:prstGeom>
          <a:noFill/>
        </p:spPr>
        <p:txBody>
          <a:bodyPr wrap="square" rtlCol="0">
            <a:spAutoFit/>
          </a:bodyPr>
          <a:lstStyle/>
          <a:p>
            <a:r>
              <a:rPr lang="en-US" dirty="0"/>
              <a:t>:</a:t>
            </a:r>
            <a:r>
              <a:rPr lang="en-US" b="1" dirty="0"/>
              <a:t>1970-1974</a:t>
            </a:r>
            <a:r>
              <a:rPr lang="en-US" dirty="0"/>
              <a:t> Edward Heath Conservative government echoes Keynesian state interventionism; but voices for changes to regard to economic policies becomes louder </a:t>
            </a:r>
          </a:p>
          <a:p>
            <a:pPr marL="285750" indent="-285750">
              <a:buFont typeface="Arial" panose="020B0604020202020204" pitchFamily="34" charset="0"/>
              <a:buChar char="•"/>
            </a:pPr>
            <a:r>
              <a:rPr lang="en-US" dirty="0"/>
              <a:t>Inflationary boom increased through1973 Oil crisis: </a:t>
            </a:r>
            <a:r>
              <a:rPr lang="en-GB" dirty="0"/>
              <a:t>boycott of OPEC states of America and punishment of the West in response to support for Israel in the Yom Kippur war against Egypt</a:t>
            </a:r>
            <a:endParaRPr lang="en-US" dirty="0"/>
          </a:p>
          <a:p>
            <a:pPr marL="285750" indent="-285750">
              <a:buFont typeface="Arial" panose="020B0604020202020204" pitchFamily="34" charset="0"/>
              <a:buChar char="•"/>
            </a:pPr>
            <a:r>
              <a:rPr lang="en-US" dirty="0"/>
              <a:t>Struggles with unions; strike of coal miners in 1973; electricity cuts; three-day week as economy nosed-dives</a:t>
            </a:r>
          </a:p>
        </p:txBody>
      </p:sp>
    </p:spTree>
    <p:extLst>
      <p:ext uri="{BB962C8B-B14F-4D97-AF65-F5344CB8AC3E}">
        <p14:creationId xmlns:p14="http://schemas.microsoft.com/office/powerpoint/2010/main" val="4740132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1509</TotalTime>
  <Words>2906</Words>
  <Application>Microsoft Macintosh PowerPoint</Application>
  <PresentationFormat>Widescreen</PresentationFormat>
  <Paragraphs>158</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Aptos</vt:lpstr>
      <vt:lpstr>Aptos Display</vt:lpstr>
      <vt:lpstr>Arial</vt:lpstr>
      <vt:lpstr>Google Sans</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1</cp:revision>
  <dcterms:created xsi:type="dcterms:W3CDTF">2026-02-10T20:08:00Z</dcterms:created>
  <dcterms:modified xsi:type="dcterms:W3CDTF">2026-02-11T21:17:26Z</dcterms:modified>
</cp:coreProperties>
</file>