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0" r:id="rId4"/>
    <p:sldId id="259" r:id="rId5"/>
    <p:sldId id="261" r:id="rId6"/>
    <p:sldId id="262" r:id="rId7"/>
    <p:sldId id="263" r:id="rId8"/>
    <p:sldId id="264" r:id="rId9"/>
    <p:sldId id="265" r:id="rId10"/>
    <p:sldId id="266" r:id="rId11"/>
    <p:sldId id="267" r:id="rId12"/>
    <p:sldId id="269" r:id="rId13"/>
    <p:sldId id="270" r:id="rId14"/>
    <p:sldId id="271" r:id="rId15"/>
    <p:sldId id="274" r:id="rId16"/>
    <p:sldId id="268" r:id="rId17"/>
    <p:sldId id="273" r:id="rId18"/>
    <p:sldId id="272" r:id="rId19"/>
    <p:sldId id="275" r:id="rId20"/>
    <p:sldId id="276" r:id="rId21"/>
    <p:sldId id="277" r:id="rId22"/>
    <p:sldId id="279" r:id="rId23"/>
    <p:sldId id="289"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589EEF-17E0-5946-9712-2F7E9035B94E}" v="15" dt="2026-01-28T19:56:29.8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58"/>
    <p:restoredTop sz="94678"/>
  </p:normalViewPr>
  <p:slideViewPr>
    <p:cSldViewPr snapToGrid="0">
      <p:cViewPr varScale="1">
        <p:scale>
          <a:sx n="88" d="100"/>
          <a:sy n="88" d="100"/>
        </p:scale>
        <p:origin x="176" y="6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E6F81-32B2-5028-9BAE-F805DA53177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64B3A87-2FAD-5E5B-9F9C-4A787AE8AA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F7C46DF-3844-8332-8A05-2444515D83A6}"/>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C2232346-8E55-BF58-C38C-1AA2B0D23D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C1785-9113-C3FD-CF17-552EF3A52DAE}"/>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1760798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BBC92-5255-1297-9982-ABA619E4D77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E1C4794-48B4-EEB8-AF9F-B30D6A7EF90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6A374F-7D1D-8467-0C82-8CB1470C2416}"/>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190EC557-3580-5B06-A009-62917CAFE1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A1E3C5-75B3-2273-25D0-979B092ABE26}"/>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1635655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4D3989-2AE4-1679-F606-A981A82F998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E9CE8E7-778A-65D6-A8C2-5A6E35FE5FE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F4065B3-01B5-FAE8-8112-9644EEAB18B9}"/>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98BFB6A5-9718-3E4C-A75C-BA9CAFD62E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5B2812-A0E6-54B0-4B17-4D56A7D15AFB}"/>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391834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5929E-713E-5260-3CA3-726BDF6CBC9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6F490C6-D5E9-1C15-F6FB-81126958EB3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9DCA5B9-0978-662C-35CB-91C52942DCB0}"/>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BD872E5F-A8CD-9F8F-1265-F0359FC20D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09804E-7B21-D0F9-E9DF-6A0A782EC729}"/>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870120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44452-C396-2DA9-21A7-B520F0AB85C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63D9E03-330F-3390-9A36-F4F7E0C0CA5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7E36D4B-C6D0-B3A8-1776-06A0383DDD69}"/>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346EEF57-FFD3-C701-AB96-4506DE9861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CE61C2-F0A4-EBA0-3BEC-5FD389068015}"/>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853493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491B-DB07-F50A-C8BA-1817E9CF83F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CFFC925-7890-FD73-76AB-BCF3D33585A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52D0955-C684-01AA-9854-E9180B7D63E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AF8B99A-68F7-4CA5-C19E-4B18E0CA5687}"/>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6" name="Footer Placeholder 5">
            <a:extLst>
              <a:ext uri="{FF2B5EF4-FFF2-40B4-BE49-F238E27FC236}">
                <a16:creationId xmlns:a16="http://schemas.microsoft.com/office/drawing/2014/main" id="{D3FEB214-1C67-B7E2-E3BA-7738B97EEF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02F5D0-6084-FE88-A404-270AF2F48243}"/>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3236228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D440-1E90-B4A1-A4EB-7AEFE8A2BA3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5CD04DB-F975-97F6-51D1-374F266757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F35CA7D-B18D-C4EB-5DDC-34BBBDC00DA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F32C355-8F31-99CA-BF26-8CE86A015D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0BF8BFF-BB81-C900-443D-849E93D1134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772A4E5-7264-14ED-8DA0-A2727701FDDA}"/>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8" name="Footer Placeholder 7">
            <a:extLst>
              <a:ext uri="{FF2B5EF4-FFF2-40B4-BE49-F238E27FC236}">
                <a16:creationId xmlns:a16="http://schemas.microsoft.com/office/drawing/2014/main" id="{D56C9BA2-65DA-351D-D81D-43A8095DAD2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DF59319-C403-28FC-04A9-B4933DE26FA4}"/>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456933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81CF7-2740-BF29-B77A-9179CCD45FE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1DCBC4-275D-84FD-E320-8BE4EE3CA198}"/>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4" name="Footer Placeholder 3">
            <a:extLst>
              <a:ext uri="{FF2B5EF4-FFF2-40B4-BE49-F238E27FC236}">
                <a16:creationId xmlns:a16="http://schemas.microsoft.com/office/drawing/2014/main" id="{C10AB6E6-31C2-C539-05C4-1D64E85655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ED33D4-AE20-6DF4-8702-49AA6DFA303F}"/>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359872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3A0AC1-E3A8-BE5F-C1AF-0AD9E9C2D62E}"/>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3" name="Footer Placeholder 2">
            <a:extLst>
              <a:ext uri="{FF2B5EF4-FFF2-40B4-BE49-F238E27FC236}">
                <a16:creationId xmlns:a16="http://schemas.microsoft.com/office/drawing/2014/main" id="{B22ACB5E-9F4B-927C-E3D8-57EE397C8A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088BA4-302D-B655-2B4F-6C7841F41B06}"/>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1359816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7B128-B4AA-87A1-ADC7-50148ABE717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DAC647F-90D3-2FF4-3AF3-9FE3D8D7DD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384D3FD-6DA2-1642-E8B6-5737092051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B327924-74CC-3AE4-D3CA-F3C889A5651B}"/>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6" name="Footer Placeholder 5">
            <a:extLst>
              <a:ext uri="{FF2B5EF4-FFF2-40B4-BE49-F238E27FC236}">
                <a16:creationId xmlns:a16="http://schemas.microsoft.com/office/drawing/2014/main" id="{A188753E-215D-2624-3953-15E684F8D8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DEDC17-E9C2-FB16-06F8-A6BCB337C86E}"/>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3167523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5BF8B-2968-F3D7-BF7F-CC3835148C3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190E89A-F40D-0463-C7B4-5B0AFA23C4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321863-8EBF-5342-CCD9-96263CC084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991B41A-E6AF-B162-654C-F0C7C751616C}"/>
              </a:ext>
            </a:extLst>
          </p:cNvPr>
          <p:cNvSpPr>
            <a:spLocks noGrp="1"/>
          </p:cNvSpPr>
          <p:nvPr>
            <p:ph type="dt" sz="half" idx="10"/>
          </p:nvPr>
        </p:nvSpPr>
        <p:spPr/>
        <p:txBody>
          <a:bodyPr/>
          <a:lstStyle/>
          <a:p>
            <a:fld id="{D2D58899-5DCD-1F44-84BB-1FED4DD49AE4}" type="datetimeFigureOut">
              <a:rPr lang="en-US" smtClean="0"/>
              <a:t>1/27/26</a:t>
            </a:fld>
            <a:endParaRPr lang="en-US"/>
          </a:p>
        </p:txBody>
      </p:sp>
      <p:sp>
        <p:nvSpPr>
          <p:cNvPr id="6" name="Footer Placeholder 5">
            <a:extLst>
              <a:ext uri="{FF2B5EF4-FFF2-40B4-BE49-F238E27FC236}">
                <a16:creationId xmlns:a16="http://schemas.microsoft.com/office/drawing/2014/main" id="{E97DFC88-04A4-81F7-008B-F0A6B71DA6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6F1589-3228-0082-3E0F-EA0A7E00706E}"/>
              </a:ext>
            </a:extLst>
          </p:cNvPr>
          <p:cNvSpPr>
            <a:spLocks noGrp="1"/>
          </p:cNvSpPr>
          <p:nvPr>
            <p:ph type="sldNum" sz="quarter" idx="12"/>
          </p:nvPr>
        </p:nvSpPr>
        <p:spPr/>
        <p:txBody>
          <a:bodyPr/>
          <a:lstStyle/>
          <a:p>
            <a:fld id="{1CA59B7D-2D43-0B41-939B-63484424388C}" type="slidenum">
              <a:rPr lang="en-US" smtClean="0"/>
              <a:t>‹#›</a:t>
            </a:fld>
            <a:endParaRPr lang="en-US"/>
          </a:p>
        </p:txBody>
      </p:sp>
    </p:spTree>
    <p:extLst>
      <p:ext uri="{BB962C8B-B14F-4D97-AF65-F5344CB8AC3E}">
        <p14:creationId xmlns:p14="http://schemas.microsoft.com/office/powerpoint/2010/main" val="515782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82FE7A-7161-3074-0865-4CF5068970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B15FE3-39F9-31FB-F645-78A5012A91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82BEDD-BC71-C6CE-28EF-EFB81C5A81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2D58899-5DCD-1F44-84BB-1FED4DD49AE4}" type="datetimeFigureOut">
              <a:rPr lang="en-US" smtClean="0"/>
              <a:t>1/27/26</a:t>
            </a:fld>
            <a:endParaRPr lang="en-US"/>
          </a:p>
        </p:txBody>
      </p:sp>
      <p:sp>
        <p:nvSpPr>
          <p:cNvPr id="5" name="Footer Placeholder 4">
            <a:extLst>
              <a:ext uri="{FF2B5EF4-FFF2-40B4-BE49-F238E27FC236}">
                <a16:creationId xmlns:a16="http://schemas.microsoft.com/office/drawing/2014/main" id="{DAA1C710-B331-D147-8AB7-A15172BE0A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B2CA101-101A-6F75-600A-F8970DAC13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CA59B7D-2D43-0B41-939B-63484424388C}" type="slidenum">
              <a:rPr lang="en-US" smtClean="0"/>
              <a:t>‹#›</a:t>
            </a:fld>
            <a:endParaRPr lang="en-US"/>
          </a:p>
        </p:txBody>
      </p:sp>
    </p:spTree>
    <p:extLst>
      <p:ext uri="{BB962C8B-B14F-4D97-AF65-F5344CB8AC3E}">
        <p14:creationId xmlns:p14="http://schemas.microsoft.com/office/powerpoint/2010/main" val="3148776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454C556-1190-1172-F875-C62F09351877}"/>
              </a:ext>
            </a:extLst>
          </p:cNvPr>
          <p:cNvSpPr txBox="1"/>
          <p:nvPr/>
        </p:nvSpPr>
        <p:spPr>
          <a:xfrm>
            <a:off x="2438399" y="957943"/>
            <a:ext cx="6574971" cy="923330"/>
          </a:xfrm>
          <a:prstGeom prst="rect">
            <a:avLst/>
          </a:prstGeom>
          <a:noFill/>
        </p:spPr>
        <p:txBody>
          <a:bodyPr wrap="square" rtlCol="0">
            <a:spAutoFit/>
          </a:bodyPr>
          <a:lstStyle/>
          <a:p>
            <a:r>
              <a:rPr lang="en-US" b="1" dirty="0"/>
              <a:t>	‘Consensus politics’ of UK on an international level</a:t>
            </a:r>
          </a:p>
          <a:p>
            <a:endParaRPr lang="en-US" b="1" dirty="0"/>
          </a:p>
          <a:p>
            <a:endParaRPr lang="en-US" dirty="0"/>
          </a:p>
        </p:txBody>
      </p:sp>
      <p:sp>
        <p:nvSpPr>
          <p:cNvPr id="5" name="TextBox 4">
            <a:extLst>
              <a:ext uri="{FF2B5EF4-FFF2-40B4-BE49-F238E27FC236}">
                <a16:creationId xmlns:a16="http://schemas.microsoft.com/office/drawing/2014/main" id="{44BEBC11-4C0E-CBC3-2109-B0D9FE086468}"/>
              </a:ext>
            </a:extLst>
          </p:cNvPr>
          <p:cNvSpPr txBox="1"/>
          <p:nvPr/>
        </p:nvSpPr>
        <p:spPr>
          <a:xfrm>
            <a:off x="798286" y="1840859"/>
            <a:ext cx="10697028" cy="2308324"/>
          </a:xfrm>
          <a:prstGeom prst="rect">
            <a:avLst/>
          </a:prstGeom>
          <a:noFill/>
        </p:spPr>
        <p:txBody>
          <a:bodyPr wrap="square" rtlCol="0">
            <a:spAutoFit/>
          </a:bodyPr>
          <a:lstStyle/>
          <a:p>
            <a:pPr marL="285750" indent="-285750">
              <a:buFont typeface="Arial" panose="020B0604020202020204" pitchFamily="34" charset="0"/>
              <a:buChar char="•"/>
            </a:pPr>
            <a:r>
              <a:rPr lang="en-GB" dirty="0"/>
              <a:t>the transition of the empire to the British Commonwealth, an association of independent states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British membership of the North Atlantic Treaty Organisation (NATO), pressure Cold War politics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Agreement on nuclear weapons, (regarded as a mark of being a major power)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Agreement that Britain should join the European Community</a:t>
            </a:r>
            <a:br>
              <a:rPr lang="en-GB" dirty="0"/>
            </a:br>
            <a:endParaRPr lang="en-US" dirty="0"/>
          </a:p>
        </p:txBody>
      </p:sp>
      <p:sp>
        <p:nvSpPr>
          <p:cNvPr id="6" name="TextBox 5">
            <a:extLst>
              <a:ext uri="{FF2B5EF4-FFF2-40B4-BE49-F238E27FC236}">
                <a16:creationId xmlns:a16="http://schemas.microsoft.com/office/drawing/2014/main" id="{1E2B2B08-87C9-3991-1E89-6D901211709A}"/>
              </a:ext>
            </a:extLst>
          </p:cNvPr>
          <p:cNvSpPr txBox="1"/>
          <p:nvPr/>
        </p:nvSpPr>
        <p:spPr>
          <a:xfrm>
            <a:off x="333830" y="4455886"/>
            <a:ext cx="11684000" cy="1723549"/>
          </a:xfrm>
          <a:prstGeom prst="rect">
            <a:avLst/>
          </a:prstGeom>
          <a:noFill/>
        </p:spPr>
        <p:txBody>
          <a:bodyPr wrap="square" rtlCol="0">
            <a:spAutoFit/>
          </a:bodyPr>
          <a:lstStyle/>
          <a:p>
            <a:r>
              <a:rPr lang="en-US" dirty="0"/>
              <a:t>Note: </a:t>
            </a:r>
            <a:r>
              <a:rPr lang="en-GB" i="1" dirty="0"/>
              <a:t>Consensus </a:t>
            </a:r>
            <a:r>
              <a:rPr lang="en-GB" dirty="0"/>
              <a:t>is not an ideal term because it may be read as suggesting that there were no differences between the parties. In fact, the above ideas and policies were often challenged by the left of the Labour party and by the free market or right wing of the Conservatives. But much of the political elite – the media, civil service and the leaderships of the parties, particularly when they were in government - shared many of these ideas.</a:t>
            </a:r>
          </a:p>
          <a:p>
            <a:endParaRPr lang="en-GB" dirty="0"/>
          </a:p>
          <a:p>
            <a:r>
              <a:rPr lang="en-GB" sz="1600" dirty="0" err="1"/>
              <a:t>Soure</a:t>
            </a:r>
            <a:r>
              <a:rPr lang="en-GB" sz="1600" dirty="0"/>
              <a:t>: Dennis Kavanagh, </a:t>
            </a:r>
            <a:r>
              <a:rPr lang="en-GB" sz="1600" i="1" dirty="0"/>
              <a:t>Consensus Politics from Attlee to Thatcher</a:t>
            </a:r>
            <a:r>
              <a:rPr lang="en-GB" sz="1600" dirty="0"/>
              <a:t> (1989).</a:t>
            </a:r>
            <a:endParaRPr lang="en-US" sz="1600" dirty="0"/>
          </a:p>
        </p:txBody>
      </p:sp>
    </p:spTree>
    <p:extLst>
      <p:ext uri="{BB962C8B-B14F-4D97-AF65-F5344CB8AC3E}">
        <p14:creationId xmlns:p14="http://schemas.microsoft.com/office/powerpoint/2010/main" val="1146143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5A7EA51-8EBA-70F6-924B-B159102FF86F}"/>
              </a:ext>
            </a:extLst>
          </p:cNvPr>
          <p:cNvSpPr txBox="1"/>
          <p:nvPr/>
        </p:nvSpPr>
        <p:spPr>
          <a:xfrm>
            <a:off x="624113" y="363639"/>
            <a:ext cx="10914743" cy="400110"/>
          </a:xfrm>
          <a:prstGeom prst="rect">
            <a:avLst/>
          </a:prstGeom>
          <a:noFill/>
        </p:spPr>
        <p:txBody>
          <a:bodyPr wrap="square" rtlCol="0">
            <a:spAutoFit/>
          </a:bodyPr>
          <a:lstStyle/>
          <a:p>
            <a:r>
              <a:rPr lang="en-US" sz="2000" b="1" dirty="0"/>
              <a:t>Key intellectuals and their works during the 1940s that shaped the rise of a neoliberal critique</a:t>
            </a:r>
          </a:p>
        </p:txBody>
      </p:sp>
      <p:pic>
        <p:nvPicPr>
          <p:cNvPr id="6" name="Picture 5">
            <a:extLst>
              <a:ext uri="{FF2B5EF4-FFF2-40B4-BE49-F238E27FC236}">
                <a16:creationId xmlns:a16="http://schemas.microsoft.com/office/drawing/2014/main" id="{0343CC7D-B040-AC2D-1D39-409FDEE3F090}"/>
              </a:ext>
            </a:extLst>
          </p:cNvPr>
          <p:cNvPicPr>
            <a:picLocks noChangeAspect="1"/>
          </p:cNvPicPr>
          <p:nvPr/>
        </p:nvPicPr>
        <p:blipFill>
          <a:blip r:embed="rId2"/>
          <a:stretch>
            <a:fillRect/>
          </a:stretch>
        </p:blipFill>
        <p:spPr>
          <a:xfrm>
            <a:off x="0" y="1143000"/>
            <a:ext cx="3600000" cy="4614000"/>
          </a:xfrm>
          <a:prstGeom prst="rect">
            <a:avLst/>
          </a:prstGeom>
        </p:spPr>
      </p:pic>
      <p:sp>
        <p:nvSpPr>
          <p:cNvPr id="7" name="TextBox 6">
            <a:extLst>
              <a:ext uri="{FF2B5EF4-FFF2-40B4-BE49-F238E27FC236}">
                <a16:creationId xmlns:a16="http://schemas.microsoft.com/office/drawing/2014/main" id="{78360EDD-31FD-39BC-EAE8-F3B90A31F436}"/>
              </a:ext>
            </a:extLst>
          </p:cNvPr>
          <p:cNvSpPr txBox="1"/>
          <p:nvPr/>
        </p:nvSpPr>
        <p:spPr>
          <a:xfrm>
            <a:off x="0" y="6125029"/>
            <a:ext cx="3909023" cy="369332"/>
          </a:xfrm>
          <a:prstGeom prst="rect">
            <a:avLst/>
          </a:prstGeom>
          <a:noFill/>
        </p:spPr>
        <p:txBody>
          <a:bodyPr wrap="square" rtlCol="0">
            <a:spAutoFit/>
          </a:bodyPr>
          <a:lstStyle/>
          <a:p>
            <a:r>
              <a:rPr lang="en-US" dirty="0"/>
              <a:t>Karl Raimund Popper, 1902-199 </a:t>
            </a:r>
          </a:p>
        </p:txBody>
      </p:sp>
      <p:pic>
        <p:nvPicPr>
          <p:cNvPr id="8" name="Picture 7">
            <a:extLst>
              <a:ext uri="{FF2B5EF4-FFF2-40B4-BE49-F238E27FC236}">
                <a16:creationId xmlns:a16="http://schemas.microsoft.com/office/drawing/2014/main" id="{25BFA799-BF7A-C8C4-9C0C-AE677CB8E1B7}"/>
              </a:ext>
            </a:extLst>
          </p:cNvPr>
          <p:cNvPicPr>
            <a:picLocks noChangeAspect="1"/>
          </p:cNvPicPr>
          <p:nvPr/>
        </p:nvPicPr>
        <p:blipFill>
          <a:blip r:embed="rId3"/>
          <a:stretch>
            <a:fillRect/>
          </a:stretch>
        </p:blipFill>
        <p:spPr>
          <a:xfrm>
            <a:off x="4034227" y="1108654"/>
            <a:ext cx="3780000" cy="5016375"/>
          </a:xfrm>
          <a:prstGeom prst="rect">
            <a:avLst/>
          </a:prstGeom>
        </p:spPr>
      </p:pic>
      <p:sp>
        <p:nvSpPr>
          <p:cNvPr id="9" name="TextBox 8">
            <a:extLst>
              <a:ext uri="{FF2B5EF4-FFF2-40B4-BE49-F238E27FC236}">
                <a16:creationId xmlns:a16="http://schemas.microsoft.com/office/drawing/2014/main" id="{005B7982-0F36-9938-AA2E-4F0D5B3A6A52}"/>
              </a:ext>
            </a:extLst>
          </p:cNvPr>
          <p:cNvSpPr txBox="1"/>
          <p:nvPr/>
        </p:nvSpPr>
        <p:spPr>
          <a:xfrm>
            <a:off x="4343250" y="6125029"/>
            <a:ext cx="3683150" cy="646331"/>
          </a:xfrm>
          <a:prstGeom prst="rect">
            <a:avLst/>
          </a:prstGeom>
          <a:noFill/>
        </p:spPr>
        <p:txBody>
          <a:bodyPr wrap="square" rtlCol="0">
            <a:spAutoFit/>
          </a:bodyPr>
          <a:lstStyle/>
          <a:p>
            <a:r>
              <a:rPr lang="en-GB" dirty="0"/>
              <a:t>Ludwig Heinrich (Edler) von Mises, 1881-1973</a:t>
            </a:r>
            <a:endParaRPr lang="en-US" dirty="0"/>
          </a:p>
        </p:txBody>
      </p:sp>
      <p:pic>
        <p:nvPicPr>
          <p:cNvPr id="11" name="Picture 10">
            <a:extLst>
              <a:ext uri="{FF2B5EF4-FFF2-40B4-BE49-F238E27FC236}">
                <a16:creationId xmlns:a16="http://schemas.microsoft.com/office/drawing/2014/main" id="{3F9F2A55-FD12-E36C-B922-DBC8542693B4}"/>
              </a:ext>
            </a:extLst>
          </p:cNvPr>
          <p:cNvPicPr>
            <a:picLocks noChangeAspect="1"/>
          </p:cNvPicPr>
          <p:nvPr/>
        </p:nvPicPr>
        <p:blipFill>
          <a:blip r:embed="rId4"/>
          <a:stretch>
            <a:fillRect/>
          </a:stretch>
        </p:blipFill>
        <p:spPr>
          <a:xfrm>
            <a:off x="7944000" y="1346029"/>
            <a:ext cx="4248000" cy="4779000"/>
          </a:xfrm>
          <a:prstGeom prst="rect">
            <a:avLst/>
          </a:prstGeom>
        </p:spPr>
      </p:pic>
      <p:sp>
        <p:nvSpPr>
          <p:cNvPr id="12" name="TextBox 11">
            <a:extLst>
              <a:ext uri="{FF2B5EF4-FFF2-40B4-BE49-F238E27FC236}">
                <a16:creationId xmlns:a16="http://schemas.microsoft.com/office/drawing/2014/main" id="{C187E807-782C-C4E7-E028-F51509C93308}"/>
              </a:ext>
            </a:extLst>
          </p:cNvPr>
          <p:cNvSpPr txBox="1"/>
          <p:nvPr/>
        </p:nvSpPr>
        <p:spPr>
          <a:xfrm>
            <a:off x="7939431" y="6226629"/>
            <a:ext cx="4586225" cy="369332"/>
          </a:xfrm>
          <a:prstGeom prst="rect">
            <a:avLst/>
          </a:prstGeom>
          <a:noFill/>
        </p:spPr>
        <p:txBody>
          <a:bodyPr wrap="square" rtlCol="0">
            <a:spAutoFit/>
          </a:bodyPr>
          <a:lstStyle/>
          <a:p>
            <a:r>
              <a:rPr lang="en-US" dirty="0"/>
              <a:t>Friedrich August (von) Hayek, 1899-1992  </a:t>
            </a:r>
          </a:p>
        </p:txBody>
      </p:sp>
    </p:spTree>
    <p:extLst>
      <p:ext uri="{BB962C8B-B14F-4D97-AF65-F5344CB8AC3E}">
        <p14:creationId xmlns:p14="http://schemas.microsoft.com/office/powerpoint/2010/main" val="3397960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Edmund_Mahlknecht_Kaiser_Franz_Joseph_im_Ischler_Jagdkostü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7577" y="1379621"/>
            <a:ext cx="3887989" cy="4859989"/>
          </a:xfrm>
          <a:prstGeom prst="rect">
            <a:avLst/>
          </a:prstGeom>
        </p:spPr>
      </p:pic>
      <p:sp>
        <p:nvSpPr>
          <p:cNvPr id="3" name="TextBox 2"/>
          <p:cNvSpPr txBox="1"/>
          <p:nvPr/>
        </p:nvSpPr>
        <p:spPr>
          <a:xfrm>
            <a:off x="2348437" y="6351032"/>
            <a:ext cx="3773405" cy="369332"/>
          </a:xfrm>
          <a:prstGeom prst="rect">
            <a:avLst/>
          </a:prstGeom>
          <a:noFill/>
        </p:spPr>
        <p:txBody>
          <a:bodyPr wrap="none" rtlCol="0">
            <a:spAutoFit/>
          </a:bodyPr>
          <a:lstStyle/>
          <a:p>
            <a:r>
              <a:rPr lang="en-US" dirty="0"/>
              <a:t> Franz Joseph I of Austria, 1848-1916</a:t>
            </a:r>
          </a:p>
        </p:txBody>
      </p:sp>
      <p:sp>
        <p:nvSpPr>
          <p:cNvPr id="5" name="TextBox 4"/>
          <p:cNvSpPr txBox="1"/>
          <p:nvPr/>
        </p:nvSpPr>
        <p:spPr>
          <a:xfrm>
            <a:off x="6960823" y="6239610"/>
            <a:ext cx="3510961" cy="369332"/>
          </a:xfrm>
          <a:prstGeom prst="rect">
            <a:avLst/>
          </a:prstGeom>
          <a:noFill/>
        </p:spPr>
        <p:txBody>
          <a:bodyPr wrap="none" rtlCol="0">
            <a:spAutoFit/>
          </a:bodyPr>
          <a:lstStyle/>
          <a:p>
            <a:r>
              <a:rPr lang="en-US" dirty="0"/>
              <a:t>Elisabeth of Austria, called ‘Sissy’</a:t>
            </a:r>
          </a:p>
        </p:txBody>
      </p:sp>
      <p:sp>
        <p:nvSpPr>
          <p:cNvPr id="6" name="TextBox 5"/>
          <p:cNvSpPr txBox="1"/>
          <p:nvPr/>
        </p:nvSpPr>
        <p:spPr>
          <a:xfrm>
            <a:off x="2463801" y="139700"/>
            <a:ext cx="8175170" cy="1200329"/>
          </a:xfrm>
          <a:prstGeom prst="rect">
            <a:avLst/>
          </a:prstGeom>
          <a:noFill/>
        </p:spPr>
        <p:txBody>
          <a:bodyPr wrap="square" rtlCol="0">
            <a:spAutoFit/>
          </a:bodyPr>
          <a:lstStyle/>
          <a:p>
            <a:r>
              <a:rPr lang="en-US" b="1" dirty="0"/>
              <a:t>The upbringing of </a:t>
            </a:r>
            <a:r>
              <a:rPr lang="en-US" b="1" dirty="0" err="1"/>
              <a:t>thes</a:t>
            </a:r>
            <a:r>
              <a:rPr lang="en-US" b="1" dirty="0"/>
              <a:t> three men is important to understand their </a:t>
            </a:r>
            <a:r>
              <a:rPr lang="en-US" b="1" dirty="0" err="1"/>
              <a:t>amibition</a:t>
            </a:r>
            <a:endParaRPr lang="en-US" b="1" dirty="0"/>
          </a:p>
          <a:p>
            <a:r>
              <a:rPr lang="en-US" dirty="0"/>
              <a:t>T</a:t>
            </a:r>
          </a:p>
          <a:p>
            <a:r>
              <a:rPr lang="en-US" dirty="0"/>
              <a:t>he Habsburg monarchy – keeping the old aristocratic system going, avoidance of any  democratic modernization or liberalism</a:t>
            </a:r>
          </a:p>
        </p:txBody>
      </p:sp>
      <p:pic>
        <p:nvPicPr>
          <p:cNvPr id="7" name="Picture 6" descr="Empress_Elisabeth_of_Austria,_186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7580" y="1252645"/>
            <a:ext cx="3862563" cy="5074350"/>
          </a:xfrm>
          <a:prstGeom prst="rect">
            <a:avLst/>
          </a:prstGeom>
        </p:spPr>
      </p:pic>
    </p:spTree>
    <p:extLst>
      <p:ext uri="{BB962C8B-B14F-4D97-AF65-F5344CB8AC3E}">
        <p14:creationId xmlns:p14="http://schemas.microsoft.com/office/powerpoint/2010/main" val="193334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enn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1"/>
            <a:ext cx="6011981" cy="4007981"/>
          </a:xfrm>
          <a:prstGeom prst="rect">
            <a:avLst/>
          </a:prstGeom>
        </p:spPr>
      </p:pic>
      <p:sp>
        <p:nvSpPr>
          <p:cNvPr id="3" name="TextBox 2"/>
          <p:cNvSpPr txBox="1"/>
          <p:nvPr/>
        </p:nvSpPr>
        <p:spPr>
          <a:xfrm>
            <a:off x="2883206" y="356549"/>
            <a:ext cx="1459054" cy="369332"/>
          </a:xfrm>
          <a:prstGeom prst="rect">
            <a:avLst/>
          </a:prstGeom>
          <a:noFill/>
        </p:spPr>
        <p:txBody>
          <a:bodyPr wrap="none" rtlCol="0">
            <a:spAutoFit/>
          </a:bodyPr>
          <a:lstStyle/>
          <a:p>
            <a:r>
              <a:rPr lang="en-US" dirty="0"/>
              <a:t>Vienna 1900 </a:t>
            </a:r>
          </a:p>
        </p:txBody>
      </p:sp>
      <p:pic>
        <p:nvPicPr>
          <p:cNvPr id="4" name="Picture 3" descr="cafe-wien_jpg_573x380_crop_q8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8573" y="4184538"/>
            <a:ext cx="4535978" cy="2928989"/>
          </a:xfrm>
          <a:prstGeom prst="rect">
            <a:avLst/>
          </a:prstGeom>
        </p:spPr>
      </p:pic>
      <p:sp>
        <p:nvSpPr>
          <p:cNvPr id="5" name="TextBox 4"/>
          <p:cNvSpPr txBox="1"/>
          <p:nvPr/>
        </p:nvSpPr>
        <p:spPr>
          <a:xfrm>
            <a:off x="7939895" y="89568"/>
            <a:ext cx="3613476" cy="3139321"/>
          </a:xfrm>
          <a:prstGeom prst="rect">
            <a:avLst/>
          </a:prstGeom>
          <a:noFill/>
        </p:spPr>
        <p:txBody>
          <a:bodyPr wrap="square" rtlCol="0">
            <a:spAutoFit/>
          </a:bodyPr>
          <a:lstStyle/>
          <a:p>
            <a:r>
              <a:rPr lang="en-US" b="1" dirty="0"/>
              <a:t>Fin-de </a:t>
            </a:r>
            <a:r>
              <a:rPr lang="en-US" b="1" dirty="0" err="1"/>
              <a:t>siecle</a:t>
            </a:r>
            <a:r>
              <a:rPr lang="en-US" b="1" dirty="0"/>
              <a:t> Vienna when von Mises famous evening seminars took place….</a:t>
            </a:r>
          </a:p>
          <a:p>
            <a:endParaRPr lang="en-US" dirty="0"/>
          </a:p>
          <a:p>
            <a:r>
              <a:rPr lang="en-US" dirty="0"/>
              <a:t>Grand city, focus on culture, excessive focus on classical education, the arts and history ….and full of the ‘sexually’ suppressed (according to Sigmund Freud who ‘invented’ psychoanalysis in Vienna.</a:t>
            </a:r>
          </a:p>
        </p:txBody>
      </p:sp>
      <p:pic>
        <p:nvPicPr>
          <p:cNvPr id="7" name="Picture 6" descr="b1e8d89dd72a951f09d0a727373cf09e_650x.jpg">
            <a:extLst>
              <a:ext uri="{FF2B5EF4-FFF2-40B4-BE49-F238E27FC236}">
                <a16:creationId xmlns:a16="http://schemas.microsoft.com/office/drawing/2014/main" id="{9DC5FF54-2DC6-723E-A846-3235C51CFF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6633" y="3429000"/>
            <a:ext cx="3420000" cy="3825131"/>
          </a:xfrm>
          <a:prstGeom prst="rect">
            <a:avLst/>
          </a:prstGeom>
        </p:spPr>
      </p:pic>
    </p:spTree>
    <p:extLst>
      <p:ext uri="{BB962C8B-B14F-4D97-AF65-F5344CB8AC3E}">
        <p14:creationId xmlns:p14="http://schemas.microsoft.com/office/powerpoint/2010/main" val="3086563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fan_Zweig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687" y="1323159"/>
            <a:ext cx="4171496" cy="3707996"/>
          </a:xfrm>
          <a:prstGeom prst="rect">
            <a:avLst/>
          </a:prstGeom>
        </p:spPr>
      </p:pic>
      <p:sp>
        <p:nvSpPr>
          <p:cNvPr id="3" name="TextBox 2"/>
          <p:cNvSpPr txBox="1"/>
          <p:nvPr/>
        </p:nvSpPr>
        <p:spPr>
          <a:xfrm>
            <a:off x="1712687" y="5152572"/>
            <a:ext cx="8174386" cy="923330"/>
          </a:xfrm>
          <a:prstGeom prst="rect">
            <a:avLst/>
          </a:prstGeom>
          <a:noFill/>
        </p:spPr>
        <p:txBody>
          <a:bodyPr wrap="square" rtlCol="0">
            <a:spAutoFit/>
          </a:bodyPr>
          <a:lstStyle/>
          <a:p>
            <a:r>
              <a:rPr lang="en-US" dirty="0"/>
              <a:t>Stefan Zweig, 1881-1942; </a:t>
            </a:r>
          </a:p>
          <a:p>
            <a:r>
              <a:rPr lang="en-US" dirty="0"/>
              <a:t>in the 1920s  and 1930s, he was one of the most popular writers in the world – it was back the still rare to be translated into English;, committed suicide in exile</a:t>
            </a:r>
          </a:p>
        </p:txBody>
      </p:sp>
      <p:sp>
        <p:nvSpPr>
          <p:cNvPr id="5" name="TextBox 4"/>
          <p:cNvSpPr txBox="1"/>
          <p:nvPr/>
        </p:nvSpPr>
        <p:spPr>
          <a:xfrm>
            <a:off x="6738002" y="2273001"/>
            <a:ext cx="3108736" cy="369332"/>
          </a:xfrm>
          <a:prstGeom prst="rect">
            <a:avLst/>
          </a:prstGeom>
          <a:noFill/>
        </p:spPr>
        <p:txBody>
          <a:bodyPr wrap="none" rtlCol="0">
            <a:spAutoFit/>
          </a:bodyPr>
          <a:lstStyle/>
          <a:p>
            <a:r>
              <a:rPr lang="en-US" i="1" dirty="0"/>
              <a:t>The World of Yesterday </a:t>
            </a:r>
            <a:r>
              <a:rPr lang="en-US" dirty="0"/>
              <a:t>(1942)</a:t>
            </a:r>
          </a:p>
        </p:txBody>
      </p:sp>
      <p:sp>
        <p:nvSpPr>
          <p:cNvPr id="6" name="TextBox 5">
            <a:extLst>
              <a:ext uri="{FF2B5EF4-FFF2-40B4-BE49-F238E27FC236}">
                <a16:creationId xmlns:a16="http://schemas.microsoft.com/office/drawing/2014/main" id="{54AB8E61-353F-CC13-F728-7529F8D78B8B}"/>
              </a:ext>
            </a:extLst>
          </p:cNvPr>
          <p:cNvSpPr txBox="1"/>
          <p:nvPr/>
        </p:nvSpPr>
        <p:spPr>
          <a:xfrm>
            <a:off x="232229" y="319099"/>
            <a:ext cx="12118281" cy="923330"/>
          </a:xfrm>
          <a:prstGeom prst="rect">
            <a:avLst/>
          </a:prstGeom>
          <a:noFill/>
        </p:spPr>
        <p:txBody>
          <a:bodyPr wrap="square" rtlCol="0">
            <a:spAutoFit/>
          </a:bodyPr>
          <a:lstStyle/>
          <a:p>
            <a:r>
              <a:rPr lang="en-US" dirty="0"/>
              <a:t>If it comes to education everything that was ‘old’, cultured, and history, was celebrated: no youth culture; in fact, young people tried to skip youth and behave like older people </a:t>
            </a:r>
          </a:p>
          <a:p>
            <a:r>
              <a:rPr lang="en-US" dirty="0"/>
              <a:t>Why is that attractive: authority, superior knowledge, and greater social recognition, ability to marry etc.) </a:t>
            </a:r>
          </a:p>
        </p:txBody>
      </p:sp>
    </p:spTree>
    <p:extLst>
      <p:ext uri="{BB962C8B-B14F-4D97-AF65-F5344CB8AC3E}">
        <p14:creationId xmlns:p14="http://schemas.microsoft.com/office/powerpoint/2010/main" val="2213158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C022AF-0089-D34A-A01F-16A5C42CEC6D}"/>
              </a:ext>
            </a:extLst>
          </p:cNvPr>
          <p:cNvSpPr txBox="1"/>
          <p:nvPr/>
        </p:nvSpPr>
        <p:spPr>
          <a:xfrm>
            <a:off x="1494971" y="696686"/>
            <a:ext cx="10445525" cy="4247317"/>
          </a:xfrm>
          <a:prstGeom prst="rect">
            <a:avLst/>
          </a:prstGeom>
          <a:noFill/>
        </p:spPr>
        <p:txBody>
          <a:bodyPr wrap="square" rtlCol="0">
            <a:spAutoFit/>
          </a:bodyPr>
          <a:lstStyle/>
          <a:p>
            <a:r>
              <a:rPr lang="en-US" b="1" dirty="0"/>
              <a:t>		Historicism – German Historicist Tradition </a:t>
            </a:r>
          </a:p>
          <a:p>
            <a:endParaRPr lang="en-US" b="1" dirty="0"/>
          </a:p>
          <a:p>
            <a:r>
              <a:rPr lang="en-US" dirty="0"/>
              <a:t>The fundamental </a:t>
            </a:r>
            <a:r>
              <a:rPr lang="en-US" dirty="0" err="1"/>
              <a:t>historisation</a:t>
            </a:r>
            <a:r>
              <a:rPr lang="en-US" dirty="0"/>
              <a:t> of all human thinking about the human condition, human culture and human values.</a:t>
            </a:r>
          </a:p>
          <a:p>
            <a:endParaRPr lang="en-US" dirty="0"/>
          </a:p>
          <a:p>
            <a:r>
              <a:rPr lang="en-US" dirty="0"/>
              <a:t>The realization that everything in the human world – culture, values, institutions, practices, modes of thinking (e.g. rationality, emotions) is made by history. so that nothing has an eternal form, </a:t>
            </a:r>
            <a:r>
              <a:rPr lang="en-US" dirty="0" err="1"/>
              <a:t>permansdnt</a:t>
            </a:r>
            <a:r>
              <a:rPr lang="en-US" dirty="0"/>
              <a:t> essence of constant identity which </a:t>
            </a:r>
            <a:r>
              <a:rPr lang="en-US" dirty="0" err="1"/>
              <a:t>transcents</a:t>
            </a:r>
            <a:r>
              <a:rPr lang="en-US" dirty="0"/>
              <a:t> historical change.</a:t>
            </a:r>
          </a:p>
          <a:p>
            <a:r>
              <a:rPr lang="en-US" dirty="0"/>
              <a:t>(Frederic Beiser, </a:t>
            </a:r>
            <a:r>
              <a:rPr lang="en-US" i="1" dirty="0"/>
              <a:t>The German Historicist Tradition </a:t>
            </a:r>
            <a:r>
              <a:rPr lang="en-US" dirty="0"/>
              <a:t>(Oxford, 2011), p. 2. </a:t>
            </a:r>
          </a:p>
          <a:p>
            <a:endParaRPr lang="en-US" b="1" dirty="0"/>
          </a:p>
          <a:p>
            <a:endParaRPr lang="en-US" b="1" dirty="0"/>
          </a:p>
          <a:p>
            <a:r>
              <a:rPr lang="en-US" b="1" dirty="0"/>
              <a:t>Note: Popper’s definition that historicism is about following the ‘laws’ of history is problematic; it is Popper’s own and limited interpretation of the term and movement in his, </a:t>
            </a:r>
            <a:r>
              <a:rPr lang="en-US" b="1" i="1" dirty="0"/>
              <a:t>The Poverty of Historicism,  </a:t>
            </a:r>
            <a:r>
              <a:rPr lang="en-US" b="1" dirty="0"/>
              <a:t>Popper’s i</a:t>
            </a:r>
            <a:r>
              <a:rPr lang="en-US" b="1" i="1" dirty="0"/>
              <a:t>nterpretation became common in the anglophone world after WWII (i.e. historicism is fascism)</a:t>
            </a:r>
            <a:endParaRPr lang="en-US" b="1" dirty="0"/>
          </a:p>
        </p:txBody>
      </p:sp>
    </p:spTree>
    <p:extLst>
      <p:ext uri="{BB962C8B-B14F-4D97-AF65-F5344CB8AC3E}">
        <p14:creationId xmlns:p14="http://schemas.microsoft.com/office/powerpoint/2010/main" val="1470231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FCF011-3884-7B80-E12B-567177B3AE5C}"/>
              </a:ext>
            </a:extLst>
          </p:cNvPr>
          <p:cNvSpPr txBox="1"/>
          <p:nvPr/>
        </p:nvSpPr>
        <p:spPr>
          <a:xfrm>
            <a:off x="3062514" y="841829"/>
            <a:ext cx="184731" cy="646331"/>
          </a:xfrm>
          <a:prstGeom prst="rect">
            <a:avLst/>
          </a:prstGeom>
          <a:noFill/>
        </p:spPr>
        <p:txBody>
          <a:bodyPr wrap="none" rtlCol="0">
            <a:spAutoFit/>
          </a:bodyPr>
          <a:lstStyle/>
          <a:p>
            <a:endParaRPr lang="en-US" b="1" dirty="0"/>
          </a:p>
          <a:p>
            <a:endParaRPr lang="en-US" b="1" dirty="0"/>
          </a:p>
        </p:txBody>
      </p:sp>
      <p:sp>
        <p:nvSpPr>
          <p:cNvPr id="5" name="TextBox 4">
            <a:extLst>
              <a:ext uri="{FF2B5EF4-FFF2-40B4-BE49-F238E27FC236}">
                <a16:creationId xmlns:a16="http://schemas.microsoft.com/office/drawing/2014/main" id="{1213057F-7447-6A1C-068A-F5DEF5E7CAA4}"/>
              </a:ext>
            </a:extLst>
          </p:cNvPr>
          <p:cNvSpPr txBox="1"/>
          <p:nvPr/>
        </p:nvSpPr>
        <p:spPr>
          <a:xfrm>
            <a:off x="769257" y="566058"/>
            <a:ext cx="9811657" cy="6463308"/>
          </a:xfrm>
          <a:prstGeom prst="rect">
            <a:avLst/>
          </a:prstGeom>
          <a:noFill/>
        </p:spPr>
        <p:txBody>
          <a:bodyPr wrap="square" rtlCol="0">
            <a:spAutoFit/>
          </a:bodyPr>
          <a:lstStyle/>
          <a:p>
            <a:r>
              <a:rPr lang="en-US" b="1" dirty="0"/>
              <a:t>		The German Historical School of Economics (dominant in Germany 			speaking lands more or less until WWII)</a:t>
            </a:r>
          </a:p>
          <a:p>
            <a:endParaRPr lang="en-US" b="1" dirty="0"/>
          </a:p>
          <a:p>
            <a:r>
              <a:rPr lang="en-US" dirty="0"/>
              <a:t>	‘The idea that economic life has ever been a process mainly dependent on individual 	action – an idea based on the impression that it is concerned mainly with methods of 	satisfying individual need – is mistaken with regard to all stages of human civilization. </a:t>
            </a:r>
          </a:p>
          <a:p>
            <a:r>
              <a:rPr lang="en-US" dirty="0"/>
              <a:t>	(Gustav Schmoller, 1887) </a:t>
            </a:r>
          </a:p>
          <a:p>
            <a:endParaRPr lang="en-US" dirty="0"/>
          </a:p>
          <a:p>
            <a:r>
              <a:rPr lang="en-US" dirty="0"/>
              <a:t>Members of German Historical School that dominated political economic thinking in the 19</a:t>
            </a:r>
            <a:r>
              <a:rPr lang="en-US" baseline="30000" dirty="0"/>
              <a:t>th</a:t>
            </a:r>
            <a:r>
              <a:rPr lang="en-US" dirty="0"/>
              <a:t> and early 20</a:t>
            </a:r>
            <a:r>
              <a:rPr lang="en-US" baseline="30000" dirty="0"/>
              <a:t>th</a:t>
            </a:r>
            <a:r>
              <a:rPr lang="en-US" dirty="0"/>
              <a:t> century, rejected universal theorizing. They rejected deductive theory, with theory at most applicable in special circumstance that needed to be firmly rooted in reality, and qualified, across, time, place and activity. </a:t>
            </a:r>
          </a:p>
          <a:p>
            <a:endParaRPr lang="en-US" dirty="0"/>
          </a:p>
          <a:p>
            <a:r>
              <a:rPr lang="en-US" dirty="0"/>
              <a:t>Polar opposite of Riccardo’s liberal theory of political economy (very much adopted by John Stuart Mill) and the Marginalists; today forgotten or laughed at by main stream economists.</a:t>
            </a:r>
          </a:p>
          <a:p>
            <a:endParaRPr lang="en-US" dirty="0"/>
          </a:p>
          <a:p>
            <a:endParaRPr lang="en-US" dirty="0"/>
          </a:p>
          <a:p>
            <a:r>
              <a:rPr lang="en-US" dirty="0"/>
              <a:t>Wilhem Roscher, ‘Outline of Lectures on Political Economy Following the Historical Method’ (1843)</a:t>
            </a:r>
          </a:p>
          <a:p>
            <a:endParaRPr lang="en-US" dirty="0"/>
          </a:p>
          <a:p>
            <a:r>
              <a:rPr lang="en-US" dirty="0"/>
              <a:t>Famous members: Werner Sombart (1863-1941) and Max Weber (1864-1920) </a:t>
            </a:r>
          </a:p>
          <a:p>
            <a:endParaRPr lang="en-US" dirty="0"/>
          </a:p>
          <a:p>
            <a:endParaRPr lang="en-US" dirty="0"/>
          </a:p>
          <a:p>
            <a:endParaRPr lang="en-US" dirty="0"/>
          </a:p>
        </p:txBody>
      </p:sp>
    </p:spTree>
    <p:extLst>
      <p:ext uri="{BB962C8B-B14F-4D97-AF65-F5344CB8AC3E}">
        <p14:creationId xmlns:p14="http://schemas.microsoft.com/office/powerpoint/2010/main" val="3448372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2FA715-0B36-C56D-08AF-E9DAA3AEAD6D}"/>
              </a:ext>
            </a:extLst>
          </p:cNvPr>
          <p:cNvSpPr txBox="1"/>
          <p:nvPr/>
        </p:nvSpPr>
        <p:spPr>
          <a:xfrm>
            <a:off x="580571" y="841829"/>
            <a:ext cx="11496223" cy="3693319"/>
          </a:xfrm>
          <a:prstGeom prst="rect">
            <a:avLst/>
          </a:prstGeom>
          <a:noFill/>
        </p:spPr>
        <p:txBody>
          <a:bodyPr wrap="square" rtlCol="0">
            <a:spAutoFit/>
          </a:bodyPr>
          <a:lstStyle/>
          <a:p>
            <a:endParaRPr lang="en-US" dirty="0"/>
          </a:p>
          <a:p>
            <a:r>
              <a:rPr lang="en-US" dirty="0"/>
              <a:t>'…as our science has to do with men (Menschen), it must take them and treat the as they actually are, moved</a:t>
            </a:r>
          </a:p>
          <a:p>
            <a:r>
              <a:rPr lang="en-US" dirty="0"/>
              <a:t>At once by very different and non-economic motives, belonging to an entirely </a:t>
            </a:r>
            <a:r>
              <a:rPr lang="en-US" dirty="0" err="1"/>
              <a:t>definitite</a:t>
            </a:r>
            <a:r>
              <a:rPr lang="en-US" dirty="0"/>
              <a:t> people, state, age etc.’</a:t>
            </a:r>
          </a:p>
          <a:p>
            <a:endParaRPr lang="en-US" dirty="0"/>
          </a:p>
          <a:p>
            <a:endParaRPr lang="en-US" dirty="0"/>
          </a:p>
          <a:p>
            <a:r>
              <a:rPr lang="en-US" dirty="0"/>
              <a:t>‘ to be historical meant to be context-bound. Economic facts and theories must be interpreted in the context of the place and the time period of the society or people in question, not in the light of a larger developmental scheme or timeless causal law. This </a:t>
            </a:r>
            <a:r>
              <a:rPr lang="en-US" dirty="0" err="1"/>
              <a:t>differenciated</a:t>
            </a:r>
            <a:r>
              <a:rPr lang="en-US" dirty="0"/>
              <a:t> economics from other natural sciences.’ </a:t>
            </a:r>
          </a:p>
          <a:p>
            <a:endParaRPr lang="en-US" dirty="0"/>
          </a:p>
          <a:p>
            <a:r>
              <a:rPr lang="en-US" dirty="0"/>
              <a:t>Scientific theories are based on abstract reasoning and takes no notice of historical situation.  </a:t>
            </a:r>
          </a:p>
          <a:p>
            <a:endParaRPr lang="en-US" dirty="0"/>
          </a:p>
          <a:p>
            <a:endParaRPr lang="en-US" dirty="0"/>
          </a:p>
          <a:p>
            <a:endParaRPr lang="en-US" dirty="0"/>
          </a:p>
        </p:txBody>
      </p:sp>
      <p:sp>
        <p:nvSpPr>
          <p:cNvPr id="5" name="TextBox 4">
            <a:extLst>
              <a:ext uri="{FF2B5EF4-FFF2-40B4-BE49-F238E27FC236}">
                <a16:creationId xmlns:a16="http://schemas.microsoft.com/office/drawing/2014/main" id="{D7208DC7-1A6B-CFA0-ECEE-18182071E720}"/>
              </a:ext>
            </a:extLst>
          </p:cNvPr>
          <p:cNvSpPr txBox="1"/>
          <p:nvPr/>
        </p:nvSpPr>
        <p:spPr>
          <a:xfrm>
            <a:off x="2191657" y="290286"/>
            <a:ext cx="8658307" cy="646331"/>
          </a:xfrm>
          <a:prstGeom prst="rect">
            <a:avLst/>
          </a:prstGeom>
          <a:noFill/>
        </p:spPr>
        <p:txBody>
          <a:bodyPr wrap="square" rtlCol="0">
            <a:spAutoFit/>
          </a:bodyPr>
          <a:lstStyle/>
          <a:p>
            <a:r>
              <a:rPr lang="en-US" b="1" dirty="0"/>
              <a:t>Economics as a social and political science NOT a natural science and the rejection of economic laws</a:t>
            </a:r>
          </a:p>
        </p:txBody>
      </p:sp>
    </p:spTree>
    <p:extLst>
      <p:ext uri="{BB962C8B-B14F-4D97-AF65-F5344CB8AC3E}">
        <p14:creationId xmlns:p14="http://schemas.microsoft.com/office/powerpoint/2010/main" val="2114404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A49468-BC45-3593-6B31-0F0EDB88848F}"/>
              </a:ext>
            </a:extLst>
          </p:cNvPr>
          <p:cNvSpPr txBox="1"/>
          <p:nvPr/>
        </p:nvSpPr>
        <p:spPr>
          <a:xfrm>
            <a:off x="1016000" y="116114"/>
            <a:ext cx="9042400" cy="7497505"/>
          </a:xfrm>
          <a:prstGeom prst="rect">
            <a:avLst/>
          </a:prstGeom>
          <a:noFill/>
        </p:spPr>
        <p:txBody>
          <a:bodyPr wrap="square" rtlCol="0">
            <a:spAutoFit/>
          </a:bodyPr>
          <a:lstStyle/>
          <a:p>
            <a:r>
              <a:rPr lang="en-US" b="1" dirty="0"/>
              <a:t>		Historicism is also present in political economy </a:t>
            </a:r>
          </a:p>
          <a:p>
            <a:endParaRPr lang="en-US" b="1" dirty="0"/>
          </a:p>
          <a:p>
            <a:r>
              <a:rPr lang="en-US" b="1" dirty="0"/>
              <a:t>Two objectives  of German historical economy</a:t>
            </a:r>
          </a:p>
          <a:p>
            <a:endParaRPr lang="en-US" dirty="0"/>
          </a:p>
          <a:p>
            <a:pPr marL="285750" indent="-285750">
              <a:buFont typeface="Arial" panose="020B0604020202020204" pitchFamily="34" charset="0"/>
              <a:buChar char="•"/>
            </a:pPr>
            <a:r>
              <a:rPr lang="en-US" dirty="0"/>
              <a:t>Social reform   -- German social welfare state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transition of economics into a historical science – against making it a natural science; history is key to investigate social phenomena as economic production and exchange</a:t>
            </a:r>
          </a:p>
          <a:p>
            <a:pPr marL="285750" indent="-285750">
              <a:buFont typeface="Arial" panose="020B0604020202020204" pitchFamily="34" charset="0"/>
              <a:buChar char="•"/>
            </a:pPr>
            <a:endParaRPr lang="en-US" dirty="0"/>
          </a:p>
          <a:p>
            <a:r>
              <a:rPr lang="en-US" dirty="0"/>
              <a:t>	Rejecting capitalism as lived at their time and the theories explaining it (classical political economy a la Ricardo); policy is focus. </a:t>
            </a:r>
          </a:p>
          <a:p>
            <a:endParaRPr lang="en-US" dirty="0"/>
          </a:p>
          <a:p>
            <a:r>
              <a:rPr lang="en-US" dirty="0"/>
              <a:t>	Historical economy was a policy-orientated empirical economics which 	viewed history as an essential. Source of data and knowledge and the 	national past as the principle inspiration  for understanding patterns of 	change and for devising appropriate policies to accommodate that change.</a:t>
            </a:r>
          </a:p>
          <a:p>
            <a:endParaRPr lang="en-US" dirty="0"/>
          </a:p>
          <a:p>
            <a:r>
              <a:rPr lang="en-US" dirty="0"/>
              <a:t>German society is late in industrializing and in gaining national unity:</a:t>
            </a:r>
          </a:p>
          <a:p>
            <a:r>
              <a:rPr lang="en-US" dirty="0"/>
              <a:t>	British theories and accompanying methods were not applicable to the context 	of most German political economists. German industrialization and social 	questions only pressing from last third of 19</a:t>
            </a:r>
            <a:r>
              <a:rPr lang="en-US" baseline="30000" dirty="0"/>
              <a:t>th</a:t>
            </a:r>
            <a:r>
              <a:rPr lang="en-US" dirty="0"/>
              <a:t> century </a:t>
            </a:r>
          </a:p>
          <a:p>
            <a:endParaRPr lang="en-US" dirty="0"/>
          </a:p>
          <a:p>
            <a:r>
              <a:rPr lang="en-US" dirty="0"/>
              <a:t>‘</a:t>
            </a:r>
            <a:r>
              <a:rPr lang="en-US" b="1" dirty="0"/>
              <a:t>No laissez-faire capitalism and not centralized despotism in the form of Marxism’</a:t>
            </a:r>
          </a:p>
          <a:p>
            <a:endParaRPr lang="en-US" b="1" dirty="0"/>
          </a:p>
          <a:p>
            <a:r>
              <a:rPr lang="en-US" dirty="0"/>
              <a:t>	</a:t>
            </a:r>
          </a:p>
        </p:txBody>
      </p:sp>
    </p:spTree>
    <p:extLst>
      <p:ext uri="{BB962C8B-B14F-4D97-AF65-F5344CB8AC3E}">
        <p14:creationId xmlns:p14="http://schemas.microsoft.com/office/powerpoint/2010/main" val="2588433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7057D0-BD23-A9DC-B395-D020A9CB2F1F}"/>
              </a:ext>
            </a:extLst>
          </p:cNvPr>
          <p:cNvSpPr txBox="1"/>
          <p:nvPr/>
        </p:nvSpPr>
        <p:spPr>
          <a:xfrm>
            <a:off x="2815771" y="653143"/>
            <a:ext cx="7327205" cy="369332"/>
          </a:xfrm>
          <a:prstGeom prst="rect">
            <a:avLst/>
          </a:prstGeom>
          <a:noFill/>
        </p:spPr>
        <p:txBody>
          <a:bodyPr wrap="square" rtlCol="0">
            <a:spAutoFit/>
          </a:bodyPr>
          <a:lstStyle/>
          <a:p>
            <a:r>
              <a:rPr lang="en-US" b="1" dirty="0" err="1"/>
              <a:t>Marginalism</a:t>
            </a:r>
            <a:r>
              <a:rPr lang="en-US" b="1" dirty="0"/>
              <a:t> and the </a:t>
            </a:r>
            <a:r>
              <a:rPr lang="en-US" b="1" i="1" dirty="0" err="1"/>
              <a:t>Methodenstreit</a:t>
            </a:r>
            <a:r>
              <a:rPr lang="en-US" b="1" i="1" dirty="0"/>
              <a:t> </a:t>
            </a:r>
            <a:r>
              <a:rPr lang="en-US" b="1" dirty="0"/>
              <a:t>(‘battle of methods’ ) from 1883 </a:t>
            </a:r>
          </a:p>
        </p:txBody>
      </p:sp>
      <p:sp>
        <p:nvSpPr>
          <p:cNvPr id="6" name="TextBox 5">
            <a:extLst>
              <a:ext uri="{FF2B5EF4-FFF2-40B4-BE49-F238E27FC236}">
                <a16:creationId xmlns:a16="http://schemas.microsoft.com/office/drawing/2014/main" id="{3F7DC47A-18F0-7B28-BE57-0568A00C76D7}"/>
              </a:ext>
            </a:extLst>
          </p:cNvPr>
          <p:cNvSpPr txBox="1"/>
          <p:nvPr/>
        </p:nvSpPr>
        <p:spPr>
          <a:xfrm>
            <a:off x="1" y="1814286"/>
            <a:ext cx="11872686" cy="4524315"/>
          </a:xfrm>
          <a:prstGeom prst="rect">
            <a:avLst/>
          </a:prstGeom>
          <a:noFill/>
        </p:spPr>
        <p:txBody>
          <a:bodyPr wrap="square" rtlCol="0">
            <a:spAutoFit/>
          </a:bodyPr>
          <a:lstStyle/>
          <a:p>
            <a:r>
              <a:rPr lang="en-US" dirty="0"/>
              <a:t>Carl Menger, </a:t>
            </a:r>
            <a:r>
              <a:rPr lang="en-US" i="1" dirty="0"/>
              <a:t>Principles of Economics </a:t>
            </a:r>
            <a:r>
              <a:rPr lang="en-US" dirty="0"/>
              <a:t>(1871),  which suggest ‘subjective value theory’ -- rejected by the  majority of German historical economics</a:t>
            </a:r>
          </a:p>
          <a:p>
            <a:endParaRPr lang="en-US" dirty="0"/>
          </a:p>
          <a:p>
            <a:r>
              <a:rPr lang="en-US" i="1" dirty="0"/>
              <a:t>Investigations into the Method of the Social Sciences with Special References to Economics</a:t>
            </a:r>
            <a:r>
              <a:rPr lang="en-US" dirty="0"/>
              <a:t>’ (1883)  -- attack on the Historical School of Economics</a:t>
            </a:r>
          </a:p>
          <a:p>
            <a:endParaRPr lang="en-US" dirty="0"/>
          </a:p>
          <a:p>
            <a:r>
              <a:rPr lang="en-US" dirty="0"/>
              <a:t>From 1883 ‘</a:t>
            </a:r>
            <a:r>
              <a:rPr lang="en-US" dirty="0" err="1"/>
              <a:t>Methodenstreit</a:t>
            </a:r>
            <a:r>
              <a:rPr lang="en-US" dirty="0"/>
              <a:t>’  between Carl Menger (and friends, including von Mises)  and the leader of historical school of economics Gustav Schmoller </a:t>
            </a:r>
          </a:p>
          <a:p>
            <a:r>
              <a:rPr lang="en-US" dirty="0"/>
              <a:t> 	Goes on for years; ends with the victory of marginalists, the historical school disappears in 20th century. </a:t>
            </a:r>
          </a:p>
          <a:p>
            <a:endParaRPr lang="en-US" dirty="0"/>
          </a:p>
          <a:p>
            <a:endParaRPr lang="en-US" dirty="0"/>
          </a:p>
          <a:p>
            <a:endParaRPr lang="en-US" dirty="0"/>
          </a:p>
          <a:p>
            <a:endParaRPr lang="en-US" dirty="0"/>
          </a:p>
          <a:p>
            <a:r>
              <a:rPr lang="en-US" dirty="0"/>
              <a:t>For a good overview on these issues: See, Dimitris </a:t>
            </a:r>
            <a:r>
              <a:rPr lang="en-US" dirty="0" err="1"/>
              <a:t>Milonaki</a:t>
            </a:r>
            <a:r>
              <a:rPr lang="en-US" dirty="0"/>
              <a:t> and Ben Fine, </a:t>
            </a:r>
            <a:r>
              <a:rPr lang="en-US" i="1" dirty="0"/>
              <a:t>From Political Economy to Economics: Method, the Social and the Historical in the Evolution of Economic Theory (</a:t>
            </a:r>
            <a:r>
              <a:rPr lang="en-US" dirty="0"/>
              <a:t>Abington, 2009) pp. 71-118.</a:t>
            </a:r>
          </a:p>
          <a:p>
            <a:endParaRPr lang="en-US" dirty="0"/>
          </a:p>
        </p:txBody>
      </p:sp>
    </p:spTree>
    <p:extLst>
      <p:ext uri="{BB962C8B-B14F-4D97-AF65-F5344CB8AC3E}">
        <p14:creationId xmlns:p14="http://schemas.microsoft.com/office/powerpoint/2010/main" val="2139811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35D1F1-E57C-10EC-43F9-DBDCB661B071}"/>
              </a:ext>
            </a:extLst>
          </p:cNvPr>
          <p:cNvSpPr txBox="1"/>
          <p:nvPr/>
        </p:nvSpPr>
        <p:spPr>
          <a:xfrm>
            <a:off x="1828800" y="2074985"/>
            <a:ext cx="9753600" cy="1785104"/>
          </a:xfrm>
          <a:prstGeom prst="rect">
            <a:avLst/>
          </a:prstGeom>
          <a:noFill/>
        </p:spPr>
        <p:txBody>
          <a:bodyPr wrap="square" rtlCol="0">
            <a:spAutoFit/>
          </a:bodyPr>
          <a:lstStyle/>
          <a:p>
            <a:r>
              <a:rPr lang="en-US" dirty="0"/>
              <a:t>			            </a:t>
            </a:r>
            <a:r>
              <a:rPr lang="en-US" b="1" dirty="0"/>
              <a:t>Term 2, Lecture 3 </a:t>
            </a:r>
          </a:p>
          <a:p>
            <a:endParaRPr lang="en-US" dirty="0"/>
          </a:p>
          <a:p>
            <a:r>
              <a:rPr lang="en-GB" b="1" dirty="0"/>
              <a:t>          </a:t>
            </a:r>
            <a:r>
              <a:rPr lang="en-GB" sz="2800" b="1" dirty="0"/>
              <a:t>The Formation of Neoliberal Intellectual Critique </a:t>
            </a:r>
          </a:p>
          <a:p>
            <a:pPr algn="ctr"/>
            <a:r>
              <a:rPr lang="en-GB" sz="2800" b="1" dirty="0"/>
              <a:t>in the Early 20th Century</a:t>
            </a:r>
          </a:p>
          <a:p>
            <a:endParaRPr lang="en-US" dirty="0"/>
          </a:p>
        </p:txBody>
      </p:sp>
    </p:spTree>
    <p:extLst>
      <p:ext uri="{BB962C8B-B14F-4D97-AF65-F5344CB8AC3E}">
        <p14:creationId xmlns:p14="http://schemas.microsoft.com/office/powerpoint/2010/main" val="7871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2B68B9-2C19-5A19-3F41-4DC3B2E208A2}"/>
              </a:ext>
            </a:extLst>
          </p:cNvPr>
          <p:cNvPicPr>
            <a:picLocks noChangeAspect="1"/>
          </p:cNvPicPr>
          <p:nvPr/>
        </p:nvPicPr>
        <p:blipFill>
          <a:blip r:embed="rId2"/>
          <a:stretch>
            <a:fillRect/>
          </a:stretch>
        </p:blipFill>
        <p:spPr>
          <a:xfrm>
            <a:off x="192909" y="478526"/>
            <a:ext cx="3600000" cy="4614000"/>
          </a:xfrm>
          <a:prstGeom prst="rect">
            <a:avLst/>
          </a:prstGeom>
        </p:spPr>
      </p:pic>
      <p:sp>
        <p:nvSpPr>
          <p:cNvPr id="6" name="TextBox 5">
            <a:extLst>
              <a:ext uri="{FF2B5EF4-FFF2-40B4-BE49-F238E27FC236}">
                <a16:creationId xmlns:a16="http://schemas.microsoft.com/office/drawing/2014/main" id="{9A1E8189-6065-BF37-9CF5-F359B1576E34}"/>
              </a:ext>
            </a:extLst>
          </p:cNvPr>
          <p:cNvSpPr txBox="1"/>
          <p:nvPr/>
        </p:nvSpPr>
        <p:spPr>
          <a:xfrm>
            <a:off x="192909" y="5254171"/>
            <a:ext cx="3600000" cy="646331"/>
          </a:xfrm>
          <a:prstGeom prst="rect">
            <a:avLst/>
          </a:prstGeom>
          <a:noFill/>
        </p:spPr>
        <p:txBody>
          <a:bodyPr wrap="square" rtlCol="0">
            <a:spAutoFit/>
          </a:bodyPr>
          <a:lstStyle/>
          <a:p>
            <a:r>
              <a:rPr lang="en-US" dirty="0"/>
              <a:t>Karl Raimund Popper, 1902-199 </a:t>
            </a:r>
          </a:p>
          <a:p>
            <a:endParaRPr lang="en-US" dirty="0"/>
          </a:p>
        </p:txBody>
      </p:sp>
      <p:sp>
        <p:nvSpPr>
          <p:cNvPr id="7" name="TextBox 6">
            <a:extLst>
              <a:ext uri="{FF2B5EF4-FFF2-40B4-BE49-F238E27FC236}">
                <a16:creationId xmlns:a16="http://schemas.microsoft.com/office/drawing/2014/main" id="{053BDAA4-B651-FAE3-2ECD-7B67D138EA0C}"/>
              </a:ext>
            </a:extLst>
          </p:cNvPr>
          <p:cNvSpPr txBox="1"/>
          <p:nvPr/>
        </p:nvSpPr>
        <p:spPr>
          <a:xfrm>
            <a:off x="4412343" y="827314"/>
            <a:ext cx="7998001" cy="4247317"/>
          </a:xfrm>
          <a:prstGeom prst="rect">
            <a:avLst/>
          </a:prstGeom>
          <a:noFill/>
        </p:spPr>
        <p:txBody>
          <a:bodyPr wrap="square" rtlCol="0">
            <a:spAutoFit/>
          </a:bodyPr>
          <a:lstStyle/>
          <a:p>
            <a:r>
              <a:rPr lang="en-US" i="1" dirty="0"/>
              <a:t>The Logic Scientific Discovery </a:t>
            </a:r>
            <a:r>
              <a:rPr lang="en-US" dirty="0"/>
              <a:t>(germ.1934; </a:t>
            </a:r>
            <a:r>
              <a:rPr lang="en-US" dirty="0" err="1"/>
              <a:t>engl.</a:t>
            </a:r>
            <a:r>
              <a:rPr lang="en-US" dirty="0"/>
              <a:t> 1959)</a:t>
            </a:r>
          </a:p>
          <a:p>
            <a:r>
              <a:rPr lang="en-US" dirty="0"/>
              <a:t>	</a:t>
            </a:r>
            <a:r>
              <a:rPr lang="en-US" dirty="0" err="1"/>
              <a:t>falisifiabilty</a:t>
            </a:r>
            <a:r>
              <a:rPr lang="en-US" dirty="0"/>
              <a:t> to distinguish between true and false scientific theories ; 	genuine scientific knowledge is always provisional</a:t>
            </a:r>
          </a:p>
          <a:p>
            <a:endParaRPr lang="en-US" dirty="0"/>
          </a:p>
          <a:p>
            <a:r>
              <a:rPr lang="en-US" i="1" dirty="0"/>
              <a:t>The Poverty of Historicism </a:t>
            </a:r>
            <a:r>
              <a:rPr lang="en-US" dirty="0"/>
              <a:t>(1936)</a:t>
            </a:r>
          </a:p>
          <a:p>
            <a:endParaRPr lang="en-US" dirty="0"/>
          </a:p>
          <a:p>
            <a:r>
              <a:rPr lang="en-US" b="1" i="1" dirty="0"/>
              <a:t>The Open Society and its Enemies</a:t>
            </a:r>
            <a:r>
              <a:rPr lang="en-US" b="1" dirty="0"/>
              <a:t>, vol. 1/2 (1945) </a:t>
            </a:r>
          </a:p>
          <a:p>
            <a:endParaRPr lang="en-US" dirty="0"/>
          </a:p>
          <a:p>
            <a:r>
              <a:rPr lang="en-US" dirty="0"/>
              <a:t>What is an open society according to Popper?  </a:t>
            </a:r>
          </a:p>
          <a:p>
            <a:r>
              <a:rPr lang="en-US" dirty="0"/>
              <a:t>A society in which ‘in which an individual is confronted with personal decisions’ as opposed to a magical or tribal or collectivists society’. </a:t>
            </a:r>
          </a:p>
          <a:p>
            <a:endParaRPr lang="en-US" dirty="0"/>
          </a:p>
          <a:p>
            <a:r>
              <a:rPr lang="en-US" b="1" dirty="0"/>
              <a:t>Enemies: </a:t>
            </a:r>
          </a:p>
          <a:p>
            <a:r>
              <a:rPr lang="en-US" dirty="0"/>
              <a:t>Ideologies that deny individual freedom in the name of destiny, tradition, or class struggle</a:t>
            </a:r>
          </a:p>
        </p:txBody>
      </p:sp>
      <p:sp>
        <p:nvSpPr>
          <p:cNvPr id="9" name="TextBox 8">
            <a:extLst>
              <a:ext uri="{FF2B5EF4-FFF2-40B4-BE49-F238E27FC236}">
                <a16:creationId xmlns:a16="http://schemas.microsoft.com/office/drawing/2014/main" id="{D0C1398B-A7D4-B8B3-52C6-02BA08197411}"/>
              </a:ext>
            </a:extLst>
          </p:cNvPr>
          <p:cNvSpPr txBox="1"/>
          <p:nvPr/>
        </p:nvSpPr>
        <p:spPr>
          <a:xfrm>
            <a:off x="4513943" y="188686"/>
            <a:ext cx="4464043" cy="369332"/>
          </a:xfrm>
          <a:prstGeom prst="rect">
            <a:avLst/>
          </a:prstGeom>
          <a:noFill/>
        </p:spPr>
        <p:txBody>
          <a:bodyPr wrap="none" rtlCol="0">
            <a:spAutoFit/>
          </a:bodyPr>
          <a:lstStyle/>
          <a:p>
            <a:r>
              <a:rPr lang="en-US" b="1" dirty="0"/>
              <a:t>Books that shaped the neoliberal project </a:t>
            </a:r>
          </a:p>
        </p:txBody>
      </p:sp>
    </p:spTree>
    <p:extLst>
      <p:ext uri="{BB962C8B-B14F-4D97-AF65-F5344CB8AC3E}">
        <p14:creationId xmlns:p14="http://schemas.microsoft.com/office/powerpoint/2010/main" val="2734021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AC4EEC-FB40-DE1D-05B0-3ECD922BB586}"/>
              </a:ext>
            </a:extLst>
          </p:cNvPr>
          <p:cNvPicPr>
            <a:picLocks noChangeAspect="1"/>
          </p:cNvPicPr>
          <p:nvPr/>
        </p:nvPicPr>
        <p:blipFill>
          <a:blip r:embed="rId2"/>
          <a:stretch>
            <a:fillRect/>
          </a:stretch>
        </p:blipFill>
        <p:spPr>
          <a:xfrm>
            <a:off x="217714" y="406053"/>
            <a:ext cx="3780000" cy="5016375"/>
          </a:xfrm>
          <a:prstGeom prst="rect">
            <a:avLst/>
          </a:prstGeom>
        </p:spPr>
      </p:pic>
      <p:sp>
        <p:nvSpPr>
          <p:cNvPr id="6" name="TextBox 5">
            <a:extLst>
              <a:ext uri="{FF2B5EF4-FFF2-40B4-BE49-F238E27FC236}">
                <a16:creationId xmlns:a16="http://schemas.microsoft.com/office/drawing/2014/main" id="{44709449-D5D8-2644-66DF-03BF2B8BCB5B}"/>
              </a:ext>
            </a:extLst>
          </p:cNvPr>
          <p:cNvSpPr txBox="1"/>
          <p:nvPr/>
        </p:nvSpPr>
        <p:spPr>
          <a:xfrm>
            <a:off x="217714" y="5704114"/>
            <a:ext cx="3454399" cy="923330"/>
          </a:xfrm>
          <a:prstGeom prst="rect">
            <a:avLst/>
          </a:prstGeom>
          <a:noFill/>
        </p:spPr>
        <p:txBody>
          <a:bodyPr wrap="square" rtlCol="0">
            <a:spAutoFit/>
          </a:bodyPr>
          <a:lstStyle/>
          <a:p>
            <a:r>
              <a:rPr lang="en-US" dirty="0"/>
              <a:t>Ludwig Edler von Mises, </a:t>
            </a:r>
            <a:r>
              <a:rPr lang="en-GB" dirty="0"/>
              <a:t>1881-1973</a:t>
            </a:r>
            <a:endParaRPr lang="en-US" dirty="0"/>
          </a:p>
          <a:p>
            <a:endParaRPr lang="en-US" dirty="0"/>
          </a:p>
        </p:txBody>
      </p:sp>
      <p:sp>
        <p:nvSpPr>
          <p:cNvPr id="7" name="TextBox 6">
            <a:extLst>
              <a:ext uri="{FF2B5EF4-FFF2-40B4-BE49-F238E27FC236}">
                <a16:creationId xmlns:a16="http://schemas.microsoft.com/office/drawing/2014/main" id="{9015EF88-C05B-88AF-830F-F1C5BD22B542}"/>
              </a:ext>
            </a:extLst>
          </p:cNvPr>
          <p:cNvSpPr txBox="1"/>
          <p:nvPr/>
        </p:nvSpPr>
        <p:spPr>
          <a:xfrm>
            <a:off x="4484914" y="1436913"/>
            <a:ext cx="8032012" cy="2585323"/>
          </a:xfrm>
          <a:prstGeom prst="rect">
            <a:avLst/>
          </a:prstGeom>
          <a:noFill/>
        </p:spPr>
        <p:txBody>
          <a:bodyPr wrap="square" rtlCol="0">
            <a:spAutoFit/>
          </a:bodyPr>
          <a:lstStyle/>
          <a:p>
            <a:endParaRPr lang="en-US" b="1" dirty="0"/>
          </a:p>
          <a:p>
            <a:r>
              <a:rPr lang="en-US" b="1" dirty="0"/>
              <a:t>Human Action: A Treatise on Economics (1949) </a:t>
            </a:r>
          </a:p>
          <a:p>
            <a:r>
              <a:rPr lang="en-US" dirty="0"/>
              <a:t>	Theory of praxeology, a deductive theory how to understand</a:t>
            </a:r>
          </a:p>
          <a:p>
            <a:r>
              <a:rPr lang="en-US" dirty="0"/>
              <a:t>	human decision-making and human behavior</a:t>
            </a:r>
          </a:p>
          <a:p>
            <a:endParaRPr lang="en-US" dirty="0"/>
          </a:p>
          <a:p>
            <a:r>
              <a:rPr lang="en-US" b="1" dirty="0" err="1"/>
              <a:t>Bureaucacy</a:t>
            </a:r>
            <a:r>
              <a:rPr lang="en-US" b="1" dirty="0"/>
              <a:t> </a:t>
            </a:r>
            <a:r>
              <a:rPr lang="en-US" dirty="0"/>
              <a:t>(New Haven,1944)</a:t>
            </a:r>
          </a:p>
          <a:p>
            <a:r>
              <a:rPr lang="en-US" dirty="0"/>
              <a:t>	the spread of socialism and the increasing </a:t>
            </a:r>
            <a:r>
              <a:rPr lang="en-US" dirty="0" err="1"/>
              <a:t>buerocraticsation</a:t>
            </a:r>
            <a:r>
              <a:rPr lang="en-US" dirty="0"/>
              <a:t> of </a:t>
            </a:r>
          </a:p>
          <a:p>
            <a:r>
              <a:rPr lang="en-US" dirty="0"/>
              <a:t>	economic life </a:t>
            </a:r>
          </a:p>
          <a:p>
            <a:endParaRPr lang="en-US" dirty="0"/>
          </a:p>
        </p:txBody>
      </p:sp>
      <p:sp>
        <p:nvSpPr>
          <p:cNvPr id="8" name="TextBox 7">
            <a:extLst>
              <a:ext uri="{FF2B5EF4-FFF2-40B4-BE49-F238E27FC236}">
                <a16:creationId xmlns:a16="http://schemas.microsoft.com/office/drawing/2014/main" id="{53830547-DF5E-48A9-0E2B-4E2EA4D26665}"/>
              </a:ext>
            </a:extLst>
          </p:cNvPr>
          <p:cNvSpPr txBox="1"/>
          <p:nvPr/>
        </p:nvSpPr>
        <p:spPr>
          <a:xfrm>
            <a:off x="3997714" y="406054"/>
            <a:ext cx="8586377" cy="646331"/>
          </a:xfrm>
          <a:prstGeom prst="rect">
            <a:avLst/>
          </a:prstGeom>
          <a:noFill/>
        </p:spPr>
        <p:txBody>
          <a:bodyPr wrap="square" rtlCol="0">
            <a:spAutoFit/>
          </a:bodyPr>
          <a:lstStyle/>
          <a:p>
            <a:r>
              <a:rPr lang="en-US" dirty="0"/>
              <a:t>Chief economist of the Austrian Chamber of Commerce where he holds an evening</a:t>
            </a:r>
          </a:p>
          <a:p>
            <a:r>
              <a:rPr lang="en-US" dirty="0"/>
              <a:t>seminar; 1934 Switzerland, 1940 US (university chair was paid by US business) </a:t>
            </a:r>
          </a:p>
        </p:txBody>
      </p:sp>
    </p:spTree>
    <p:extLst>
      <p:ext uri="{BB962C8B-B14F-4D97-AF65-F5344CB8AC3E}">
        <p14:creationId xmlns:p14="http://schemas.microsoft.com/office/powerpoint/2010/main" val="832514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g_1821375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1" y="670311"/>
            <a:ext cx="6845563" cy="4284000"/>
          </a:xfrm>
          <a:prstGeom prst="rect">
            <a:avLst/>
          </a:prstGeom>
        </p:spPr>
      </p:pic>
      <p:sp>
        <p:nvSpPr>
          <p:cNvPr id="5" name="TextBox 4"/>
          <p:cNvSpPr txBox="1"/>
          <p:nvPr/>
        </p:nvSpPr>
        <p:spPr>
          <a:xfrm>
            <a:off x="2002971" y="5283200"/>
            <a:ext cx="8665030" cy="1477328"/>
          </a:xfrm>
          <a:prstGeom prst="rect">
            <a:avLst/>
          </a:prstGeom>
          <a:noFill/>
        </p:spPr>
        <p:txBody>
          <a:bodyPr wrap="square" rtlCol="0">
            <a:spAutoFit/>
          </a:bodyPr>
          <a:lstStyle/>
          <a:p>
            <a:r>
              <a:rPr lang="en-US" dirty="0"/>
              <a:t>According to a minister in her cabinet, the handbag, ‘was in part a portable filing cabinet, but was also used to remind people of her power’. </a:t>
            </a:r>
          </a:p>
          <a:p>
            <a:endParaRPr lang="en-US" dirty="0"/>
          </a:p>
          <a:p>
            <a:r>
              <a:rPr lang="en-US" dirty="0"/>
              <a:t>It contained her favorite book which, she claimed. A book that gave her the courage to change Britain forever…..</a:t>
            </a:r>
          </a:p>
        </p:txBody>
      </p:sp>
      <p:sp>
        <p:nvSpPr>
          <p:cNvPr id="2" name="TextBox 1"/>
          <p:cNvSpPr txBox="1"/>
          <p:nvPr/>
        </p:nvSpPr>
        <p:spPr>
          <a:xfrm>
            <a:off x="2555631" y="128954"/>
            <a:ext cx="4717574" cy="369332"/>
          </a:xfrm>
          <a:prstGeom prst="rect">
            <a:avLst/>
          </a:prstGeom>
          <a:noFill/>
        </p:spPr>
        <p:txBody>
          <a:bodyPr wrap="none" rtlCol="0">
            <a:spAutoFit/>
          </a:bodyPr>
          <a:lstStyle/>
          <a:p>
            <a:r>
              <a:rPr lang="en-US" b="1" dirty="0"/>
              <a:t>Margaret Thatcher and her famous handbag</a:t>
            </a:r>
          </a:p>
        </p:txBody>
      </p:sp>
    </p:spTree>
    <p:extLst>
      <p:ext uri="{BB962C8B-B14F-4D97-AF65-F5344CB8AC3E}">
        <p14:creationId xmlns:p14="http://schemas.microsoft.com/office/powerpoint/2010/main" val="3076351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DF4030-3079-A8F7-1E36-C14A7B57CAE7}"/>
              </a:ext>
            </a:extLst>
          </p:cNvPr>
          <p:cNvSpPr txBox="1"/>
          <p:nvPr/>
        </p:nvSpPr>
        <p:spPr>
          <a:xfrm>
            <a:off x="7416800" y="478971"/>
            <a:ext cx="4775200" cy="4247317"/>
          </a:xfrm>
          <a:prstGeom prst="rect">
            <a:avLst/>
          </a:prstGeom>
          <a:noFill/>
        </p:spPr>
        <p:txBody>
          <a:bodyPr wrap="square" rtlCol="0">
            <a:spAutoFit/>
          </a:bodyPr>
          <a:lstStyle/>
          <a:p>
            <a:r>
              <a:rPr lang="en-US" dirty="0"/>
              <a:t>The book argues that the abandonment of individualism and classical liberalism inevitably leads to a loss of freedom, the creation of an oppressive society, the tyranny of a dictator, and the serfdom of the individual. </a:t>
            </a:r>
          </a:p>
          <a:p>
            <a:endParaRPr lang="en-US" dirty="0"/>
          </a:p>
          <a:p>
            <a:endParaRPr lang="en-US" dirty="0"/>
          </a:p>
          <a:p>
            <a:r>
              <a:rPr lang="en-US" dirty="0"/>
              <a:t>What is </a:t>
            </a:r>
            <a:r>
              <a:rPr lang="en-US" b="1" dirty="0"/>
              <a:t>classical liberalism</a:t>
            </a:r>
            <a:r>
              <a:rPr lang="en-US" dirty="0"/>
              <a:t>: a political philosophy, emerging during the 17</a:t>
            </a:r>
            <a:r>
              <a:rPr lang="en-US" baseline="30000" dirty="0"/>
              <a:t>th</a:t>
            </a:r>
            <a:r>
              <a:rPr lang="en-US" dirty="0"/>
              <a:t> and 18</a:t>
            </a:r>
            <a:r>
              <a:rPr lang="en-US" baseline="30000" dirty="0"/>
              <a:t>th</a:t>
            </a:r>
            <a:r>
              <a:rPr lang="en-US" dirty="0"/>
              <a:t> century, emphasizing individua liberty, limited government, the rule of law, and free-market capitalism (e.g. John Locke, Adam Smith, David Hume, John Stuart Mill, Jeremy Bentham, Alexis de Tocqueville, David Ricardo etc.)</a:t>
            </a:r>
          </a:p>
        </p:txBody>
      </p:sp>
      <p:sp>
        <p:nvSpPr>
          <p:cNvPr id="5" name="TextBox 4">
            <a:extLst>
              <a:ext uri="{FF2B5EF4-FFF2-40B4-BE49-F238E27FC236}">
                <a16:creationId xmlns:a16="http://schemas.microsoft.com/office/drawing/2014/main" id="{59281571-3624-45ED-BA39-924063D934CC}"/>
              </a:ext>
            </a:extLst>
          </p:cNvPr>
          <p:cNvSpPr txBox="1"/>
          <p:nvPr/>
        </p:nvSpPr>
        <p:spPr>
          <a:xfrm>
            <a:off x="2956836" y="290286"/>
            <a:ext cx="3231748" cy="400110"/>
          </a:xfrm>
          <a:prstGeom prst="rect">
            <a:avLst/>
          </a:prstGeom>
          <a:noFill/>
        </p:spPr>
        <p:txBody>
          <a:bodyPr wrap="square" rtlCol="0">
            <a:spAutoFit/>
          </a:bodyPr>
          <a:lstStyle/>
          <a:p>
            <a:r>
              <a:rPr lang="en-US" sz="2000" b="1" dirty="0"/>
              <a:t>The Road to Serfdom </a:t>
            </a:r>
          </a:p>
        </p:txBody>
      </p:sp>
      <p:pic>
        <p:nvPicPr>
          <p:cNvPr id="9" name="Picture 8" descr="220px-The-Road-to-Serfdom-First-Edition1.jpg">
            <a:extLst>
              <a:ext uri="{FF2B5EF4-FFF2-40B4-BE49-F238E27FC236}">
                <a16:creationId xmlns:a16="http://schemas.microsoft.com/office/drawing/2014/main" id="{0DD578A3-D186-0F27-2AC1-3EA615424F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2378" y="1235649"/>
            <a:ext cx="2268000" cy="3597881"/>
          </a:xfrm>
          <a:prstGeom prst="rect">
            <a:avLst/>
          </a:prstGeom>
        </p:spPr>
      </p:pic>
      <p:pic>
        <p:nvPicPr>
          <p:cNvPr id="2" name="Picture 1" descr="Friedrich_Hayek_portrait-2.jpg">
            <a:extLst>
              <a:ext uri="{FF2B5EF4-FFF2-40B4-BE49-F238E27FC236}">
                <a16:creationId xmlns:a16="http://schemas.microsoft.com/office/drawing/2014/main" id="{FB460015-67B7-DF31-0AFC-FFE9ADA02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470" y="1773000"/>
            <a:ext cx="2552365" cy="3312000"/>
          </a:xfrm>
          <a:prstGeom prst="rect">
            <a:avLst/>
          </a:prstGeom>
        </p:spPr>
      </p:pic>
      <p:sp>
        <p:nvSpPr>
          <p:cNvPr id="3" name="TextBox 2">
            <a:extLst>
              <a:ext uri="{FF2B5EF4-FFF2-40B4-BE49-F238E27FC236}">
                <a16:creationId xmlns:a16="http://schemas.microsoft.com/office/drawing/2014/main" id="{8797F8C5-9476-6070-615C-09C15FCFDD9F}"/>
              </a:ext>
            </a:extLst>
          </p:cNvPr>
          <p:cNvSpPr txBox="1"/>
          <p:nvPr/>
        </p:nvSpPr>
        <p:spPr>
          <a:xfrm>
            <a:off x="404470" y="5196114"/>
            <a:ext cx="2716102" cy="941188"/>
          </a:xfrm>
          <a:prstGeom prst="rect">
            <a:avLst/>
          </a:prstGeom>
          <a:noFill/>
        </p:spPr>
        <p:txBody>
          <a:bodyPr wrap="square" rtlCol="0">
            <a:spAutoFit/>
          </a:bodyPr>
          <a:lstStyle/>
          <a:p>
            <a:endParaRPr lang="en-US" dirty="0"/>
          </a:p>
          <a:p>
            <a:r>
              <a:rPr lang="en-US" dirty="0"/>
              <a:t>Friedrich August (von) Hayek 1899-1992</a:t>
            </a:r>
          </a:p>
        </p:txBody>
      </p:sp>
    </p:spTree>
    <p:extLst>
      <p:ext uri="{BB962C8B-B14F-4D97-AF65-F5344CB8AC3E}">
        <p14:creationId xmlns:p14="http://schemas.microsoft.com/office/powerpoint/2010/main" val="589680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B275FCC-7171-F7EA-7B1C-F36EE8CF3F1B}"/>
              </a:ext>
            </a:extLst>
          </p:cNvPr>
          <p:cNvSpPr txBox="1"/>
          <p:nvPr/>
        </p:nvSpPr>
        <p:spPr>
          <a:xfrm>
            <a:off x="1088571" y="682171"/>
            <a:ext cx="11055247" cy="5909310"/>
          </a:xfrm>
          <a:prstGeom prst="rect">
            <a:avLst/>
          </a:prstGeom>
          <a:noFill/>
        </p:spPr>
        <p:txBody>
          <a:bodyPr wrap="square" rtlCol="0">
            <a:spAutoFit/>
          </a:bodyPr>
          <a:lstStyle/>
          <a:p>
            <a:r>
              <a:rPr lang="en-US" b="1" dirty="0"/>
              <a:t>			</a:t>
            </a:r>
            <a:r>
              <a:rPr lang="en-US" sz="2000" b="1" dirty="0"/>
              <a:t>Mount Pelerin Society (founded in 1947) </a:t>
            </a:r>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r>
              <a:rPr lang="en-US" dirty="0"/>
              <a:t>Currently meets on biennial basis</a:t>
            </a:r>
          </a:p>
          <a:p>
            <a:endParaRPr lang="en-US" dirty="0"/>
          </a:p>
          <a:p>
            <a:r>
              <a:rPr lang="en-US" dirty="0"/>
              <a:t>Hayek invited 39 scholars – economists, though some historians, writers and philosophers </a:t>
            </a:r>
          </a:p>
          <a:p>
            <a:r>
              <a:rPr lang="en-US" dirty="0"/>
              <a:t>Were invited to discuss the fate of liberalism. </a:t>
            </a:r>
            <a:r>
              <a:rPr lang="en-GB" dirty="0" err="1"/>
              <a:t>iI</a:t>
            </a:r>
            <a:r>
              <a:rPr lang="en-GB" dirty="0"/>
              <a:t> has ‘no official views, formulates no policies, publishes no manifestos, aligns itself with no party, and accepts no political or public funding.’</a:t>
            </a:r>
            <a:r>
              <a:rPr lang="en-US" dirty="0"/>
              <a:t> </a:t>
            </a:r>
          </a:p>
          <a:p>
            <a:endParaRPr lang="en-US" dirty="0"/>
          </a:p>
          <a:p>
            <a:r>
              <a:rPr lang="en-US" dirty="0"/>
              <a:t>Founding members were: Karl Popper, Ludwig von der Mises. George Stigler, Milton Friedmann, Walter Eucken, Wilhem </a:t>
            </a:r>
            <a:r>
              <a:rPr lang="en-US" dirty="0" err="1"/>
              <a:t>Röpke</a:t>
            </a:r>
            <a:r>
              <a:rPr lang="en-US" dirty="0"/>
              <a:t> (the last two stand behind the Germany economic miracle after WWII)</a:t>
            </a:r>
          </a:p>
          <a:p>
            <a:endParaRPr lang="en-US" dirty="0"/>
          </a:p>
          <a:p>
            <a:r>
              <a:rPr lang="en-US" dirty="0"/>
              <a:t>Based on Walter Lippmann Colloquium in Paris in 1938. Named after the American journalist Walter Lippmann and his book, </a:t>
            </a:r>
            <a:r>
              <a:rPr lang="en-US" i="1" dirty="0"/>
              <a:t>An Enquiry into the Principles of the Good Society </a:t>
            </a:r>
            <a:r>
              <a:rPr lang="en-US" dirty="0"/>
              <a:t>(1937)</a:t>
            </a:r>
          </a:p>
          <a:p>
            <a:endParaRPr lang="en-US" dirty="0"/>
          </a:p>
        </p:txBody>
      </p:sp>
      <p:pic>
        <p:nvPicPr>
          <p:cNvPr id="5" name="Picture 4">
            <a:extLst>
              <a:ext uri="{FF2B5EF4-FFF2-40B4-BE49-F238E27FC236}">
                <a16:creationId xmlns:a16="http://schemas.microsoft.com/office/drawing/2014/main" id="{0C521169-6FA4-2FA2-F57D-128D0A113276}"/>
              </a:ext>
            </a:extLst>
          </p:cNvPr>
          <p:cNvPicPr>
            <a:picLocks noChangeAspect="1"/>
          </p:cNvPicPr>
          <p:nvPr/>
        </p:nvPicPr>
        <p:blipFill>
          <a:blip r:embed="rId2"/>
          <a:stretch>
            <a:fillRect/>
          </a:stretch>
        </p:blipFill>
        <p:spPr>
          <a:xfrm>
            <a:off x="4283529" y="1176563"/>
            <a:ext cx="2870200" cy="1689100"/>
          </a:xfrm>
          <a:prstGeom prst="rect">
            <a:avLst/>
          </a:prstGeom>
        </p:spPr>
      </p:pic>
      <p:sp>
        <p:nvSpPr>
          <p:cNvPr id="6" name="Rectangle 2">
            <a:extLst>
              <a:ext uri="{FF2B5EF4-FFF2-40B4-BE49-F238E27FC236}">
                <a16:creationId xmlns:a16="http://schemas.microsoft.com/office/drawing/2014/main" id="{7558EB6F-3ACC-4982-81E8-695CF243391A}"/>
              </a:ext>
            </a:extLst>
          </p:cNvPr>
          <p:cNvSpPr>
            <a:spLocks noChangeArrowheads="1"/>
          </p:cNvSpPr>
          <p:nvPr/>
        </p:nvSpPr>
        <p:spPr bwMode="auto">
          <a:xfrm>
            <a:off x="0" y="-184666"/>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3">
            <a:extLst>
              <a:ext uri="{FF2B5EF4-FFF2-40B4-BE49-F238E27FC236}">
                <a16:creationId xmlns:a16="http://schemas.microsoft.com/office/drawing/2014/main" id="{DA9061E8-8C16-3318-19AF-912184F8434E}"/>
              </a:ext>
            </a:extLst>
          </p:cNvPr>
          <p:cNvSpPr>
            <a:spLocks noChangeArrowheads="1"/>
          </p:cNvSpPr>
          <p:nvPr/>
        </p:nvSpPr>
        <p:spPr bwMode="auto">
          <a:xfrm>
            <a:off x="152400" y="-32265"/>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66618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DDA19D-0152-7CF1-1953-363DCE566C3A}"/>
              </a:ext>
            </a:extLst>
          </p:cNvPr>
          <p:cNvSpPr txBox="1"/>
          <p:nvPr/>
        </p:nvSpPr>
        <p:spPr>
          <a:xfrm>
            <a:off x="1031631" y="0"/>
            <a:ext cx="7397261" cy="7602081"/>
          </a:xfrm>
          <a:prstGeom prst="rect">
            <a:avLst/>
          </a:prstGeom>
          <a:noFill/>
        </p:spPr>
        <p:txBody>
          <a:bodyPr wrap="square" rtlCol="0">
            <a:spAutoFit/>
          </a:bodyPr>
          <a:lstStyle/>
          <a:p>
            <a:r>
              <a:rPr lang="en-US" b="1" dirty="0"/>
              <a:t> ‘Masters of the Universe’: how to understand the argument of the book </a:t>
            </a:r>
          </a:p>
          <a:p>
            <a:endParaRPr lang="en-US" dirty="0"/>
          </a:p>
          <a:p>
            <a:pPr marL="285750" indent="-285750">
              <a:buFont typeface="Arial" panose="020B0604020202020204" pitchFamily="34" charset="0"/>
              <a:buChar char="•"/>
            </a:pPr>
            <a:r>
              <a:rPr lang="en-US" sz="1600" dirty="0"/>
              <a:t>Why was the book written? What is the ambition of the writer and the event that made him do his research? </a:t>
            </a:r>
          </a:p>
          <a:p>
            <a:pPr lvl="1"/>
            <a:r>
              <a:rPr lang="en-US" sz="1600" dirty="0"/>
              <a:t>Global economic crisis 2007/8 and to investigate some of the unquestioned myth of ‘the naturalness’ of the unregulated financial sector – (after crisis: nothing really changes but business as usual)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Neoliberalism it taken as an international phenomenon but how did it become so international? At the core of the books stand an interest in economic theory but also to show how such theories arose from a different historical context. </a:t>
            </a:r>
          </a:p>
          <a:p>
            <a:pPr marL="285750" indent="-285750">
              <a:buFont typeface="Arial" panose="020B0604020202020204" pitchFamily="34" charset="0"/>
              <a:buChar char="•"/>
            </a:pPr>
            <a:endParaRPr lang="en-US" sz="1600" dirty="0"/>
          </a:p>
          <a:p>
            <a:pPr lvl="1"/>
            <a:r>
              <a:rPr lang="en-US" sz="1600" dirty="0"/>
              <a:t>	Intellectual history of the political development of neoliberal thought </a:t>
            </a:r>
          </a:p>
          <a:p>
            <a:pPr lvl="1"/>
            <a:endParaRPr lang="en-US" sz="1600" dirty="0"/>
          </a:p>
          <a:p>
            <a:pPr marL="742950" lvl="1" indent="-285750">
              <a:buFont typeface="Arial" panose="020B0604020202020204" pitchFamily="34" charset="0"/>
              <a:buChar char="•"/>
            </a:pPr>
            <a:r>
              <a:rPr lang="en-US" sz="1600" dirty="0"/>
              <a:t>Question the myth of the historical inevitably of neoliberalism and linkage to rise of conversative politics (e.g. Thatcher, Reagan). </a:t>
            </a:r>
          </a:p>
          <a:p>
            <a:pPr marL="742950" lvl="1" indent="-285750">
              <a:buFont typeface="Arial" panose="020B0604020202020204" pitchFamily="34" charset="0"/>
              <a:buChar char="•"/>
            </a:pPr>
            <a:endParaRPr lang="en-US" sz="1600" dirty="0"/>
          </a:p>
          <a:p>
            <a:pPr marL="742950" lvl="1" indent="-285750">
              <a:buFont typeface="Arial" panose="020B0604020202020204" pitchFamily="34" charset="0"/>
              <a:buChar char="•"/>
            </a:pPr>
            <a:r>
              <a:rPr lang="en-US" sz="1600" dirty="0"/>
              <a:t>Question the idea of a monolithic and pernicious manifestation of U.S power over global policy (e.g. left critics such as David Harve:  </a:t>
            </a:r>
            <a:r>
              <a:rPr lang="en-US" sz="1600" dirty="0" err="1"/>
              <a:t>neoliberalisation</a:t>
            </a:r>
            <a:r>
              <a:rPr lang="en-US" sz="1600" dirty="0"/>
              <a:t> is a highly effective form of class warfare on behalf of US finance capital)</a:t>
            </a:r>
          </a:p>
          <a:p>
            <a:pPr lvl="1"/>
            <a:endParaRPr lang="en-US" sz="1600" dirty="0"/>
          </a:p>
          <a:p>
            <a:pPr marL="742950" lvl="1" indent="-285750">
              <a:buFont typeface="Arial" panose="020B0604020202020204" pitchFamily="34" charset="0"/>
              <a:buChar char="•"/>
            </a:pPr>
            <a:r>
              <a:rPr lang="en-US" sz="1600" dirty="0"/>
              <a:t>To explain neoliberalism(s) in its proper transatlantic context and close collaborations (e.g. politics, think tanks, business </a:t>
            </a:r>
            <a:r>
              <a:rPr lang="en-US" sz="1600" dirty="0" err="1"/>
              <a:t>etc</a:t>
            </a:r>
            <a:r>
              <a:rPr lang="en-US" sz="1600" dirty="0"/>
              <a:t>)</a:t>
            </a:r>
          </a:p>
          <a:p>
            <a:pPr marL="742950" lvl="1" indent="-285750">
              <a:buFont typeface="Arial" panose="020B0604020202020204" pitchFamily="34" charset="0"/>
              <a:buChar char="•"/>
            </a:pPr>
            <a:endParaRPr lang="en-US" sz="1600" dirty="0"/>
          </a:p>
          <a:p>
            <a:pPr marL="742950" lvl="1" indent="-285750">
              <a:buFont typeface="Arial" panose="020B0604020202020204" pitchFamily="34" charset="0"/>
              <a:buChar char="•"/>
            </a:pPr>
            <a:r>
              <a:rPr lang="en-US" sz="1600" b="1" dirty="0"/>
              <a:t>Note</a:t>
            </a:r>
            <a:r>
              <a:rPr lang="en-US" sz="1600" dirty="0"/>
              <a:t>: No interest in the ‘cultural’ aspects of neoliberalism: What sort of humans did it turn us into. </a:t>
            </a:r>
          </a:p>
          <a:p>
            <a:pPr marL="742950" lvl="1" indent="-285750">
              <a:buFont typeface="Arial" panose="020B0604020202020204" pitchFamily="34" charset="0"/>
              <a:buChar char="•"/>
            </a:pPr>
            <a:endParaRPr lang="en-US" sz="1600" dirty="0"/>
          </a:p>
          <a:p>
            <a:endParaRPr lang="en-US" dirty="0"/>
          </a:p>
        </p:txBody>
      </p:sp>
    </p:spTree>
    <p:extLst>
      <p:ext uri="{BB962C8B-B14F-4D97-AF65-F5344CB8AC3E}">
        <p14:creationId xmlns:p14="http://schemas.microsoft.com/office/powerpoint/2010/main" val="129320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639AD0-12F5-7D7E-F586-FCB6BB12BAE7}"/>
              </a:ext>
            </a:extLst>
          </p:cNvPr>
          <p:cNvSpPr txBox="1"/>
          <p:nvPr/>
        </p:nvSpPr>
        <p:spPr>
          <a:xfrm>
            <a:off x="2965938" y="820615"/>
            <a:ext cx="5907611" cy="369332"/>
          </a:xfrm>
          <a:prstGeom prst="rect">
            <a:avLst/>
          </a:prstGeom>
          <a:noFill/>
        </p:spPr>
        <p:txBody>
          <a:bodyPr wrap="square" rtlCol="0">
            <a:spAutoFit/>
          </a:bodyPr>
          <a:lstStyle/>
          <a:p>
            <a:r>
              <a:rPr lang="en-US" b="1" dirty="0"/>
              <a:t>Central claims: 3 phases of neoliberalism</a:t>
            </a:r>
          </a:p>
        </p:txBody>
      </p:sp>
      <p:sp>
        <p:nvSpPr>
          <p:cNvPr id="5" name="TextBox 4">
            <a:extLst>
              <a:ext uri="{FF2B5EF4-FFF2-40B4-BE49-F238E27FC236}">
                <a16:creationId xmlns:a16="http://schemas.microsoft.com/office/drawing/2014/main" id="{BC5080E6-9040-23E6-9044-B7FEB6460DB0}"/>
              </a:ext>
            </a:extLst>
          </p:cNvPr>
          <p:cNvSpPr txBox="1"/>
          <p:nvPr/>
        </p:nvSpPr>
        <p:spPr>
          <a:xfrm>
            <a:off x="422031" y="1647147"/>
            <a:ext cx="11947999" cy="5909310"/>
          </a:xfrm>
          <a:prstGeom prst="rect">
            <a:avLst/>
          </a:prstGeom>
          <a:noFill/>
        </p:spPr>
        <p:txBody>
          <a:bodyPr wrap="square" rtlCol="0">
            <a:spAutoFit/>
          </a:bodyPr>
          <a:lstStyle/>
          <a:p>
            <a:r>
              <a:rPr lang="en-US" dirty="0"/>
              <a:t>1. </a:t>
            </a:r>
            <a:r>
              <a:rPr lang="en-US" b="1" dirty="0"/>
              <a:t>1920s to 1950s</a:t>
            </a:r>
            <a:r>
              <a:rPr lang="en-US" dirty="0"/>
              <a:t>:  term of neoliberalism acquires meaning in interwar Europe (Austrian school of economics, German ordoliberal school begin to define contours of new market-based society, assumed to be the best way of organizing economy and guarantee individual liberty in </a:t>
            </a:r>
            <a:r>
              <a:rPr lang="en-US" dirty="0" err="1"/>
              <a:t>soceity</a:t>
            </a:r>
            <a:r>
              <a:rPr lang="en-US" dirty="0"/>
              <a:t>; Walter Lippmann Colloquium, Paris 1938, to discuss Lippmann’s book ‘The Good Society’; aim: to reformulate liberalism and address concerns of 1930s; 1947 founding of Mont Pellerin Society which reflects move beyond Europe. </a:t>
            </a:r>
          </a:p>
          <a:p>
            <a:pPr marL="342900" indent="-342900">
              <a:buAutoNum type="arabicPeriod"/>
            </a:pPr>
            <a:endParaRPr lang="en-US" dirty="0"/>
          </a:p>
          <a:p>
            <a:r>
              <a:rPr lang="en-US" dirty="0"/>
              <a:t>2. </a:t>
            </a:r>
            <a:r>
              <a:rPr lang="en-US" b="1" dirty="0"/>
              <a:t>1950s to 1980s</a:t>
            </a:r>
            <a:r>
              <a:rPr lang="en-US" dirty="0"/>
              <a:t>: period of little direct influence on national politics and economy (outside of ordoliberal Germany)</a:t>
            </a:r>
          </a:p>
          <a:p>
            <a:r>
              <a:rPr lang="en-US" dirty="0"/>
              <a:t>Neoliberalism generates intellectual coherence and matured politically. Zenit of US New Deal liberalism and British social democracy and welfare state; </a:t>
            </a:r>
            <a:r>
              <a:rPr lang="en-US" dirty="0" err="1"/>
              <a:t>Keynsian</a:t>
            </a:r>
            <a:r>
              <a:rPr lang="en-US" dirty="0"/>
              <a:t> approaches to economy dominated; but in the background a group of thinkers, scholars, businessmen and policy entrepreneurs refined a radical set of market prescriptions and promoted their ideas. (note: the term ‘neoliberalism’ was hardly used during that period).</a:t>
            </a:r>
          </a:p>
          <a:p>
            <a:endParaRPr lang="en-US" dirty="0"/>
          </a:p>
          <a:p>
            <a:r>
              <a:rPr lang="en-US" dirty="0"/>
              <a:t>3. </a:t>
            </a:r>
            <a:r>
              <a:rPr lang="en-US" b="1" dirty="0"/>
              <a:t>After 1980s</a:t>
            </a:r>
            <a:r>
              <a:rPr lang="en-US" dirty="0"/>
              <a:t>: driven by the advance of an agenda of market liberalization and fiscal discipline into development and  trace policy; end of Cold War, followed by radical globalization of neoliberalism, particularly into former communist countries(e.g. Shock Doctrine); move away from academic elites and US and European national concern; reorganization of many global institutions, adopted by neoliberal economists and policymakers (e.g. International monetary fund (IMF), The world bank, the World trade organization (WTO), the EU, and as part of the North American Free trade Agreement (NAFTA); note: rise of strong activist movements against such neoliberal globalization tendencies.  </a:t>
            </a:r>
          </a:p>
          <a:p>
            <a:pPr lvl="2"/>
            <a:endParaRPr lang="en-US" dirty="0"/>
          </a:p>
          <a:p>
            <a:pPr lvl="2"/>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394454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C13B4DA-CEAF-D6D4-5FAF-5111F08C4D83}"/>
              </a:ext>
            </a:extLst>
          </p:cNvPr>
          <p:cNvSpPr txBox="1"/>
          <p:nvPr/>
        </p:nvSpPr>
        <p:spPr>
          <a:xfrm>
            <a:off x="1887414" y="1125415"/>
            <a:ext cx="8522677" cy="646331"/>
          </a:xfrm>
          <a:prstGeom prst="rect">
            <a:avLst/>
          </a:prstGeom>
          <a:noFill/>
        </p:spPr>
        <p:txBody>
          <a:bodyPr wrap="square" rtlCol="0">
            <a:spAutoFit/>
          </a:bodyPr>
          <a:lstStyle/>
          <a:p>
            <a:r>
              <a:rPr lang="en-US" dirty="0"/>
              <a:t>	</a:t>
            </a:r>
          </a:p>
          <a:p>
            <a:endParaRPr lang="en-US" dirty="0"/>
          </a:p>
        </p:txBody>
      </p:sp>
      <p:sp>
        <p:nvSpPr>
          <p:cNvPr id="6" name="TextBox 5">
            <a:extLst>
              <a:ext uri="{FF2B5EF4-FFF2-40B4-BE49-F238E27FC236}">
                <a16:creationId xmlns:a16="http://schemas.microsoft.com/office/drawing/2014/main" id="{62585831-6839-6750-B4A1-ADCDE37E998C}"/>
              </a:ext>
            </a:extLst>
          </p:cNvPr>
          <p:cNvSpPr txBox="1"/>
          <p:nvPr/>
        </p:nvSpPr>
        <p:spPr>
          <a:xfrm>
            <a:off x="539263" y="0"/>
            <a:ext cx="8780584" cy="1261884"/>
          </a:xfrm>
          <a:prstGeom prst="rect">
            <a:avLst/>
          </a:prstGeom>
          <a:noFill/>
        </p:spPr>
        <p:txBody>
          <a:bodyPr wrap="square" rtlCol="0">
            <a:spAutoFit/>
          </a:bodyPr>
          <a:lstStyle/>
          <a:p>
            <a:r>
              <a:rPr lang="en-US" dirty="0"/>
              <a:t>		</a:t>
            </a:r>
            <a:r>
              <a:rPr lang="en-US" sz="2000" b="1" dirty="0"/>
              <a:t>What was the neoliberal critique critiquing? </a:t>
            </a:r>
          </a:p>
          <a:p>
            <a:r>
              <a:rPr lang="en-US" sz="2000" b="1" dirty="0"/>
              <a:t>		</a:t>
            </a:r>
          </a:p>
          <a:p>
            <a:r>
              <a:rPr lang="en-US" b="1" dirty="0"/>
              <a:t>Political settlement of the early and mid-20</a:t>
            </a:r>
            <a:r>
              <a:rPr lang="en-US" b="1" baseline="30000" dirty="0"/>
              <a:t>th</a:t>
            </a:r>
            <a:r>
              <a:rPr lang="en-US" b="1" dirty="0"/>
              <a:t> century</a:t>
            </a:r>
          </a:p>
          <a:p>
            <a:r>
              <a:rPr lang="en-US" dirty="0"/>
              <a:t> </a:t>
            </a:r>
          </a:p>
        </p:txBody>
      </p:sp>
      <p:sp>
        <p:nvSpPr>
          <p:cNvPr id="8" name="TextBox 7">
            <a:extLst>
              <a:ext uri="{FF2B5EF4-FFF2-40B4-BE49-F238E27FC236}">
                <a16:creationId xmlns:a16="http://schemas.microsoft.com/office/drawing/2014/main" id="{FA95325E-F949-6DAE-4ED1-CBA108B022A3}"/>
              </a:ext>
            </a:extLst>
          </p:cNvPr>
          <p:cNvSpPr txBox="1"/>
          <p:nvPr/>
        </p:nvSpPr>
        <p:spPr>
          <a:xfrm>
            <a:off x="246743" y="377371"/>
            <a:ext cx="8897257" cy="6463308"/>
          </a:xfrm>
          <a:prstGeom prst="rect">
            <a:avLst/>
          </a:prstGeom>
          <a:noFill/>
        </p:spPr>
        <p:txBody>
          <a:bodyPr wrap="square">
            <a:spAutoFit/>
          </a:bodyPr>
          <a:lstStyle/>
          <a:p>
            <a:r>
              <a:rPr lang="en-US" dirty="0"/>
              <a:t> -</a:t>
            </a:r>
          </a:p>
          <a:p>
            <a:r>
              <a:rPr lang="en-US" dirty="0"/>
              <a:t>‘</a:t>
            </a:r>
          </a:p>
          <a:p>
            <a:pPr marL="285750" indent="-285750">
              <a:buFont typeface="Arial" panose="020B0604020202020204" pitchFamily="34" charset="0"/>
              <a:buChar char="•"/>
            </a:pPr>
            <a:r>
              <a:rPr lang="en-US" dirty="0"/>
              <a:t>collectivist’ character of US and British politics by 1945</a:t>
            </a:r>
          </a:p>
          <a:p>
            <a:r>
              <a:rPr lang="en-US" dirty="0"/>
              <a:t>	political culture, public debate, and elections were dominated by thinkers 	and parties of the center and left in 1945</a:t>
            </a:r>
          </a:p>
          <a:p>
            <a:endParaRPr lang="en-US" dirty="0"/>
          </a:p>
          <a:p>
            <a:r>
              <a:rPr lang="en-US" dirty="0"/>
              <a:t>Shaped by: </a:t>
            </a:r>
          </a:p>
          <a:p>
            <a:pPr marL="285750" indent="-285750">
              <a:buFont typeface="Arial" panose="020B0604020202020204" pitchFamily="34" charset="0"/>
              <a:buChar char="•"/>
            </a:pPr>
            <a:r>
              <a:rPr lang="en-US" dirty="0"/>
              <a:t>Trauma of economic collapse of 1930s Great Depression – </a:t>
            </a:r>
            <a:r>
              <a:rPr lang="en-US" dirty="0" err="1"/>
              <a:t>Keynsianism</a:t>
            </a:r>
            <a:r>
              <a:rPr lang="en-US" dirty="0"/>
              <a:t> economics: focus on macroeconomic management of fiscal and monetary policies; large scale investments aiming at full employment as the foundation of national prosperity; </a:t>
            </a:r>
            <a:r>
              <a:rPr lang="en-US" dirty="0" err="1"/>
              <a:t>nationalisation</a:t>
            </a:r>
            <a:r>
              <a:rPr lang="en-US" dirty="0"/>
              <a:t> of key industries, 	cooperation with workers unions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progressive liberal project born out of desire to preserve and defend liberal democracy and capitalistic system. Belief in a ‘middle way’ (Keynes)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Profound fear of totalitarianism, and its threat to liberalism, left and right, since turn of 20</a:t>
            </a:r>
            <a:r>
              <a:rPr lang="en-US" baseline="30000" dirty="0"/>
              <a:t>th</a:t>
            </a:r>
            <a:r>
              <a:rPr lang="en-US" dirty="0"/>
              <a:t> century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Trauma of WWII; UK end of empire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top-down elite reforms for the benefit of society as a whole; elites in US and UK shared set of assumptions about many of the most important elements of economic and social policy and strategies (e.g. ‘planning’, rise of managerialism)</a:t>
            </a:r>
          </a:p>
        </p:txBody>
      </p:sp>
    </p:spTree>
    <p:extLst>
      <p:ext uri="{BB962C8B-B14F-4D97-AF65-F5344CB8AC3E}">
        <p14:creationId xmlns:p14="http://schemas.microsoft.com/office/powerpoint/2010/main" val="233984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A60A1D-2867-E2CF-CEEC-56E4E182B58C}"/>
              </a:ext>
            </a:extLst>
          </p:cNvPr>
          <p:cNvSpPr txBox="1"/>
          <p:nvPr/>
        </p:nvSpPr>
        <p:spPr>
          <a:xfrm>
            <a:off x="116114" y="822177"/>
            <a:ext cx="11173209" cy="2585323"/>
          </a:xfrm>
          <a:prstGeom prst="rect">
            <a:avLst/>
          </a:prstGeom>
          <a:noFill/>
        </p:spPr>
        <p:txBody>
          <a:bodyPr wrap="square" rtlCol="0">
            <a:spAutoFit/>
          </a:bodyPr>
          <a:lstStyle/>
          <a:p>
            <a:endParaRPr lang="en-GB" dirty="0"/>
          </a:p>
          <a:p>
            <a:r>
              <a:rPr lang="en-GB" dirty="0"/>
              <a:t>Britain emerged from the 1939-1945 war triumphant, but economically exhausted. It was one of the top three superpowers, although in reality a distant third behind the United States and the Soviet Union. Nonetheless, its political system and the British state had been vindicated by success in war, and over the next few years Britain emerged as a model social democracy/welfare state, combining planning and collectivism with civil liberties.</a:t>
            </a:r>
          </a:p>
          <a:p>
            <a:endParaRPr lang="en-GB" dirty="0"/>
          </a:p>
          <a:p>
            <a:r>
              <a:rPr lang="en-GB" dirty="0"/>
              <a:t>The 1945 Labour government was largely responsible for what is called the 'post-war consensus'. However, some of the key elements can trace their origins to the war-time coalition government and the influence of Liberals like William Beveridge and John Maynard Keynes.</a:t>
            </a:r>
            <a:endParaRPr lang="en-US" dirty="0"/>
          </a:p>
        </p:txBody>
      </p:sp>
      <p:sp>
        <p:nvSpPr>
          <p:cNvPr id="6" name="TextBox 5">
            <a:extLst>
              <a:ext uri="{FF2B5EF4-FFF2-40B4-BE49-F238E27FC236}">
                <a16:creationId xmlns:a16="http://schemas.microsoft.com/office/drawing/2014/main" id="{3F63CCF8-2E25-4D22-4C8E-85434EE7E7F6}"/>
              </a:ext>
            </a:extLst>
          </p:cNvPr>
          <p:cNvSpPr txBox="1"/>
          <p:nvPr/>
        </p:nvSpPr>
        <p:spPr>
          <a:xfrm>
            <a:off x="750277" y="175846"/>
            <a:ext cx="15365574" cy="738664"/>
          </a:xfrm>
          <a:prstGeom prst="rect">
            <a:avLst/>
          </a:prstGeom>
          <a:noFill/>
        </p:spPr>
        <p:txBody>
          <a:bodyPr wrap="square" rtlCol="0">
            <a:spAutoFit/>
          </a:bodyPr>
          <a:lstStyle/>
          <a:p>
            <a:r>
              <a:rPr lang="en-US" b="1" dirty="0"/>
              <a:t>			</a:t>
            </a:r>
            <a:r>
              <a:rPr lang="en-US" sz="2400" b="1" dirty="0"/>
              <a:t>British so-called postwar consensus</a:t>
            </a:r>
          </a:p>
          <a:p>
            <a:r>
              <a:rPr lang="en-US" b="1" dirty="0"/>
              <a:t>Social democratic/welfare state, combining planning, collectivism with civil liberties </a:t>
            </a:r>
          </a:p>
        </p:txBody>
      </p:sp>
      <p:pic>
        <p:nvPicPr>
          <p:cNvPr id="7" name="Picture 6">
            <a:extLst>
              <a:ext uri="{FF2B5EF4-FFF2-40B4-BE49-F238E27FC236}">
                <a16:creationId xmlns:a16="http://schemas.microsoft.com/office/drawing/2014/main" id="{1B72759C-DFF4-47F9-3CA3-AC73BC9C04DA}"/>
              </a:ext>
            </a:extLst>
          </p:cNvPr>
          <p:cNvPicPr>
            <a:picLocks noChangeAspect="1"/>
          </p:cNvPicPr>
          <p:nvPr/>
        </p:nvPicPr>
        <p:blipFill>
          <a:blip r:embed="rId2"/>
          <a:stretch>
            <a:fillRect/>
          </a:stretch>
        </p:blipFill>
        <p:spPr>
          <a:xfrm>
            <a:off x="9207864" y="3540023"/>
            <a:ext cx="2240252" cy="2988000"/>
          </a:xfrm>
          <a:prstGeom prst="rect">
            <a:avLst/>
          </a:prstGeom>
        </p:spPr>
      </p:pic>
      <p:pic>
        <p:nvPicPr>
          <p:cNvPr id="8" name="Picture 7">
            <a:extLst>
              <a:ext uri="{FF2B5EF4-FFF2-40B4-BE49-F238E27FC236}">
                <a16:creationId xmlns:a16="http://schemas.microsoft.com/office/drawing/2014/main" id="{10417E43-85E5-13CC-5B6F-CB3022AFA28F}"/>
              </a:ext>
            </a:extLst>
          </p:cNvPr>
          <p:cNvPicPr>
            <a:picLocks noChangeAspect="1"/>
          </p:cNvPicPr>
          <p:nvPr/>
        </p:nvPicPr>
        <p:blipFill>
          <a:blip r:embed="rId3"/>
          <a:stretch>
            <a:fillRect/>
          </a:stretch>
        </p:blipFill>
        <p:spPr>
          <a:xfrm>
            <a:off x="291471" y="3370486"/>
            <a:ext cx="2232000" cy="3327075"/>
          </a:xfrm>
          <a:prstGeom prst="rect">
            <a:avLst/>
          </a:prstGeom>
        </p:spPr>
      </p:pic>
      <p:sp>
        <p:nvSpPr>
          <p:cNvPr id="13" name="TextBox 12">
            <a:extLst>
              <a:ext uri="{FF2B5EF4-FFF2-40B4-BE49-F238E27FC236}">
                <a16:creationId xmlns:a16="http://schemas.microsoft.com/office/drawing/2014/main" id="{21F4CB11-C280-BC6E-D7DA-70F435107F69}"/>
              </a:ext>
            </a:extLst>
          </p:cNvPr>
          <p:cNvSpPr txBox="1"/>
          <p:nvPr/>
        </p:nvSpPr>
        <p:spPr>
          <a:xfrm>
            <a:off x="3860800" y="3429000"/>
            <a:ext cx="4138414" cy="369332"/>
          </a:xfrm>
          <a:prstGeom prst="rect">
            <a:avLst/>
          </a:prstGeom>
          <a:noFill/>
        </p:spPr>
        <p:txBody>
          <a:bodyPr wrap="square" rtlCol="0">
            <a:spAutoFit/>
          </a:bodyPr>
          <a:lstStyle/>
          <a:p>
            <a:r>
              <a:rPr lang="en-US" b="1" dirty="0"/>
              <a:t>Economists and liberal politicians </a:t>
            </a:r>
          </a:p>
        </p:txBody>
      </p:sp>
    </p:spTree>
    <p:extLst>
      <p:ext uri="{BB962C8B-B14F-4D97-AF65-F5344CB8AC3E}">
        <p14:creationId xmlns:p14="http://schemas.microsoft.com/office/powerpoint/2010/main" val="1463874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8FB8E8-D53C-1EF9-C289-7A9A236F7E7B}"/>
              </a:ext>
            </a:extLst>
          </p:cNvPr>
          <p:cNvPicPr>
            <a:picLocks noChangeAspect="1"/>
          </p:cNvPicPr>
          <p:nvPr/>
        </p:nvPicPr>
        <p:blipFill>
          <a:blip r:embed="rId2"/>
          <a:stretch>
            <a:fillRect/>
          </a:stretch>
        </p:blipFill>
        <p:spPr>
          <a:xfrm>
            <a:off x="0" y="941966"/>
            <a:ext cx="3157946" cy="4212000"/>
          </a:xfrm>
          <a:prstGeom prst="rect">
            <a:avLst/>
          </a:prstGeom>
        </p:spPr>
      </p:pic>
      <p:sp>
        <p:nvSpPr>
          <p:cNvPr id="6" name="TextBox 5">
            <a:extLst>
              <a:ext uri="{FF2B5EF4-FFF2-40B4-BE49-F238E27FC236}">
                <a16:creationId xmlns:a16="http://schemas.microsoft.com/office/drawing/2014/main" id="{2DFD6A02-CD39-113C-5A3B-48A93B6751A2}"/>
              </a:ext>
            </a:extLst>
          </p:cNvPr>
          <p:cNvSpPr txBox="1"/>
          <p:nvPr/>
        </p:nvSpPr>
        <p:spPr>
          <a:xfrm>
            <a:off x="174171" y="5384800"/>
            <a:ext cx="3158312" cy="923330"/>
          </a:xfrm>
          <a:prstGeom prst="rect">
            <a:avLst/>
          </a:prstGeom>
          <a:noFill/>
        </p:spPr>
        <p:txBody>
          <a:bodyPr wrap="square" rtlCol="0">
            <a:spAutoFit/>
          </a:bodyPr>
          <a:lstStyle/>
          <a:p>
            <a:r>
              <a:rPr lang="en-US" b="1" dirty="0"/>
              <a:t>John Maynard Keynes, 1886-1946</a:t>
            </a:r>
          </a:p>
          <a:p>
            <a:endParaRPr lang="en-US" dirty="0"/>
          </a:p>
        </p:txBody>
      </p:sp>
      <p:sp>
        <p:nvSpPr>
          <p:cNvPr id="7" name="TextBox 6">
            <a:extLst>
              <a:ext uri="{FF2B5EF4-FFF2-40B4-BE49-F238E27FC236}">
                <a16:creationId xmlns:a16="http://schemas.microsoft.com/office/drawing/2014/main" id="{230548CF-B16F-1965-DC2C-7B1E698CC95B}"/>
              </a:ext>
            </a:extLst>
          </p:cNvPr>
          <p:cNvSpPr txBox="1"/>
          <p:nvPr/>
        </p:nvSpPr>
        <p:spPr>
          <a:xfrm>
            <a:off x="3454595" y="0"/>
            <a:ext cx="7358548" cy="8956298"/>
          </a:xfrm>
          <a:prstGeom prst="rect">
            <a:avLst/>
          </a:prstGeom>
          <a:noFill/>
        </p:spPr>
        <p:txBody>
          <a:bodyPr wrap="square" rtlCol="0">
            <a:spAutoFit/>
          </a:bodyPr>
          <a:lstStyle/>
          <a:p>
            <a:r>
              <a:rPr lang="en-US" dirty="0"/>
              <a:t>		</a:t>
            </a:r>
            <a:r>
              <a:rPr lang="en-US" b="1" dirty="0"/>
              <a:t>Keynesian economics </a:t>
            </a:r>
          </a:p>
          <a:p>
            <a:r>
              <a:rPr lang="en-GB" dirty="0"/>
              <a:t>Challenges fundamental ideas of neoclassical economics that free markets are self-correcting and would in the short to medium term, automatically provide full employment, as long as workers were flexible in their wage demands. </a:t>
            </a:r>
          </a:p>
          <a:p>
            <a:endParaRPr lang="en-GB" b="1" dirty="0"/>
          </a:p>
          <a:p>
            <a:r>
              <a:rPr lang="en-GB" b="1" dirty="0"/>
              <a:t>Aggregate demand focus:</a:t>
            </a:r>
            <a:r>
              <a:rPr lang="en-GB" dirty="0"/>
              <a:t> Total spending—by households, businesses, and the government—is the primary driver of economic output and employment.</a:t>
            </a:r>
          </a:p>
          <a:p>
            <a:r>
              <a:rPr lang="en-GB" b="1" dirty="0"/>
              <a:t>Countercyclical policy: </a:t>
            </a:r>
          </a:p>
          <a:p>
            <a:r>
              <a:rPr lang="en-GB" dirty="0"/>
              <a:t>Idea that governments should use deficit spending during recessions to stimulate demand (e.g., infrastructure projects) and run surpluses during booms to cool the economy</a:t>
            </a:r>
          </a:p>
          <a:p>
            <a:r>
              <a:rPr lang="en-GB" b="1" dirty="0"/>
              <a:t>Sticky wages and prices</a:t>
            </a:r>
            <a:r>
              <a:rPr lang="en-GB" dirty="0"/>
              <a:t>: Prices and wages do not adjust instantly to changes in supply and demand, leading to involuntary unemployment during downturns</a:t>
            </a:r>
          </a:p>
          <a:p>
            <a:r>
              <a:rPr lang="en-GB" b="1" dirty="0"/>
              <a:t>Government interventions:</a:t>
            </a:r>
            <a:r>
              <a:rPr lang="en-GB" dirty="0"/>
              <a:t> </a:t>
            </a:r>
            <a:r>
              <a:rPr lang="en-US" altLang="en-US" dirty="0">
                <a:solidFill>
                  <a:srgbClr val="0A0A0A"/>
                </a:solidFill>
                <a:latin typeface="Google Sans"/>
              </a:rPr>
              <a:t>When private sector spending fails, public spending must fill the gap to prevent depression. </a:t>
            </a:r>
          </a:p>
          <a:p>
            <a:endParaRPr lang="en-GB" dirty="0"/>
          </a:p>
          <a:p>
            <a:r>
              <a:rPr lang="en-GB" b="1" dirty="0"/>
              <a:t>Tooks of interventions: </a:t>
            </a:r>
          </a:p>
          <a:p>
            <a:r>
              <a:rPr lang="en-GB" b="1" dirty="0"/>
              <a:t>Fiscal policy:</a:t>
            </a:r>
            <a:r>
              <a:rPr lang="en-GB" dirty="0"/>
              <a:t> Increased government spending and tax cuts to put more money in consumers' hands.</a:t>
            </a:r>
          </a:p>
          <a:p>
            <a:r>
              <a:rPr lang="en-GB" b="1" dirty="0"/>
              <a:t>Monetary policy:</a:t>
            </a:r>
            <a:r>
              <a:rPr lang="en-GB" dirty="0"/>
              <a:t> Central banks reducing interest rates to encourage borrowing and investment. </a:t>
            </a:r>
          </a:p>
          <a:p>
            <a:endParaRPr lang="en-GB" dirty="0"/>
          </a:p>
          <a:p>
            <a:endParaRPr lang="en-GB" dirty="0"/>
          </a:p>
          <a:p>
            <a:endParaRPr lang="en-GB" dirty="0"/>
          </a:p>
          <a:p>
            <a:endParaRPr lang="en-GB" dirty="0"/>
          </a:p>
          <a:p>
            <a:endParaRPr lang="en-GB" dirty="0"/>
          </a:p>
          <a:p>
            <a:r>
              <a:rPr lang="en-GB" dirty="0"/>
              <a:t>.</a:t>
            </a:r>
          </a:p>
          <a:p>
            <a:endParaRPr lang="en-GB" dirty="0"/>
          </a:p>
        </p:txBody>
      </p:sp>
      <p:sp>
        <p:nvSpPr>
          <p:cNvPr id="8" name="Rectangle 1">
            <a:extLst>
              <a:ext uri="{FF2B5EF4-FFF2-40B4-BE49-F238E27FC236}">
                <a16:creationId xmlns:a16="http://schemas.microsoft.com/office/drawing/2014/main" id="{6180C301-A015-781E-7E72-C11F47017B7D}"/>
              </a:ext>
            </a:extLst>
          </p:cNvPr>
          <p:cNvSpPr>
            <a:spLocks noChangeArrowheads="1"/>
          </p:cNvSpPr>
          <p:nvPr/>
        </p:nvSpPr>
        <p:spPr bwMode="auto">
          <a:xfrm>
            <a:off x="0" y="-1385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12">
            <a:extLst>
              <a:ext uri="{FF2B5EF4-FFF2-40B4-BE49-F238E27FC236}">
                <a16:creationId xmlns:a16="http://schemas.microsoft.com/office/drawing/2014/main" id="{D3797AEF-075B-75E6-D280-7AAF630F3DB3}"/>
              </a:ext>
            </a:extLst>
          </p:cNvPr>
          <p:cNvSpPr txBox="1"/>
          <p:nvPr/>
        </p:nvSpPr>
        <p:spPr>
          <a:xfrm>
            <a:off x="-216723" y="6154057"/>
            <a:ext cx="4386476" cy="923330"/>
          </a:xfrm>
          <a:prstGeom prst="rect">
            <a:avLst/>
          </a:prstGeom>
          <a:noFill/>
        </p:spPr>
        <p:txBody>
          <a:bodyPr wrap="square" rtlCol="0">
            <a:spAutoFit/>
          </a:bodyPr>
          <a:lstStyle/>
          <a:p>
            <a:r>
              <a:rPr lang="en-US" dirty="0"/>
              <a:t>      ‘father’ of macroeconomics</a:t>
            </a:r>
          </a:p>
          <a:p>
            <a:endParaRPr lang="en-US" dirty="0"/>
          </a:p>
          <a:p>
            <a:endParaRPr lang="en-US" dirty="0"/>
          </a:p>
        </p:txBody>
      </p:sp>
    </p:spTree>
    <p:extLst>
      <p:ext uri="{BB962C8B-B14F-4D97-AF65-F5344CB8AC3E}">
        <p14:creationId xmlns:p14="http://schemas.microsoft.com/office/powerpoint/2010/main" val="3244517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3F2AA6-F43D-212E-B6F9-360C8D0BF4E8}"/>
              </a:ext>
            </a:extLst>
          </p:cNvPr>
          <p:cNvPicPr>
            <a:picLocks noChangeAspect="1"/>
          </p:cNvPicPr>
          <p:nvPr/>
        </p:nvPicPr>
        <p:blipFill>
          <a:blip r:embed="rId2"/>
          <a:stretch>
            <a:fillRect/>
          </a:stretch>
        </p:blipFill>
        <p:spPr>
          <a:xfrm>
            <a:off x="378557" y="745833"/>
            <a:ext cx="2232000" cy="3327075"/>
          </a:xfrm>
          <a:prstGeom prst="rect">
            <a:avLst/>
          </a:prstGeom>
        </p:spPr>
      </p:pic>
      <p:sp>
        <p:nvSpPr>
          <p:cNvPr id="6" name="TextBox 5">
            <a:extLst>
              <a:ext uri="{FF2B5EF4-FFF2-40B4-BE49-F238E27FC236}">
                <a16:creationId xmlns:a16="http://schemas.microsoft.com/office/drawing/2014/main" id="{D16222E2-EC21-8336-9FD5-2A7EA349168D}"/>
              </a:ext>
            </a:extLst>
          </p:cNvPr>
          <p:cNvSpPr txBox="1"/>
          <p:nvPr/>
        </p:nvSpPr>
        <p:spPr>
          <a:xfrm>
            <a:off x="378557" y="4180115"/>
            <a:ext cx="2252138" cy="1200329"/>
          </a:xfrm>
          <a:prstGeom prst="rect">
            <a:avLst/>
          </a:prstGeom>
          <a:noFill/>
        </p:spPr>
        <p:txBody>
          <a:bodyPr wrap="square" rtlCol="0">
            <a:spAutoFit/>
          </a:bodyPr>
          <a:lstStyle/>
          <a:p>
            <a:r>
              <a:rPr lang="en-US" dirty="0"/>
              <a:t>William Beveridge</a:t>
            </a:r>
          </a:p>
          <a:p>
            <a:r>
              <a:rPr lang="en-GB" dirty="0"/>
              <a:t>      1879 – 1963</a:t>
            </a:r>
            <a:endParaRPr lang="en-US" dirty="0"/>
          </a:p>
          <a:p>
            <a:endParaRPr lang="en-US" dirty="0"/>
          </a:p>
          <a:p>
            <a:endParaRPr lang="en-US" dirty="0"/>
          </a:p>
        </p:txBody>
      </p:sp>
      <p:sp>
        <p:nvSpPr>
          <p:cNvPr id="7" name="TextBox 6">
            <a:extLst>
              <a:ext uri="{FF2B5EF4-FFF2-40B4-BE49-F238E27FC236}">
                <a16:creationId xmlns:a16="http://schemas.microsoft.com/office/drawing/2014/main" id="{D940C97B-D3BC-A29D-4F18-07F44A30464E}"/>
              </a:ext>
            </a:extLst>
          </p:cNvPr>
          <p:cNvSpPr txBox="1"/>
          <p:nvPr/>
        </p:nvSpPr>
        <p:spPr>
          <a:xfrm>
            <a:off x="2630696" y="745833"/>
            <a:ext cx="9691934" cy="5078313"/>
          </a:xfrm>
          <a:prstGeom prst="rect">
            <a:avLst/>
          </a:prstGeom>
          <a:noFill/>
        </p:spPr>
        <p:txBody>
          <a:bodyPr wrap="square" rtlCol="0">
            <a:spAutoFit/>
          </a:bodyPr>
          <a:lstStyle/>
          <a:p>
            <a:r>
              <a:rPr lang="en-US" dirty="0"/>
              <a:t>Britain’s leading specialist on unemployment insurance,; 1911 National Insurance Act</a:t>
            </a:r>
          </a:p>
          <a:p>
            <a:endParaRPr lang="en-US" dirty="0"/>
          </a:p>
          <a:p>
            <a:r>
              <a:rPr lang="en-US" dirty="0"/>
              <a:t>By 1919 director of LSE (- 1937), founded by the Fabian Society in 1895</a:t>
            </a:r>
          </a:p>
          <a:p>
            <a:endParaRPr lang="en-US" dirty="0"/>
          </a:p>
          <a:p>
            <a:r>
              <a:rPr lang="en-US" u="sng" dirty="0"/>
              <a:t>Fabian Society</a:t>
            </a:r>
            <a:r>
              <a:rPr lang="en-US" dirty="0"/>
              <a:t>: </a:t>
            </a:r>
            <a:r>
              <a:rPr lang="en-GB" dirty="0"/>
              <a:t>founded in 1884 in London</a:t>
            </a:r>
            <a:r>
              <a:rPr lang="en-US" dirty="0"/>
              <a:t> </a:t>
            </a:r>
            <a:r>
              <a:rPr lang="en-GB" dirty="0"/>
              <a:t>organisation whose purpose is to advance the principles of  social democracy and democratic socialism through gradualist and reformist efforts in liberal democracies, rather than revolutionary overthrow.  </a:t>
            </a:r>
          </a:p>
          <a:p>
            <a:endParaRPr lang="en-GB" dirty="0"/>
          </a:p>
          <a:p>
            <a:endParaRPr lang="en-GB" dirty="0"/>
          </a:p>
          <a:p>
            <a:r>
              <a:rPr lang="en-GB" b="1" i="1" dirty="0"/>
              <a:t>	Social Insurance and allied Services (Beveridge Report), </a:t>
            </a:r>
          </a:p>
          <a:p>
            <a:r>
              <a:rPr lang="en-GB" b="1" i="1" dirty="0"/>
              <a:t>	</a:t>
            </a:r>
            <a:r>
              <a:rPr lang="en-GB" dirty="0"/>
              <a:t>published in 1942,influential in the founding of the welfare state in the UK</a:t>
            </a:r>
          </a:p>
          <a:p>
            <a:r>
              <a:rPr lang="en-GB" dirty="0"/>
              <a:t>		expansion of National Insurance; </a:t>
            </a:r>
          </a:p>
          <a:p>
            <a:r>
              <a:rPr lang="en-GB" dirty="0"/>
              <a:t>		recommendation to create "comprehensive health and rehabilitation services </a:t>
            </a:r>
          </a:p>
          <a:p>
            <a:r>
              <a:rPr lang="en-GB" dirty="0"/>
              <a:t>		for prevention and cure of disease", </a:t>
            </a:r>
          </a:p>
          <a:p>
            <a:r>
              <a:rPr lang="en-GB" dirty="0"/>
              <a:t>		launch of NHS 5 July 1948, based on three core principles:  </a:t>
            </a:r>
          </a:p>
          <a:p>
            <a:pPr marL="2114550" lvl="4" indent="-285750">
              <a:buFont typeface="Arial" panose="020B0604020202020204" pitchFamily="34" charset="0"/>
              <a:buChar char="•"/>
            </a:pPr>
            <a:r>
              <a:rPr lang="en-GB" dirty="0"/>
              <a:t>to meet the needs of everyone, </a:t>
            </a:r>
          </a:p>
          <a:p>
            <a:pPr marL="2114550" lvl="4" indent="-285750">
              <a:buFont typeface="Arial" panose="020B0604020202020204" pitchFamily="34" charset="0"/>
              <a:buChar char="•"/>
            </a:pPr>
            <a:r>
              <a:rPr lang="en-GB" dirty="0"/>
              <a:t>free at the point of delivery,</a:t>
            </a:r>
          </a:p>
          <a:p>
            <a:pPr marL="2114550" lvl="4" indent="-285750">
              <a:buFont typeface="Arial" panose="020B0604020202020204" pitchFamily="34" charset="0"/>
              <a:buChar char="•"/>
            </a:pPr>
            <a:r>
              <a:rPr lang="en-GB" dirty="0"/>
              <a:t>based on clinical need, not ability to pay.</a:t>
            </a:r>
            <a:endParaRPr lang="en-US" dirty="0"/>
          </a:p>
        </p:txBody>
      </p:sp>
      <p:sp>
        <p:nvSpPr>
          <p:cNvPr id="9" name="TextBox 8">
            <a:extLst>
              <a:ext uri="{FF2B5EF4-FFF2-40B4-BE49-F238E27FC236}">
                <a16:creationId xmlns:a16="http://schemas.microsoft.com/office/drawing/2014/main" id="{F760E58A-0FA5-7B84-FC69-F7BF230F6E27}"/>
              </a:ext>
            </a:extLst>
          </p:cNvPr>
          <p:cNvSpPr txBox="1"/>
          <p:nvPr/>
        </p:nvSpPr>
        <p:spPr>
          <a:xfrm>
            <a:off x="4833257" y="246743"/>
            <a:ext cx="2472472" cy="369332"/>
          </a:xfrm>
          <a:prstGeom prst="rect">
            <a:avLst/>
          </a:prstGeom>
          <a:noFill/>
        </p:spPr>
        <p:txBody>
          <a:bodyPr wrap="none" rtlCol="0">
            <a:spAutoFit/>
          </a:bodyPr>
          <a:lstStyle/>
          <a:p>
            <a:r>
              <a:rPr lang="en-US" b="1" dirty="0"/>
              <a:t>The UK ‘welfare state’ </a:t>
            </a:r>
          </a:p>
        </p:txBody>
      </p:sp>
    </p:spTree>
    <p:extLst>
      <p:ext uri="{BB962C8B-B14F-4D97-AF65-F5344CB8AC3E}">
        <p14:creationId xmlns:p14="http://schemas.microsoft.com/office/powerpoint/2010/main" val="2023448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C4E10D9-9BC9-F490-6D88-7B3B8B7A2D00}"/>
              </a:ext>
            </a:extLst>
          </p:cNvPr>
          <p:cNvSpPr txBox="1"/>
          <p:nvPr/>
        </p:nvSpPr>
        <p:spPr>
          <a:xfrm>
            <a:off x="2394857" y="304800"/>
            <a:ext cx="6373892" cy="646331"/>
          </a:xfrm>
          <a:prstGeom prst="rect">
            <a:avLst/>
          </a:prstGeom>
          <a:noFill/>
        </p:spPr>
        <p:txBody>
          <a:bodyPr wrap="square" rtlCol="0">
            <a:spAutoFit/>
          </a:bodyPr>
          <a:lstStyle/>
          <a:p>
            <a:r>
              <a:rPr lang="en-GB" b="1" dirty="0"/>
              <a:t>The major features of postwar </a:t>
            </a:r>
            <a:r>
              <a:rPr lang="en-GB" b="1" i="1" dirty="0"/>
              <a:t>consensus </a:t>
            </a:r>
            <a:r>
              <a:rPr lang="en-GB" b="1" dirty="0"/>
              <a:t>politics in UK, supported by Conservative and Labour governments</a:t>
            </a:r>
          </a:p>
        </p:txBody>
      </p:sp>
      <p:sp>
        <p:nvSpPr>
          <p:cNvPr id="5" name="TextBox 4">
            <a:extLst>
              <a:ext uri="{FF2B5EF4-FFF2-40B4-BE49-F238E27FC236}">
                <a16:creationId xmlns:a16="http://schemas.microsoft.com/office/drawing/2014/main" id="{179D826A-C2CD-8146-C427-4606FA794009}"/>
              </a:ext>
            </a:extLst>
          </p:cNvPr>
          <p:cNvSpPr txBox="1"/>
          <p:nvPr/>
        </p:nvSpPr>
        <p:spPr>
          <a:xfrm>
            <a:off x="362857" y="1364343"/>
            <a:ext cx="11567887" cy="5632311"/>
          </a:xfrm>
          <a:prstGeom prst="rect">
            <a:avLst/>
          </a:prstGeom>
          <a:noFill/>
        </p:spPr>
        <p:txBody>
          <a:bodyPr wrap="square" rtlCol="0">
            <a:spAutoFit/>
          </a:bodyPr>
          <a:lstStyle/>
          <a:p>
            <a:pPr marL="342900" indent="-342900">
              <a:buAutoNum type="arabicPeriod"/>
            </a:pPr>
            <a:r>
              <a:rPr lang="en-GB" dirty="0"/>
              <a:t>Governments commitment to maintain full employment by Keynesian techniques of economic management. Ministers would use their levers, such as cutting taxes and boosting state spending, to increase the level of economic activity.</a:t>
            </a:r>
          </a:p>
          <a:p>
            <a:pPr marL="342900" indent="-342900">
              <a:buAutoNum type="arabicPeriod"/>
            </a:pPr>
            <a:endParaRPr lang="en-GB" dirty="0"/>
          </a:p>
          <a:p>
            <a:pPr marL="342900" indent="-342900">
              <a:buAutoNum type="arabicPeriod"/>
            </a:pPr>
            <a:r>
              <a:rPr lang="en-GB" dirty="0"/>
              <a:t>Acceptance and some encouragement of the role of the trade unions. In contrast to the pre-war years, governments recognised and consulted them regularly on workplace relations and economic policy. The unions’ access to government was increased partly by full employment and partly by governments turning, post-1961, to income policies as a way of curbing inflation.</a:t>
            </a:r>
          </a:p>
          <a:p>
            <a:pPr marL="342900" indent="-342900">
              <a:buAutoNum type="arabicPeriod"/>
            </a:pPr>
            <a:endParaRPr lang="en-GB" dirty="0"/>
          </a:p>
          <a:p>
            <a:pPr marL="342900" indent="-342900">
              <a:buAutoNum type="arabicPeriod"/>
            </a:pPr>
            <a:r>
              <a:rPr lang="en-GB" dirty="0"/>
              <a:t>The </a:t>
            </a:r>
            <a:r>
              <a:rPr lang="en-GB" u="sng" dirty="0"/>
              <a:t>mixed economy</a:t>
            </a:r>
            <a:r>
              <a:rPr lang="en-GB" dirty="0"/>
              <a:t>, with a large role for state ownership of the utilities (such as gas, electricity, coal, rail, etc) and intervention and planning in the economy).</a:t>
            </a:r>
          </a:p>
          <a:p>
            <a:pPr marL="342900" indent="-342900">
              <a:buAutoNum type="arabicPeriod"/>
            </a:pPr>
            <a:endParaRPr lang="en-GB" dirty="0"/>
          </a:p>
          <a:p>
            <a:pPr marL="342900" indent="-342900">
              <a:buAutoNum type="arabicPeriod"/>
            </a:pPr>
            <a:r>
              <a:rPr lang="en-GB" dirty="0"/>
              <a:t>The welfare state: The object of the national insurance system and the National Health Service was to provide an adequate income and free health when a family’s income was hit by, for example, sickness, old age, unemployment or death of the main breadwinner. The services were provided out of general taxation, or insurance, and represented social citizenship.</a:t>
            </a:r>
          </a:p>
          <a:p>
            <a:pPr marL="342900" indent="-342900">
              <a:buAutoNum type="arabicPeriod"/>
            </a:pPr>
            <a:endParaRPr lang="en-GB" dirty="0"/>
          </a:p>
          <a:p>
            <a:pPr marL="342900" indent="-342900">
              <a:buAutoNum type="arabicPeriod"/>
            </a:pPr>
            <a:r>
              <a:rPr lang="en-GB" dirty="0"/>
              <a:t>There was a belief that government could play a positive role in promoting greater equality and individual freedom through ‘social engineering’, for example, by progressive taxation, redistributive welfare spending, comprehensive schooling and regional policies.</a:t>
            </a:r>
            <a:endParaRPr lang="en-US" dirty="0"/>
          </a:p>
        </p:txBody>
      </p:sp>
    </p:spTree>
    <p:extLst>
      <p:ext uri="{BB962C8B-B14F-4D97-AF65-F5344CB8AC3E}">
        <p14:creationId xmlns:p14="http://schemas.microsoft.com/office/powerpoint/2010/main" val="1845448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1999</TotalTime>
  <Words>3292</Words>
  <Application>Microsoft Macintosh PowerPoint</Application>
  <PresentationFormat>Widescreen</PresentationFormat>
  <Paragraphs>251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Aptos</vt:lpstr>
      <vt:lpstr>Aptos Display</vt:lpstr>
      <vt:lpstr>Arial</vt:lpstr>
      <vt:lpstr>Google Sans</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2026-01-27T10:40:06Z</dcterms:created>
  <dcterms:modified xsi:type="dcterms:W3CDTF">2026-01-28T19:59:29Z</dcterms:modified>
</cp:coreProperties>
</file>