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270" r:id="rId3"/>
    <p:sldId id="277" r:id="rId4"/>
    <p:sldId id="278" r:id="rId5"/>
    <p:sldId id="280" r:id="rId6"/>
    <p:sldId id="265" r:id="rId7"/>
    <p:sldId id="266" r:id="rId8"/>
    <p:sldId id="273" r:id="rId9"/>
    <p:sldId id="267" r:id="rId10"/>
    <p:sldId id="268" r:id="rId11"/>
    <p:sldId id="279" r:id="rId12"/>
    <p:sldId id="269" r:id="rId13"/>
    <p:sldId id="263" r:id="rId14"/>
    <p:sldId id="264" r:id="rId15"/>
    <p:sldId id="276" r:id="rId16"/>
    <p:sldId id="259" r:id="rId17"/>
    <p:sldId id="260" r:id="rId18"/>
    <p:sldId id="261" r:id="rId19"/>
    <p:sldId id="262" r:id="rId20"/>
    <p:sldId id="272" r:id="rId21"/>
    <p:sldId id="257" r:id="rId22"/>
    <p:sldId id="271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11"/>
  </p:normalViewPr>
  <p:slideViewPr>
    <p:cSldViewPr snapToGrid="0" snapToObjects="1">
      <p:cViewPr>
        <p:scale>
          <a:sx n="75" d="100"/>
          <a:sy n="75" d="100"/>
        </p:scale>
        <p:origin x="1664" y="9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897913-7E39-FC45-84B6-3B4D4FE1D59E}" type="datetimeFigureOut">
              <a:rPr lang="en-US" smtClean="0"/>
              <a:t>1/31/18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DCB7C4-1F6B-EB49-A250-44D3A43B7B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6252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7EADF1C-5747-7E46-81F9-79A8AF7C8D01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1439202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80DD0-ADF1-5E43-90A5-CFBCC1805110}" type="datetimeFigureOut">
              <a:rPr lang="en-US" smtClean="0"/>
              <a:pPr/>
              <a:t>1/31/18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7D21D-D166-7544-AFF9-003682D36C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80DD0-ADF1-5E43-90A5-CFBCC1805110}" type="datetimeFigureOut">
              <a:rPr lang="en-US" smtClean="0"/>
              <a:pPr/>
              <a:t>1/31/18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7D21D-D166-7544-AFF9-003682D36C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80DD0-ADF1-5E43-90A5-CFBCC1805110}" type="datetimeFigureOut">
              <a:rPr lang="en-US" smtClean="0"/>
              <a:pPr/>
              <a:t>1/31/18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7D21D-D166-7544-AFF9-003682D36C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80DD0-ADF1-5E43-90A5-CFBCC1805110}" type="datetimeFigureOut">
              <a:rPr lang="en-US" smtClean="0"/>
              <a:pPr/>
              <a:t>1/31/18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7D21D-D166-7544-AFF9-003682D36C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80DD0-ADF1-5E43-90A5-CFBCC1805110}" type="datetimeFigureOut">
              <a:rPr lang="en-US" smtClean="0"/>
              <a:pPr/>
              <a:t>1/31/18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7D21D-D166-7544-AFF9-003682D36C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80DD0-ADF1-5E43-90A5-CFBCC1805110}" type="datetimeFigureOut">
              <a:rPr lang="en-US" smtClean="0"/>
              <a:pPr/>
              <a:t>1/31/18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7D21D-D166-7544-AFF9-003682D36C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80DD0-ADF1-5E43-90A5-CFBCC1805110}" type="datetimeFigureOut">
              <a:rPr lang="en-US" smtClean="0"/>
              <a:pPr/>
              <a:t>1/31/18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7D21D-D166-7544-AFF9-003682D36C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80DD0-ADF1-5E43-90A5-CFBCC1805110}" type="datetimeFigureOut">
              <a:rPr lang="en-US" smtClean="0"/>
              <a:pPr/>
              <a:t>1/31/18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7D21D-D166-7544-AFF9-003682D36C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80DD0-ADF1-5E43-90A5-CFBCC1805110}" type="datetimeFigureOut">
              <a:rPr lang="en-US" smtClean="0"/>
              <a:pPr/>
              <a:t>1/31/18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7D21D-D166-7544-AFF9-003682D36C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80DD0-ADF1-5E43-90A5-CFBCC1805110}" type="datetimeFigureOut">
              <a:rPr lang="en-US" smtClean="0"/>
              <a:pPr/>
              <a:t>1/31/18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7D21D-D166-7544-AFF9-003682D36C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80DD0-ADF1-5E43-90A5-CFBCC1805110}" type="datetimeFigureOut">
              <a:rPr lang="en-US" smtClean="0"/>
              <a:pPr/>
              <a:t>1/31/18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7D21D-D166-7544-AFF9-003682D36C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80DD0-ADF1-5E43-90A5-CFBCC1805110}" type="datetimeFigureOut">
              <a:rPr lang="en-US" smtClean="0"/>
              <a:pPr/>
              <a:t>1/31/18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7D21D-D166-7544-AFF9-003682D36CD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g"/><Relationship Id="rId3" Type="http://schemas.openxmlformats.org/officeDocument/2006/relationships/image" Target="../media/image12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Relationship Id="rId3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Relationship Id="rId3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Relationship Id="rId3" Type="http://schemas.openxmlformats.org/officeDocument/2006/relationships/image" Target="../media/image24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81544" y="1812636"/>
            <a:ext cx="618205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From ‘Authority’ of the </a:t>
            </a:r>
            <a:r>
              <a:rPr lang="en-US" sz="2800" dirty="0" smtClean="0"/>
              <a:t>Ancients </a:t>
            </a:r>
            <a:r>
              <a:rPr lang="en-US" sz="2800" dirty="0" smtClean="0"/>
              <a:t>to ‘Experience’ </a:t>
            </a:r>
            <a:r>
              <a:rPr lang="en-US" sz="2800" dirty="0" smtClean="0"/>
              <a:t>of Nature in </a:t>
            </a:r>
            <a:r>
              <a:rPr lang="en-US" sz="2800" dirty="0" smtClean="0"/>
              <a:t>the Early Modern Period</a:t>
            </a:r>
          </a:p>
          <a:p>
            <a:pPr algn="ctr"/>
            <a:endParaRPr lang="en-US" sz="2800" dirty="0" smtClean="0"/>
          </a:p>
          <a:p>
            <a:pPr algn="ctr"/>
            <a:endParaRPr lang="en-US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ndreas_vesalius_1543_de_humanis-corporis-fabrica_1543_-hirnhaut_dura_mat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6767" y="717493"/>
            <a:ext cx="4662107" cy="496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40px-Vesalius_Fabrica_p20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498" y="541352"/>
            <a:ext cx="3100796" cy="5471997"/>
          </a:xfrm>
          <a:prstGeom prst="rect">
            <a:avLst/>
          </a:prstGeom>
        </p:spPr>
      </p:pic>
      <p:pic>
        <p:nvPicPr>
          <p:cNvPr id="3" name="Picture 2" descr="vesalius_fabrica_p16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3574" y="0"/>
            <a:ext cx="4100426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" y="6231467"/>
            <a:ext cx="50435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New: Collaborations </a:t>
            </a:r>
            <a:r>
              <a:rPr lang="en-US" dirty="0" smtClean="0"/>
              <a:t>between artists and natural philosophers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6039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Vesalius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563" y="0"/>
            <a:ext cx="481965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317067" y="1405467"/>
            <a:ext cx="38269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‘De </a:t>
            </a:r>
            <a:r>
              <a:rPr lang="en-US" dirty="0" err="1" smtClean="0"/>
              <a:t>Fabrica</a:t>
            </a:r>
            <a:r>
              <a:rPr lang="en-US" dirty="0" smtClean="0"/>
              <a:t>’ aims to reform medicine </a:t>
            </a:r>
          </a:p>
          <a:p>
            <a:r>
              <a:rPr lang="en-US" dirty="0"/>
              <a:t>b</a:t>
            </a:r>
            <a:r>
              <a:rPr lang="en-US" dirty="0" smtClean="0"/>
              <a:t>y correcting ancient authorities such as Galen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503333" y="2997200"/>
            <a:ext cx="3651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New</a:t>
            </a:r>
            <a:r>
              <a:rPr lang="en-US" dirty="0" smtClean="0"/>
              <a:t>: collaborations with artists! 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ateria_medic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467" y="962458"/>
            <a:ext cx="3124200" cy="46101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45182" y="1489364"/>
            <a:ext cx="3221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Dioscorides</a:t>
            </a:r>
            <a:r>
              <a:rPr lang="en-US" dirty="0" smtClean="0"/>
              <a:t>, </a:t>
            </a:r>
            <a:r>
              <a:rPr lang="en-US" dirty="0" err="1" smtClean="0"/>
              <a:t>c</a:t>
            </a:r>
            <a:r>
              <a:rPr lang="en-US" dirty="0" smtClean="0"/>
              <a:t>. 40 – 90 AD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745182" y="2782455"/>
            <a:ext cx="28517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Materia</a:t>
            </a:r>
            <a:r>
              <a:rPr lang="en-US" dirty="0" smtClean="0"/>
              <a:t> </a:t>
            </a:r>
            <a:r>
              <a:rPr lang="en-US" dirty="0" err="1" smtClean="0"/>
              <a:t>Medica</a:t>
            </a:r>
            <a:r>
              <a:rPr lang="en-US" dirty="0" smtClean="0"/>
              <a:t>: something  from which medicine can be produced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778000" y="254000"/>
            <a:ext cx="2805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</a:t>
            </a:r>
            <a:r>
              <a:rPr lang="en-US" b="1" dirty="0" smtClean="0"/>
              <a:t>eforms in </a:t>
            </a:r>
            <a:r>
              <a:rPr lang="en-US" b="1" dirty="0" err="1" smtClean="0"/>
              <a:t>materia</a:t>
            </a:r>
            <a:r>
              <a:rPr lang="en-US" b="1" dirty="0" smtClean="0"/>
              <a:t> </a:t>
            </a:r>
            <a:r>
              <a:rPr lang="en-US" b="1" dirty="0" err="1" smtClean="0"/>
              <a:t>medica</a:t>
            </a:r>
            <a:r>
              <a:rPr lang="en-US" b="1" dirty="0" smtClean="0"/>
              <a:t> </a:t>
            </a:r>
            <a:endParaRPr lang="en-US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oscorides_De_Materia_Medica_Spain_12th_13th_centur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049867"/>
            <a:ext cx="9144001" cy="62103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10267" y="355600"/>
            <a:ext cx="5820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here too: Focus on classical literature; text over visual image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5" descr="dioscorides_astragalus_lar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0"/>
            <a:ext cx="65563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5287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220px-Renaissance_C14_Füllmaurer_Leonhart_Fuch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963" y="1165225"/>
            <a:ext cx="2794000" cy="42037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21537" y="1985818"/>
            <a:ext cx="4422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Leonhard Fuchs, 1501-1566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021537" y="2751431"/>
            <a:ext cx="109022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De Historia Stirpium Commentarii </a:t>
            </a:r>
            <a:r>
              <a:rPr lang="en-US" i="1" dirty="0" err="1" smtClean="0"/>
              <a:t>Insignes</a:t>
            </a:r>
            <a:r>
              <a:rPr lang="en-US" dirty="0" smtClean="0"/>
              <a:t> </a:t>
            </a:r>
          </a:p>
          <a:p>
            <a:r>
              <a:rPr lang="en-US" dirty="0" smtClean="0"/>
              <a:t>(Notable commentaries on the History of Plants,</a:t>
            </a:r>
          </a:p>
          <a:p>
            <a:r>
              <a:rPr lang="en-US" dirty="0" smtClean="0"/>
              <a:t> Basel, 1542)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021537" y="795893"/>
            <a:ext cx="2850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Reforms in the 16</a:t>
            </a:r>
            <a:r>
              <a:rPr lang="en-US" b="1" baseline="30000" dirty="0" smtClean="0"/>
              <a:t>th</a:t>
            </a:r>
            <a:r>
              <a:rPr lang="en-US" b="1" dirty="0" smtClean="0"/>
              <a:t> century</a:t>
            </a:r>
            <a:r>
              <a:rPr lang="en-US" dirty="0" smtClean="0"/>
              <a:t>: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eonhart_Fuch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999" y="805583"/>
            <a:ext cx="3198888" cy="5223600"/>
          </a:xfrm>
          <a:prstGeom prst="rect">
            <a:avLst/>
          </a:prstGeom>
        </p:spPr>
      </p:pic>
      <p:pic>
        <p:nvPicPr>
          <p:cNvPr id="5" name="Picture 4" descr="hs-artists-larg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3276" y="0"/>
            <a:ext cx="4448175" cy="685800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09600" y="321733"/>
            <a:ext cx="2603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Collaboration with artists</a:t>
            </a:r>
            <a:endParaRPr lang="en-US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s-pumpkin-lar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34963" y="274638"/>
            <a:ext cx="9144001" cy="6194425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alechutischer_Pfeffer_Leonhart_Fuchs_154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797300" cy="6858001"/>
          </a:xfrm>
          <a:prstGeom prst="rect">
            <a:avLst/>
          </a:prstGeom>
        </p:spPr>
      </p:pic>
      <p:pic>
        <p:nvPicPr>
          <p:cNvPr id="3" name="Picture 2" descr="Grape-Vine-Vitis-Vinifera-Botanical-Plate-From-De-Historia-Stirpium-By-Leonard-Fuchs-1501-66-154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23813"/>
            <a:ext cx="38735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edievalstudent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485" y="2365491"/>
            <a:ext cx="3997822" cy="3697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80182" y="992910"/>
            <a:ext cx="340590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Scholasticism; scholastic: </a:t>
            </a:r>
            <a:r>
              <a:rPr lang="en-US" dirty="0" smtClean="0"/>
              <a:t>A term applied to the intellectual and academic style of the medieval universities, a style stressing debate , disputation, and the effective use of canonical text (such as Aristotle) in the making of arguments. A ‘scholastic’ is a practitioner of this style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80182" y="4006273"/>
            <a:ext cx="218807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4710545" y="4214091"/>
            <a:ext cx="46642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Natural philosophy</a:t>
            </a:r>
            <a:r>
              <a:rPr lang="en-US" dirty="0" smtClean="0"/>
              <a:t>:  a category, known</a:t>
            </a:r>
          </a:p>
          <a:p>
            <a:r>
              <a:rPr lang="en-US" dirty="0" smtClean="0"/>
              <a:t>as “physics”. It referred to systematic</a:t>
            </a:r>
          </a:p>
          <a:p>
            <a:r>
              <a:rPr lang="en-US" dirty="0"/>
              <a:t>k</a:t>
            </a:r>
            <a:r>
              <a:rPr lang="en-US" dirty="0" smtClean="0"/>
              <a:t>nowledge </a:t>
            </a:r>
            <a:r>
              <a:rPr lang="en-US" dirty="0" smtClean="0"/>
              <a:t>of all aspects of the natural </a:t>
            </a:r>
          </a:p>
          <a:p>
            <a:r>
              <a:rPr lang="en-US" dirty="0" smtClean="0"/>
              <a:t>World, including living things. In the sixteenth and seventeenth century it was </a:t>
            </a:r>
            <a:r>
              <a:rPr lang="en-US" dirty="0" err="1" smtClean="0"/>
              <a:t>routlinely</a:t>
            </a:r>
            <a:r>
              <a:rPr lang="en-US" dirty="0" smtClean="0"/>
              <a:t> understood that the world was God’s Creation. Natural philosophy therefore possessed strong theological implications. 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574800" y="541867"/>
            <a:ext cx="6003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How did one learn about medicine and nature around 1500? 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24933" y="1270000"/>
            <a:ext cx="1622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1. At university</a:t>
            </a:r>
            <a:endParaRPr lang="en-US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lum-tree-a-botanical-plate-from-the-herbarium-by-leonhart-fuch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674" y="747136"/>
            <a:ext cx="4025701" cy="5367600"/>
          </a:xfrm>
          <a:prstGeom prst="rect">
            <a:avLst/>
          </a:prstGeom>
        </p:spPr>
      </p:pic>
      <p:pic>
        <p:nvPicPr>
          <p:cNvPr id="5" name="Picture 4" descr="hs1275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8465" y="1185863"/>
            <a:ext cx="2674076" cy="44388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urbus_Francis_Bac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973" y="1260330"/>
            <a:ext cx="3990975" cy="480060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287818" y="3071092"/>
            <a:ext cx="33774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Novum</a:t>
            </a:r>
            <a:r>
              <a:rPr lang="en-US" dirty="0" smtClean="0"/>
              <a:t> </a:t>
            </a:r>
            <a:r>
              <a:rPr lang="en-US" dirty="0" err="1" smtClean="0"/>
              <a:t>organum</a:t>
            </a:r>
            <a:r>
              <a:rPr lang="en-US" dirty="0" smtClean="0"/>
              <a:t> (New </a:t>
            </a:r>
            <a:r>
              <a:rPr lang="en-US" dirty="0" err="1" smtClean="0"/>
              <a:t>Organon</a:t>
            </a:r>
            <a:r>
              <a:rPr lang="en-US" dirty="0" smtClean="0"/>
              <a:t>), 1620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022273" y="1535546"/>
            <a:ext cx="39432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Empiricism</a:t>
            </a:r>
            <a:r>
              <a:rPr lang="en-US" dirty="0" smtClean="0"/>
              <a:t>:  a philosophical stance that </a:t>
            </a:r>
          </a:p>
          <a:p>
            <a:r>
              <a:rPr lang="en-US" dirty="0" smtClean="0"/>
              <a:t>holds that all knowledge is rooted in the </a:t>
            </a:r>
          </a:p>
          <a:p>
            <a:r>
              <a:rPr lang="en-US" dirty="0" smtClean="0"/>
              <a:t>senses and the experience that they </a:t>
            </a:r>
          </a:p>
          <a:p>
            <a:r>
              <a:rPr lang="en-US" dirty="0" smtClean="0"/>
              <a:t>provide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93091" y="6430818"/>
            <a:ext cx="25825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Francis Bacon, 1561-1726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urbus_Francis_Bac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451" y="408963"/>
            <a:ext cx="3990975" cy="480060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287818" y="3071092"/>
            <a:ext cx="33774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902085" y="5626468"/>
            <a:ext cx="29736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Francis Bacon, 1561-1726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10428" y="1847273"/>
            <a:ext cx="57786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‘We do not think that it is any more relevant</a:t>
            </a:r>
          </a:p>
          <a:p>
            <a:r>
              <a:rPr lang="en-US" dirty="0" smtClean="0"/>
              <a:t>to the present subject whether the </a:t>
            </a:r>
          </a:p>
          <a:p>
            <a:r>
              <a:rPr lang="en-US" dirty="0" smtClean="0"/>
              <a:t>discovery to come were once known to the </a:t>
            </a:r>
          </a:p>
          <a:p>
            <a:r>
              <a:rPr lang="en-US" dirty="0" smtClean="0"/>
              <a:t>ancients…that it should matter to the men </a:t>
            </a:r>
          </a:p>
          <a:p>
            <a:r>
              <a:rPr lang="en-US" dirty="0" smtClean="0"/>
              <a:t>whether the New World (i.e. America) is the </a:t>
            </a:r>
          </a:p>
          <a:p>
            <a:r>
              <a:rPr lang="en-US" dirty="0" smtClean="0"/>
              <a:t>famous  Island Atlantis which the ancient world </a:t>
            </a:r>
          </a:p>
          <a:p>
            <a:r>
              <a:rPr lang="en-US" dirty="0" smtClean="0"/>
              <a:t>knew…for the discovery of things is to be taken </a:t>
            </a:r>
          </a:p>
          <a:p>
            <a:r>
              <a:rPr lang="en-US" dirty="0" smtClean="0"/>
              <a:t>from the light of Antiquity.’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ommedi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812" y="1590831"/>
            <a:ext cx="7170842" cy="482398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8000" y="254000"/>
            <a:ext cx="8242467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			</a:t>
            </a:r>
            <a:r>
              <a:rPr lang="en-US" sz="2000" b="1" dirty="0" smtClean="0"/>
              <a:t>Academic physicians and their medical practice: </a:t>
            </a:r>
          </a:p>
          <a:p>
            <a:endParaRPr lang="en-US" sz="2000" b="1" dirty="0"/>
          </a:p>
          <a:p>
            <a:r>
              <a:rPr lang="en-US" dirty="0" smtClean="0"/>
              <a:t>interpreting ancient books </a:t>
            </a:r>
            <a:r>
              <a:rPr lang="en-US" dirty="0" smtClean="0"/>
              <a:t>rather than actively engaging with the body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3317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urgery_of_hernia_in_16th_centur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733" y="911022"/>
            <a:ext cx="4352925" cy="52959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63406" y="1591070"/>
            <a:ext cx="34412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Cutting </a:t>
            </a:r>
            <a:r>
              <a:rPr lang="en-US" dirty="0" smtClean="0"/>
              <a:t>a </a:t>
            </a:r>
            <a:r>
              <a:rPr lang="en-US" dirty="0" smtClean="0"/>
              <a:t>the stone (lithotomy)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694267" y="440443"/>
            <a:ext cx="84031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2</a:t>
            </a:r>
            <a:r>
              <a:rPr lang="en-US" b="1" dirty="0"/>
              <a:t>. </a:t>
            </a:r>
            <a:r>
              <a:rPr lang="en-US" b="1" dirty="0" smtClean="0"/>
              <a:t>Apprenticeship with a surgeon or barber-surgeons within the local guild system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894617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aracelsus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435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494867" y="1888067"/>
            <a:ext cx="2599265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Philippus</a:t>
            </a:r>
            <a:r>
              <a:rPr lang="en-US" dirty="0"/>
              <a:t> </a:t>
            </a:r>
            <a:r>
              <a:rPr lang="en-US" dirty="0" err="1"/>
              <a:t>Aureolus</a:t>
            </a:r>
            <a:r>
              <a:rPr lang="en-US" dirty="0"/>
              <a:t> Theophrastus </a:t>
            </a:r>
            <a:r>
              <a:rPr lang="en-US" dirty="0" err="1" smtClean="0"/>
              <a:t>Bombastus</a:t>
            </a:r>
            <a:endParaRPr lang="en-US" dirty="0"/>
          </a:p>
          <a:p>
            <a:r>
              <a:rPr lang="en-US" dirty="0"/>
              <a:t> von </a:t>
            </a:r>
            <a:r>
              <a:rPr lang="en-US" dirty="0" err="1"/>
              <a:t>Hohenheim</a:t>
            </a:r>
            <a:r>
              <a:rPr lang="en-US" dirty="0"/>
              <a:t>, 11 1493 – 1541</a:t>
            </a:r>
            <a:r>
              <a:rPr lang="en-US" dirty="0" smtClean="0"/>
              <a:t>), known as </a:t>
            </a:r>
            <a:r>
              <a:rPr lang="en-US" b="1" dirty="0" smtClean="0"/>
              <a:t>Paracelsus</a:t>
            </a:r>
          </a:p>
          <a:p>
            <a:endParaRPr lang="en-US" dirty="0"/>
          </a:p>
          <a:p>
            <a:r>
              <a:rPr lang="en-US" dirty="0" smtClean="0"/>
              <a:t>Propagates that surgery and academic medicine need to be practiced together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877132" y="66723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5494867" y="1036568"/>
            <a:ext cx="2802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‘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143500" y="462068"/>
            <a:ext cx="4253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From books to first hand experience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9168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2_38.5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400" y="826532"/>
            <a:ext cx="3810000" cy="5803900"/>
          </a:xfrm>
          <a:prstGeom prst="rect">
            <a:avLst/>
          </a:prstGeom>
        </p:spPr>
      </p:pic>
      <p:pic>
        <p:nvPicPr>
          <p:cNvPr id="5" name="Picture 4" descr="medieval-dissectio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9913" y="1319213"/>
            <a:ext cx="2600325" cy="39433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flipH="1">
            <a:off x="4233333" y="-2048868"/>
            <a:ext cx="5300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Anatomy: from books to practice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78933" y="338667"/>
            <a:ext cx="6231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								</a:t>
            </a:r>
            <a:r>
              <a:rPr lang="en-US" b="1" dirty="0" smtClean="0"/>
              <a:t>Example: Anatomy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abrica_color_l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535" y="0"/>
            <a:ext cx="48641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620745" y="2010661"/>
            <a:ext cx="31396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 </a:t>
            </a:r>
            <a:r>
              <a:rPr lang="en-US" dirty="0" err="1" smtClean="0"/>
              <a:t>humani</a:t>
            </a:r>
            <a:r>
              <a:rPr lang="en-US" dirty="0" smtClean="0"/>
              <a:t> </a:t>
            </a:r>
            <a:r>
              <a:rPr lang="en-US" dirty="0" err="1" smtClean="0"/>
              <a:t>corporis</a:t>
            </a:r>
            <a:r>
              <a:rPr lang="en-US" dirty="0" smtClean="0"/>
              <a:t> </a:t>
            </a:r>
            <a:r>
              <a:rPr lang="en-US" dirty="0" err="1" smtClean="0"/>
              <a:t>fabrica</a:t>
            </a:r>
            <a:r>
              <a:rPr lang="en-US" dirty="0" smtClean="0"/>
              <a:t> </a:t>
            </a:r>
            <a:r>
              <a:rPr lang="en-US" dirty="0" err="1" smtClean="0"/>
              <a:t>libri</a:t>
            </a:r>
            <a:r>
              <a:rPr lang="en-US" dirty="0" smtClean="0"/>
              <a:t> </a:t>
            </a:r>
            <a:r>
              <a:rPr lang="en-US" dirty="0" err="1" smtClean="0"/>
              <a:t>septem</a:t>
            </a:r>
            <a:r>
              <a:rPr lang="en-US" dirty="0" smtClean="0"/>
              <a:t> (On the Fabric of the </a:t>
            </a:r>
            <a:r>
              <a:rPr lang="en-US" dirty="0"/>
              <a:t>H</a:t>
            </a:r>
            <a:r>
              <a:rPr lang="en-US" dirty="0" smtClean="0"/>
              <a:t>uman Body in Seven </a:t>
            </a:r>
            <a:r>
              <a:rPr lang="en-US" dirty="0"/>
              <a:t>B</a:t>
            </a:r>
            <a:r>
              <a:rPr lang="en-US" dirty="0" smtClean="0"/>
              <a:t>ooks), 1543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620745" y="1346200"/>
            <a:ext cx="2029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Andreas Vesalius: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909733" y="592667"/>
            <a:ext cx="2112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Reform of Anatomy 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791201" y="4259651"/>
            <a:ext cx="296916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reforms in how anatomy is taught</a:t>
            </a:r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reforms in how it is presented (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abrica_color_sm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127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vesaliusl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76269" y="1195977"/>
            <a:ext cx="6761736" cy="5184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29467" y="491067"/>
            <a:ext cx="12772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De </a:t>
            </a:r>
            <a:r>
              <a:rPr lang="en-US" sz="2000" dirty="0" err="1" smtClean="0"/>
              <a:t>Fabrica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6485467" y="1845733"/>
            <a:ext cx="24045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tries to bring together  ancient knowledge (Galen) and hand—on practice 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485467" y="4301067"/>
            <a:ext cx="240453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physicians needs to know the classical literature AND be able to use his own experiences with the body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</TotalTime>
  <Words>467</Words>
  <Application>Microsoft Macintosh PowerPoint</Application>
  <PresentationFormat>On-screen Show (4:3)</PresentationFormat>
  <Paragraphs>65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Calibri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Warwick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Claudia Stein</dc:creator>
  <cp:lastModifiedBy>Stein, Claudia</cp:lastModifiedBy>
  <cp:revision>15</cp:revision>
  <dcterms:created xsi:type="dcterms:W3CDTF">2014-01-29T20:13:29Z</dcterms:created>
  <dcterms:modified xsi:type="dcterms:W3CDTF">2018-01-31T16:04:47Z</dcterms:modified>
</cp:coreProperties>
</file>