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9" r:id="rId9"/>
    <p:sldId id="263" r:id="rId10"/>
    <p:sldId id="264" r:id="rId11"/>
    <p:sldId id="265" r:id="rId12"/>
    <p:sldId id="266" r:id="rId13"/>
    <p:sldId id="267" r:id="rId14"/>
    <p:sldId id="26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0" d="100"/>
          <a:sy n="80" d="100"/>
        </p:scale>
        <p:origin x="120" y="7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E45D822-4822-4203-A76E-77FB813BDBF5}" type="datetimeFigureOut">
              <a:rPr lang="en-GB" smtClean="0"/>
              <a:t>03/05/2018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15CAD1-B1FB-45CB-8B62-4CA4B6B3B6EA}" type="slidenum">
              <a:rPr lang="en-GB" smtClean="0"/>
              <a:t>‹#›</a:t>
            </a:fld>
            <a:endParaRPr lang="en-GB"/>
          </a:p>
        </p:txBody>
      </p:sp>
    </p:spTree>
    <p:extLst>
      <p:ext uri="{BB962C8B-B14F-4D97-AF65-F5344CB8AC3E}">
        <p14:creationId xmlns:p14="http://schemas.microsoft.com/office/powerpoint/2010/main" val="4002675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E45D822-4822-4203-A76E-77FB813BDBF5}" type="datetimeFigureOut">
              <a:rPr lang="en-GB" smtClean="0"/>
              <a:t>03/05/2018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15CAD1-B1FB-45CB-8B62-4CA4B6B3B6EA}" type="slidenum">
              <a:rPr lang="en-GB" smtClean="0"/>
              <a:t>‹#›</a:t>
            </a:fld>
            <a:endParaRPr lang="en-GB"/>
          </a:p>
        </p:txBody>
      </p:sp>
    </p:spTree>
    <p:extLst>
      <p:ext uri="{BB962C8B-B14F-4D97-AF65-F5344CB8AC3E}">
        <p14:creationId xmlns:p14="http://schemas.microsoft.com/office/powerpoint/2010/main" val="2986607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E45D822-4822-4203-A76E-77FB813BDBF5}" type="datetimeFigureOut">
              <a:rPr lang="en-GB" smtClean="0"/>
              <a:t>03/05/2018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15CAD1-B1FB-45CB-8B62-4CA4B6B3B6EA}" type="slidenum">
              <a:rPr lang="en-GB" smtClean="0"/>
              <a:t>‹#›</a:t>
            </a:fld>
            <a:endParaRPr lang="en-GB"/>
          </a:p>
        </p:txBody>
      </p:sp>
    </p:spTree>
    <p:extLst>
      <p:ext uri="{BB962C8B-B14F-4D97-AF65-F5344CB8AC3E}">
        <p14:creationId xmlns:p14="http://schemas.microsoft.com/office/powerpoint/2010/main" val="961919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E45D822-4822-4203-A76E-77FB813BDBF5}" type="datetimeFigureOut">
              <a:rPr lang="en-GB" smtClean="0"/>
              <a:t>03/05/2018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15CAD1-B1FB-45CB-8B62-4CA4B6B3B6EA}" type="slidenum">
              <a:rPr lang="en-GB" smtClean="0"/>
              <a:t>‹#›</a:t>
            </a:fld>
            <a:endParaRPr lang="en-GB"/>
          </a:p>
        </p:txBody>
      </p:sp>
    </p:spTree>
    <p:extLst>
      <p:ext uri="{BB962C8B-B14F-4D97-AF65-F5344CB8AC3E}">
        <p14:creationId xmlns:p14="http://schemas.microsoft.com/office/powerpoint/2010/main" val="1484151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45D822-4822-4203-A76E-77FB813BDBF5}" type="datetimeFigureOut">
              <a:rPr lang="en-GB" smtClean="0"/>
              <a:t>03/05/2018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15CAD1-B1FB-45CB-8B62-4CA4B6B3B6EA}" type="slidenum">
              <a:rPr lang="en-GB" smtClean="0"/>
              <a:t>‹#›</a:t>
            </a:fld>
            <a:endParaRPr lang="en-GB"/>
          </a:p>
        </p:txBody>
      </p:sp>
    </p:spTree>
    <p:extLst>
      <p:ext uri="{BB962C8B-B14F-4D97-AF65-F5344CB8AC3E}">
        <p14:creationId xmlns:p14="http://schemas.microsoft.com/office/powerpoint/2010/main" val="801301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E45D822-4822-4203-A76E-77FB813BDBF5}" type="datetimeFigureOut">
              <a:rPr lang="en-GB" smtClean="0"/>
              <a:t>03/05/2018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115CAD1-B1FB-45CB-8B62-4CA4B6B3B6EA}" type="slidenum">
              <a:rPr lang="en-GB" smtClean="0"/>
              <a:t>‹#›</a:t>
            </a:fld>
            <a:endParaRPr lang="en-GB"/>
          </a:p>
        </p:txBody>
      </p:sp>
    </p:spTree>
    <p:extLst>
      <p:ext uri="{BB962C8B-B14F-4D97-AF65-F5344CB8AC3E}">
        <p14:creationId xmlns:p14="http://schemas.microsoft.com/office/powerpoint/2010/main" val="2250759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E45D822-4822-4203-A76E-77FB813BDBF5}" type="datetimeFigureOut">
              <a:rPr lang="en-GB" smtClean="0"/>
              <a:t>03/05/2018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115CAD1-B1FB-45CB-8B62-4CA4B6B3B6EA}" type="slidenum">
              <a:rPr lang="en-GB" smtClean="0"/>
              <a:t>‹#›</a:t>
            </a:fld>
            <a:endParaRPr lang="en-GB"/>
          </a:p>
        </p:txBody>
      </p:sp>
    </p:spTree>
    <p:extLst>
      <p:ext uri="{BB962C8B-B14F-4D97-AF65-F5344CB8AC3E}">
        <p14:creationId xmlns:p14="http://schemas.microsoft.com/office/powerpoint/2010/main" val="3191657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E45D822-4822-4203-A76E-77FB813BDBF5}" type="datetimeFigureOut">
              <a:rPr lang="en-GB" smtClean="0"/>
              <a:t>03/05/2018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115CAD1-B1FB-45CB-8B62-4CA4B6B3B6EA}" type="slidenum">
              <a:rPr lang="en-GB" smtClean="0"/>
              <a:t>‹#›</a:t>
            </a:fld>
            <a:endParaRPr lang="en-GB"/>
          </a:p>
        </p:txBody>
      </p:sp>
    </p:spTree>
    <p:extLst>
      <p:ext uri="{BB962C8B-B14F-4D97-AF65-F5344CB8AC3E}">
        <p14:creationId xmlns:p14="http://schemas.microsoft.com/office/powerpoint/2010/main" val="1837228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45D822-4822-4203-A76E-77FB813BDBF5}" type="datetimeFigureOut">
              <a:rPr lang="en-GB" smtClean="0"/>
              <a:t>03/05/2018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115CAD1-B1FB-45CB-8B62-4CA4B6B3B6EA}" type="slidenum">
              <a:rPr lang="en-GB" smtClean="0"/>
              <a:t>‹#›</a:t>
            </a:fld>
            <a:endParaRPr lang="en-GB"/>
          </a:p>
        </p:txBody>
      </p:sp>
    </p:spTree>
    <p:extLst>
      <p:ext uri="{BB962C8B-B14F-4D97-AF65-F5344CB8AC3E}">
        <p14:creationId xmlns:p14="http://schemas.microsoft.com/office/powerpoint/2010/main" val="3172266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45D822-4822-4203-A76E-77FB813BDBF5}" type="datetimeFigureOut">
              <a:rPr lang="en-GB" smtClean="0"/>
              <a:t>03/05/2018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115CAD1-B1FB-45CB-8B62-4CA4B6B3B6EA}" type="slidenum">
              <a:rPr lang="en-GB" smtClean="0"/>
              <a:t>‹#›</a:t>
            </a:fld>
            <a:endParaRPr lang="en-GB"/>
          </a:p>
        </p:txBody>
      </p:sp>
    </p:spTree>
    <p:extLst>
      <p:ext uri="{BB962C8B-B14F-4D97-AF65-F5344CB8AC3E}">
        <p14:creationId xmlns:p14="http://schemas.microsoft.com/office/powerpoint/2010/main" val="3430333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45D822-4822-4203-A76E-77FB813BDBF5}" type="datetimeFigureOut">
              <a:rPr lang="en-GB" smtClean="0"/>
              <a:t>03/05/2018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115CAD1-B1FB-45CB-8B62-4CA4B6B3B6EA}" type="slidenum">
              <a:rPr lang="en-GB" smtClean="0"/>
              <a:t>‹#›</a:t>
            </a:fld>
            <a:endParaRPr lang="en-GB"/>
          </a:p>
        </p:txBody>
      </p:sp>
    </p:spTree>
    <p:extLst>
      <p:ext uri="{BB962C8B-B14F-4D97-AF65-F5344CB8AC3E}">
        <p14:creationId xmlns:p14="http://schemas.microsoft.com/office/powerpoint/2010/main" val="3884904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45D822-4822-4203-A76E-77FB813BDBF5}" type="datetimeFigureOut">
              <a:rPr lang="en-GB" smtClean="0"/>
              <a:t>03/05/2018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15CAD1-B1FB-45CB-8B62-4CA4B6B3B6EA}" type="slidenum">
              <a:rPr lang="en-GB" smtClean="0"/>
              <a:t>‹#›</a:t>
            </a:fld>
            <a:endParaRPr lang="en-GB"/>
          </a:p>
        </p:txBody>
      </p:sp>
    </p:spTree>
    <p:extLst>
      <p:ext uri="{BB962C8B-B14F-4D97-AF65-F5344CB8AC3E}">
        <p14:creationId xmlns:p14="http://schemas.microsoft.com/office/powerpoint/2010/main" val="17789251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hyperlink" Target="http://www2.warwick.ac.uk/services/skills/events/revision"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mailto:A.Dincer@warwick.ac.uk" TargetMode="External"/><Relationship Id="rId2" Type="http://schemas.openxmlformats.org/officeDocument/2006/relationships/hyperlink" Target="http://www2.warwick.ac.uk/services/tutors/counselling/informationpages/managingexamanxiety/"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www2.warwick.ac.uk/fac/arts/history/students/assessment/marking" TargetMode="External"/><Relationship Id="rId2" Type="http://schemas.openxmlformats.org/officeDocument/2006/relationships/hyperlink" Target="http://www2.warwick.ac.uk/services/exampapers%20and%20put%20HI203" TargetMode="External"/><Relationship Id="rId1" Type="http://schemas.openxmlformats.org/officeDocument/2006/relationships/slideLayout" Target="../slideLayouts/slideLayout7.xml"/><Relationship Id="rId5" Type="http://schemas.openxmlformats.org/officeDocument/2006/relationships/hyperlink" Target="http://go.warwick.ac.uk/europeanworld/resources" TargetMode="External"/><Relationship Id="rId4" Type="http://schemas.openxmlformats.org/officeDocument/2006/relationships/hyperlink" Target="http://www2.warwick.ac.uk/fac/arts/history/students/handbooks"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European World:</a:t>
            </a:r>
            <a:br>
              <a:rPr lang="en-GB" dirty="0" smtClean="0"/>
            </a:br>
            <a:r>
              <a:rPr lang="en-GB" dirty="0" smtClean="0"/>
              <a:t>Exam ‘Do’s and ‘Don’ts’</a:t>
            </a:r>
            <a:endParaRPr lang="en-GB" dirty="0"/>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36295311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9557" y="304800"/>
            <a:ext cx="11228173" cy="6617196"/>
          </a:xfrm>
          <a:prstGeom prst="rect">
            <a:avLst/>
          </a:prstGeom>
          <a:noFill/>
        </p:spPr>
        <p:txBody>
          <a:bodyPr wrap="square" rtlCol="0">
            <a:spAutoFit/>
          </a:bodyPr>
          <a:lstStyle/>
          <a:p>
            <a:r>
              <a:rPr lang="en-GB" sz="4000" dirty="0" smtClean="0"/>
              <a:t>... </a:t>
            </a:r>
            <a:r>
              <a:rPr lang="en-GB" sz="4000" i="1" dirty="0" smtClean="0"/>
              <a:t>In the exam</a:t>
            </a:r>
          </a:p>
          <a:p>
            <a:endParaRPr lang="en-GB" sz="2400" dirty="0"/>
          </a:p>
          <a:p>
            <a:pPr marL="342900" indent="-342900">
              <a:buFont typeface="Arial" panose="020B0604020202020204" pitchFamily="34" charset="0"/>
              <a:buChar char="•"/>
            </a:pPr>
            <a:r>
              <a:rPr lang="en-GB" sz="2400" dirty="0" smtClean="0"/>
              <a:t>use the introduction briefly to identify the key issues involved and give some indication of the line of argument you intend to pursue. Make sure the conclusion is offering a clear and considered answer to the question (NB this doesn’t necessarily mean going over the top in a one-sided direction - in some circumstances a clear answer might conclude that the evidence is ambiguous, or suggest a balance of probabilities).</a:t>
            </a:r>
          </a:p>
          <a:p>
            <a:r>
              <a:rPr lang="en-GB" sz="2400" dirty="0" smtClean="0"/>
              <a:t> </a:t>
            </a:r>
          </a:p>
          <a:p>
            <a:r>
              <a:rPr lang="en-GB" sz="2400" dirty="0" smtClean="0"/>
              <a:t>•  illustrate your argument with </a:t>
            </a:r>
            <a:r>
              <a:rPr lang="en-GB" sz="2400" b="1" dirty="0" smtClean="0"/>
              <a:t>specific, accurate, succinct examples</a:t>
            </a:r>
            <a:r>
              <a:rPr lang="en-GB" sz="2400" dirty="0" smtClean="0"/>
              <a:t>: make sure that    these are clearly relevant, supporting a line of interpretation – the exam is not testing factual knowledge for its own sake. Some questions may be focused on one country/region; others explicitly invite comparison between two or more, but an ability to compare and contrast, to consider variables of time and geography, is always good...</a:t>
            </a:r>
          </a:p>
          <a:p>
            <a:r>
              <a:rPr lang="en-GB" sz="2400" dirty="0" smtClean="0"/>
              <a:t> </a:t>
            </a:r>
          </a:p>
          <a:p>
            <a:r>
              <a:rPr lang="en-GB" sz="2400" dirty="0" smtClean="0"/>
              <a:t>• use any time left to read through your answers </a:t>
            </a:r>
          </a:p>
          <a:p>
            <a:endParaRPr lang="en-GB" sz="2400" dirty="0"/>
          </a:p>
        </p:txBody>
      </p:sp>
    </p:spTree>
    <p:extLst>
      <p:ext uri="{BB962C8B-B14F-4D97-AF65-F5344CB8AC3E}">
        <p14:creationId xmlns:p14="http://schemas.microsoft.com/office/powerpoint/2010/main" val="13336228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93124" y="313038"/>
            <a:ext cx="11178745" cy="6617196"/>
          </a:xfrm>
          <a:prstGeom prst="rect">
            <a:avLst/>
          </a:prstGeom>
          <a:noFill/>
        </p:spPr>
        <p:txBody>
          <a:bodyPr wrap="square" rtlCol="0">
            <a:spAutoFit/>
          </a:bodyPr>
          <a:lstStyle/>
          <a:p>
            <a:r>
              <a:rPr lang="en-GB" sz="4000" dirty="0" smtClean="0"/>
              <a:t>... </a:t>
            </a:r>
            <a:r>
              <a:rPr lang="en-GB" sz="4000" i="1" dirty="0"/>
              <a:t>i</a:t>
            </a:r>
            <a:r>
              <a:rPr lang="en-GB" sz="4000" i="1" dirty="0" smtClean="0"/>
              <a:t>n the exam</a:t>
            </a:r>
          </a:p>
          <a:p>
            <a:endParaRPr lang="en-GB" sz="2400" dirty="0"/>
          </a:p>
          <a:p>
            <a:r>
              <a:rPr lang="en-GB" sz="2400" dirty="0" smtClean="0"/>
              <a:t>Don’t:</a:t>
            </a:r>
          </a:p>
          <a:p>
            <a:endParaRPr lang="en-GB" sz="2400" dirty="0"/>
          </a:p>
          <a:p>
            <a:r>
              <a:rPr lang="en-GB" sz="2400" dirty="0"/>
              <a:t>• rush madly into writing before you know what you’re going to say.</a:t>
            </a:r>
          </a:p>
          <a:p>
            <a:r>
              <a:rPr lang="en-GB" sz="2400" dirty="0"/>
              <a:t> </a:t>
            </a:r>
          </a:p>
          <a:p>
            <a:r>
              <a:rPr lang="en-GB" sz="2400" dirty="0"/>
              <a:t>• answer any question which has a significant amount of </a:t>
            </a:r>
            <a:r>
              <a:rPr lang="en-GB" sz="2400" b="1" dirty="0"/>
              <a:t>overlap with </a:t>
            </a:r>
            <a:r>
              <a:rPr lang="en-GB" sz="2400" b="1" dirty="0" smtClean="0"/>
              <a:t>any </a:t>
            </a:r>
            <a:r>
              <a:rPr lang="en-GB" sz="2400" b="1" dirty="0"/>
              <a:t>long essay</a:t>
            </a:r>
            <a:r>
              <a:rPr lang="en-GB" sz="2400" dirty="0" smtClean="0"/>
              <a:t>.</a:t>
            </a:r>
          </a:p>
          <a:p>
            <a:endParaRPr lang="en-GB" sz="2400" dirty="0"/>
          </a:p>
          <a:p>
            <a:r>
              <a:rPr lang="en-GB" sz="2400" dirty="0" smtClean="0"/>
              <a:t>• answer any starred question if you are taking that module</a:t>
            </a:r>
            <a:endParaRPr lang="en-GB" sz="2400" dirty="0"/>
          </a:p>
          <a:p>
            <a:r>
              <a:rPr lang="en-GB" sz="2400" dirty="0"/>
              <a:t> </a:t>
            </a:r>
          </a:p>
          <a:p>
            <a:r>
              <a:rPr lang="en-GB" sz="2400" dirty="0"/>
              <a:t>• </a:t>
            </a:r>
            <a:r>
              <a:rPr lang="en-GB" sz="2400" b="1" dirty="0"/>
              <a:t>either </a:t>
            </a:r>
            <a:r>
              <a:rPr lang="en-GB" sz="2400" dirty="0"/>
              <a:t>make huge sweeping generalizations without </a:t>
            </a:r>
            <a:r>
              <a:rPr lang="en-GB" sz="2400" dirty="0" smtClean="0"/>
              <a:t>supporting </a:t>
            </a:r>
            <a:r>
              <a:rPr lang="en-GB" sz="2400" dirty="0"/>
              <a:t>evidence,</a:t>
            </a:r>
            <a:r>
              <a:rPr lang="en-GB" sz="2400" b="1" dirty="0"/>
              <a:t> or</a:t>
            </a:r>
            <a:r>
              <a:rPr lang="en-GB" sz="2400" dirty="0"/>
              <a:t> pile on fact after fact without there being a clear point of analysis involved</a:t>
            </a:r>
            <a:r>
              <a:rPr lang="en-GB" sz="2400" dirty="0" smtClean="0"/>
              <a:t>.</a:t>
            </a:r>
          </a:p>
          <a:p>
            <a:endParaRPr lang="en-GB" sz="2400" dirty="0"/>
          </a:p>
          <a:p>
            <a:r>
              <a:rPr lang="en-GB" sz="2400" dirty="0" smtClean="0"/>
              <a:t>• answer thematic questions with reference to just one case study</a:t>
            </a:r>
            <a:endParaRPr lang="en-GB" sz="2400" dirty="0"/>
          </a:p>
          <a:p>
            <a:r>
              <a:rPr lang="en-GB" sz="2400" dirty="0"/>
              <a:t> </a:t>
            </a:r>
          </a:p>
          <a:p>
            <a:r>
              <a:rPr lang="en-GB" sz="2400" dirty="0"/>
              <a:t>• panic!</a:t>
            </a:r>
          </a:p>
          <a:p>
            <a:endParaRPr lang="en-GB" sz="2400" dirty="0"/>
          </a:p>
        </p:txBody>
      </p:sp>
    </p:spTree>
    <p:extLst>
      <p:ext uri="{BB962C8B-B14F-4D97-AF65-F5344CB8AC3E}">
        <p14:creationId xmlns:p14="http://schemas.microsoft.com/office/powerpoint/2010/main" val="13802777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1320" y="477795"/>
            <a:ext cx="10997512" cy="5139869"/>
          </a:xfrm>
          <a:prstGeom prst="rect">
            <a:avLst/>
          </a:prstGeom>
          <a:noFill/>
        </p:spPr>
        <p:txBody>
          <a:bodyPr wrap="square" rtlCol="0">
            <a:spAutoFit/>
          </a:bodyPr>
          <a:lstStyle/>
          <a:p>
            <a:r>
              <a:rPr lang="en-GB" sz="4000" dirty="0" smtClean="0"/>
              <a:t>Sources of Help:</a:t>
            </a:r>
          </a:p>
          <a:p>
            <a:endParaRPr lang="en-GB" sz="2400" dirty="0"/>
          </a:p>
          <a:p>
            <a:r>
              <a:rPr lang="en-GB" sz="2400" dirty="0" smtClean="0"/>
              <a:t>Don’t: be afraid to ask!</a:t>
            </a:r>
          </a:p>
          <a:p>
            <a:endParaRPr lang="en-GB" sz="2400" dirty="0"/>
          </a:p>
          <a:p>
            <a:pPr marL="571500" indent="-571500">
              <a:buFont typeface="Arial" panose="020B0604020202020204" pitchFamily="34" charset="0"/>
              <a:buChar char="•"/>
            </a:pPr>
            <a:r>
              <a:rPr lang="en-GB" sz="2400" dirty="0" smtClean="0"/>
              <a:t>Seminar tutors and module director (m.j.knights@warwick.ac.uk) for queries about shape and structure of European World exam and approaches to topics</a:t>
            </a:r>
          </a:p>
          <a:p>
            <a:pPr marL="571500" indent="-571500">
              <a:buFont typeface="Arial" panose="020B0604020202020204" pitchFamily="34" charset="0"/>
              <a:buChar char="•"/>
            </a:pPr>
            <a:r>
              <a:rPr lang="en-GB" sz="2400" dirty="0" smtClean="0"/>
              <a:t>Director of Undergraduate Studies (b.kumin@warwick.ac.uk) and Examinations Secretary (c.storer@warwick.ac.uk) for broader issues around assessment</a:t>
            </a:r>
          </a:p>
          <a:p>
            <a:pPr marL="571500" indent="-571500">
              <a:buFont typeface="Arial" panose="020B0604020202020204" pitchFamily="34" charset="0"/>
              <a:buChar char="•"/>
            </a:pPr>
            <a:r>
              <a:rPr lang="en-GB" sz="2400" dirty="0" smtClean="0"/>
              <a:t>Personal tutors: not necessarily subject specialist, but can advise on revision and exam techniques in general</a:t>
            </a:r>
          </a:p>
          <a:p>
            <a:pPr marL="571500" indent="-571500">
              <a:buFont typeface="Arial" panose="020B0604020202020204" pitchFamily="34" charset="0"/>
              <a:buChar char="•"/>
            </a:pPr>
            <a:r>
              <a:rPr lang="en-GB" sz="2400" dirty="0" smtClean="0"/>
              <a:t>Skills and Student development: running an exam revision workshop on 4 and 18 May (</a:t>
            </a:r>
            <a:r>
              <a:rPr lang="en-GB" sz="2400" dirty="0" smtClean="0">
                <a:hlinkClick r:id="rId2"/>
              </a:rPr>
              <a:t>http://www2.warwick.ac.uk/services/skills/events/revision</a:t>
            </a:r>
            <a:r>
              <a:rPr lang="en-GB" sz="2400" dirty="0" smtClean="0"/>
              <a:t>) Limited places left!</a:t>
            </a:r>
            <a:endParaRPr lang="en-GB" sz="2400" dirty="0"/>
          </a:p>
        </p:txBody>
      </p:sp>
    </p:spTree>
    <p:extLst>
      <p:ext uri="{BB962C8B-B14F-4D97-AF65-F5344CB8AC3E}">
        <p14:creationId xmlns:p14="http://schemas.microsoft.com/office/powerpoint/2010/main" val="17913638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6606" y="370703"/>
            <a:ext cx="11104605" cy="5878532"/>
          </a:xfrm>
          <a:prstGeom prst="rect">
            <a:avLst/>
          </a:prstGeom>
          <a:noFill/>
        </p:spPr>
        <p:txBody>
          <a:bodyPr wrap="square" rtlCol="0">
            <a:spAutoFit/>
          </a:bodyPr>
          <a:lstStyle/>
          <a:p>
            <a:r>
              <a:rPr lang="en-GB" sz="4000" dirty="0" smtClean="0"/>
              <a:t>Exam related stress-anxiety:</a:t>
            </a:r>
          </a:p>
          <a:p>
            <a:endParaRPr lang="en-GB" sz="4000" dirty="0"/>
          </a:p>
          <a:p>
            <a:pPr marL="457200" indent="-457200">
              <a:buFont typeface="Arial" panose="020B0604020202020204" pitchFamily="34" charset="0"/>
              <a:buChar char="•"/>
            </a:pPr>
            <a:r>
              <a:rPr lang="en-GB" sz="3200" dirty="0" smtClean="0"/>
              <a:t>Counselling Service: webpage, podcast and links to other resources at </a:t>
            </a:r>
            <a:r>
              <a:rPr lang="en-GB" sz="3200" dirty="0" smtClean="0">
                <a:hlinkClick r:id="rId2"/>
              </a:rPr>
              <a:t>http://www2.warwick.ac.uk/services/tutors/counselling/informationpages/managingexamanxiety/</a:t>
            </a:r>
            <a:endParaRPr lang="en-GB" sz="3200" dirty="0" smtClean="0"/>
          </a:p>
          <a:p>
            <a:endParaRPr lang="en-GB" sz="3200" dirty="0"/>
          </a:p>
          <a:p>
            <a:pPr marL="457200" indent="-457200">
              <a:buFont typeface="Arial" panose="020B0604020202020204" pitchFamily="34" charset="0"/>
              <a:buChar char="•"/>
            </a:pPr>
            <a:r>
              <a:rPr lang="en-GB" sz="3200" dirty="0" smtClean="0"/>
              <a:t>Personal tutor, Second-Year Senior Tutor (</a:t>
            </a:r>
            <a:r>
              <a:rPr lang="en-GB" sz="3200" dirty="0" smtClean="0">
                <a:hlinkClick r:id="rId3"/>
              </a:rPr>
              <a:t>A.Dincer@warwick.ac.uk</a:t>
            </a:r>
            <a:r>
              <a:rPr lang="en-GB" sz="3200" dirty="0" smtClean="0"/>
              <a:t>), Department Senior Tutor </a:t>
            </a:r>
            <a:r>
              <a:rPr lang="en-GB" sz="3200" smtClean="0"/>
              <a:t>(roger.fagge@warwick.ac.uk)</a:t>
            </a:r>
            <a:endParaRPr lang="en-GB" sz="3200" dirty="0" smtClean="0"/>
          </a:p>
          <a:p>
            <a:endParaRPr lang="en-GB" sz="4000" dirty="0"/>
          </a:p>
        </p:txBody>
      </p:sp>
    </p:spTree>
    <p:extLst>
      <p:ext uri="{BB962C8B-B14F-4D97-AF65-F5344CB8AC3E}">
        <p14:creationId xmlns:p14="http://schemas.microsoft.com/office/powerpoint/2010/main" val="8818733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21708" y="494270"/>
            <a:ext cx="8748583" cy="3600986"/>
          </a:xfrm>
          <a:prstGeom prst="rect">
            <a:avLst/>
          </a:prstGeom>
          <a:noFill/>
        </p:spPr>
        <p:txBody>
          <a:bodyPr wrap="square" rtlCol="0">
            <a:spAutoFit/>
          </a:bodyPr>
          <a:lstStyle/>
          <a:p>
            <a:endParaRPr lang="en-GB" dirty="0" smtClean="0"/>
          </a:p>
          <a:p>
            <a:endParaRPr lang="en-GB" dirty="0"/>
          </a:p>
          <a:p>
            <a:endParaRPr lang="en-GB" sz="9600" dirty="0" smtClean="0"/>
          </a:p>
          <a:p>
            <a:pPr algn="ctr"/>
            <a:r>
              <a:rPr lang="en-GB" sz="9600" i="1" dirty="0"/>
              <a:t>?</a:t>
            </a:r>
            <a:r>
              <a:rPr lang="en-GB" sz="9600" i="1" dirty="0" smtClean="0"/>
              <a:t>?Questions??</a:t>
            </a:r>
            <a:endParaRPr lang="en-GB" sz="9600" i="1" dirty="0"/>
          </a:p>
        </p:txBody>
      </p:sp>
    </p:spTree>
    <p:extLst>
      <p:ext uri="{BB962C8B-B14F-4D97-AF65-F5344CB8AC3E}">
        <p14:creationId xmlns:p14="http://schemas.microsoft.com/office/powerpoint/2010/main" val="17230054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3611" y="444843"/>
            <a:ext cx="11355967" cy="5816977"/>
          </a:xfrm>
          <a:prstGeom prst="rect">
            <a:avLst/>
          </a:prstGeom>
          <a:noFill/>
        </p:spPr>
        <p:txBody>
          <a:bodyPr wrap="square" rtlCol="0">
            <a:spAutoFit/>
          </a:bodyPr>
          <a:lstStyle/>
          <a:p>
            <a:r>
              <a:rPr lang="en-GB" sz="6000" dirty="0" smtClean="0"/>
              <a:t>Mitigating against the effects of strike action...</a:t>
            </a:r>
          </a:p>
          <a:p>
            <a:endParaRPr lang="en-GB" sz="1200" dirty="0" smtClean="0"/>
          </a:p>
          <a:p>
            <a:pPr marL="685800" indent="-685800">
              <a:buFont typeface="Arial" panose="020B0604020202020204" pitchFamily="34" charset="0"/>
              <a:buChar char="•"/>
            </a:pPr>
            <a:r>
              <a:rPr lang="en-GB" sz="4000" dirty="0" smtClean="0"/>
              <a:t>Normally a 20-question paper but this year it will have an </a:t>
            </a:r>
            <a:r>
              <a:rPr lang="en-GB" sz="4000" b="1" dirty="0" smtClean="0"/>
              <a:t>additional 4 questions </a:t>
            </a:r>
            <a:r>
              <a:rPr lang="en-GB" sz="4000" dirty="0" err="1" smtClean="0"/>
              <a:t>ie</a:t>
            </a:r>
            <a:r>
              <a:rPr lang="en-GB" sz="4000" dirty="0" smtClean="0"/>
              <a:t> 24 questions in all</a:t>
            </a:r>
          </a:p>
          <a:p>
            <a:pPr marL="685800" indent="-685800">
              <a:buFont typeface="Arial" panose="020B0604020202020204" pitchFamily="34" charset="0"/>
              <a:buChar char="•"/>
            </a:pPr>
            <a:r>
              <a:rPr lang="en-GB" sz="4000" dirty="0" smtClean="0"/>
              <a:t>The additional questions relate to the material covered before the strike </a:t>
            </a:r>
            <a:r>
              <a:rPr lang="en-GB" sz="4000" dirty="0" err="1" smtClean="0"/>
              <a:t>ie</a:t>
            </a:r>
            <a:r>
              <a:rPr lang="en-GB" sz="4000" dirty="0" smtClean="0"/>
              <a:t> society and economy, religion and culture</a:t>
            </a:r>
          </a:p>
        </p:txBody>
      </p:sp>
    </p:spTree>
    <p:extLst>
      <p:ext uri="{BB962C8B-B14F-4D97-AF65-F5344CB8AC3E}">
        <p14:creationId xmlns:p14="http://schemas.microsoft.com/office/powerpoint/2010/main" val="22355298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8463" y="86916"/>
            <a:ext cx="10798938" cy="6771084"/>
          </a:xfrm>
          <a:prstGeom prst="rect">
            <a:avLst/>
          </a:prstGeom>
          <a:noFill/>
        </p:spPr>
        <p:txBody>
          <a:bodyPr wrap="square" rtlCol="0">
            <a:spAutoFit/>
          </a:bodyPr>
          <a:lstStyle/>
          <a:p>
            <a:r>
              <a:rPr lang="en-GB" sz="5400" dirty="0" smtClean="0"/>
              <a:t>Points to note:</a:t>
            </a:r>
            <a:endParaRPr lang="en-GB" sz="4000" dirty="0" smtClean="0"/>
          </a:p>
          <a:p>
            <a:endParaRPr lang="en-GB" sz="2000" dirty="0"/>
          </a:p>
          <a:p>
            <a:pPr marL="685800" indent="-685800">
              <a:buFont typeface="Arial" panose="020B0604020202020204" pitchFamily="34" charset="0"/>
              <a:buChar char="•"/>
            </a:pPr>
            <a:r>
              <a:rPr lang="en-GB" sz="3600" dirty="0" smtClean="0"/>
              <a:t>The exam is </a:t>
            </a:r>
            <a:r>
              <a:rPr lang="en-GB" sz="3600" smtClean="0"/>
              <a:t>on </a:t>
            </a:r>
            <a:r>
              <a:rPr lang="en-GB" sz="3600" smtClean="0"/>
              <a:t>Monday</a:t>
            </a:r>
            <a:r>
              <a:rPr lang="en-GB" sz="3600" smtClean="0"/>
              <a:t> </a:t>
            </a:r>
            <a:r>
              <a:rPr lang="en-GB" sz="3600" dirty="0" smtClean="0"/>
              <a:t>4 June at 2pm Butterworth Hall – check your individual timetables</a:t>
            </a:r>
          </a:p>
          <a:p>
            <a:pPr marL="685800" indent="-685800">
              <a:buFont typeface="Arial" panose="020B0604020202020204" pitchFamily="34" charset="0"/>
              <a:buChar char="•"/>
            </a:pPr>
            <a:r>
              <a:rPr lang="en-GB" sz="3600" dirty="0" smtClean="0"/>
              <a:t>It is a </a:t>
            </a:r>
            <a:r>
              <a:rPr lang="en-GB" sz="3600" dirty="0"/>
              <a:t>three-hour exam</a:t>
            </a:r>
          </a:p>
          <a:p>
            <a:pPr marL="685800" indent="-685800">
              <a:buFont typeface="Arial" panose="020B0604020202020204" pitchFamily="34" charset="0"/>
              <a:buChar char="•"/>
            </a:pPr>
            <a:r>
              <a:rPr lang="en-GB" sz="3600" dirty="0"/>
              <a:t>requirement to answer three questions</a:t>
            </a:r>
          </a:p>
          <a:p>
            <a:pPr marL="571500" indent="-571500">
              <a:buFont typeface="Arial" panose="020B0604020202020204" pitchFamily="34" charset="0"/>
              <a:buChar char="•"/>
            </a:pPr>
            <a:r>
              <a:rPr lang="en-GB" sz="3600" dirty="0" smtClean="0"/>
              <a:t>The module covers 19 topics so there will be at least one question on each broad weekly theme/topic</a:t>
            </a:r>
          </a:p>
          <a:p>
            <a:pPr marL="571500" indent="-571500">
              <a:buFont typeface="Arial" panose="020B0604020202020204" pitchFamily="34" charset="0"/>
              <a:buChar char="•"/>
            </a:pPr>
            <a:r>
              <a:rPr lang="en-GB" sz="3600" dirty="0"/>
              <a:t>q</a:t>
            </a:r>
            <a:r>
              <a:rPr lang="en-GB" sz="3600" dirty="0" smtClean="0"/>
              <a:t>uestions on the paper generally follow the same order as the structure of the module</a:t>
            </a:r>
          </a:p>
          <a:p>
            <a:pPr marL="571500" indent="-571500">
              <a:buFont typeface="Arial" panose="020B0604020202020204" pitchFamily="34" charset="0"/>
              <a:buChar char="•"/>
            </a:pPr>
            <a:r>
              <a:rPr lang="en-GB" sz="3600" dirty="0"/>
              <a:t>y</a:t>
            </a:r>
            <a:r>
              <a:rPr lang="en-GB" sz="3600" dirty="0" smtClean="0"/>
              <a:t>ou can answer any three questions you like </a:t>
            </a:r>
          </a:p>
          <a:p>
            <a:r>
              <a:rPr lang="en-GB" sz="3600" dirty="0"/>
              <a:t>	</a:t>
            </a:r>
            <a:r>
              <a:rPr lang="en-GB" sz="3600" dirty="0" smtClean="0"/>
              <a:t>							(except...)</a:t>
            </a:r>
            <a:endParaRPr lang="en-GB" sz="3600" dirty="0"/>
          </a:p>
        </p:txBody>
      </p:sp>
    </p:spTree>
    <p:extLst>
      <p:ext uri="{BB962C8B-B14F-4D97-AF65-F5344CB8AC3E}">
        <p14:creationId xmlns:p14="http://schemas.microsoft.com/office/powerpoint/2010/main" val="24305800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26292" y="444844"/>
            <a:ext cx="9127524" cy="7786747"/>
          </a:xfrm>
          <a:prstGeom prst="rect">
            <a:avLst/>
          </a:prstGeom>
          <a:noFill/>
        </p:spPr>
        <p:txBody>
          <a:bodyPr wrap="square" rtlCol="0">
            <a:spAutoFit/>
          </a:bodyPr>
          <a:lstStyle/>
          <a:p>
            <a:r>
              <a:rPr lang="en-GB" sz="4000" dirty="0" smtClean="0"/>
              <a:t>Starred* Questions</a:t>
            </a:r>
          </a:p>
          <a:p>
            <a:endParaRPr lang="en-GB" sz="2800" dirty="0"/>
          </a:p>
          <a:p>
            <a:pPr marL="857250" indent="-857250">
              <a:buFont typeface="Arial" panose="020B0604020202020204" pitchFamily="34" charset="0"/>
              <a:buChar char="•"/>
            </a:pPr>
            <a:r>
              <a:rPr lang="en-GB" sz="2400" dirty="0"/>
              <a:t>a</a:t>
            </a:r>
            <a:r>
              <a:rPr lang="en-GB" sz="2400" dirty="0" smtClean="0"/>
              <a:t> small number of questions on the paper may be marked as </a:t>
            </a:r>
            <a:r>
              <a:rPr lang="en-GB" sz="2400" b="1" dirty="0" smtClean="0"/>
              <a:t>*NOT HIXX Name of Option Module </a:t>
            </a:r>
            <a:r>
              <a:rPr lang="en-GB" sz="2400" dirty="0" smtClean="0"/>
              <a:t>to ensure fairness/ prevent overlap</a:t>
            </a:r>
          </a:p>
          <a:p>
            <a:pPr marL="857250" indent="-857250">
              <a:buFont typeface="Arial" panose="020B0604020202020204" pitchFamily="34" charset="0"/>
              <a:buChar char="•"/>
            </a:pPr>
            <a:r>
              <a:rPr lang="en-GB" sz="2400" dirty="0" smtClean="0"/>
              <a:t>we aim to keep this to a minimum, and is applied on case-by-case basis to specific questions (</a:t>
            </a:r>
            <a:r>
              <a:rPr lang="en-GB" sz="2400" dirty="0" err="1" smtClean="0"/>
              <a:t>ie</a:t>
            </a:r>
            <a:r>
              <a:rPr lang="en-GB" sz="2400" dirty="0" smtClean="0"/>
              <a:t> students taking Option X are not necessarily barred from all questions on Topic Y)</a:t>
            </a:r>
          </a:p>
          <a:p>
            <a:pPr marL="857250" indent="-857250">
              <a:buFont typeface="Arial" panose="020B0604020202020204" pitchFamily="34" charset="0"/>
              <a:buChar char="•"/>
            </a:pPr>
            <a:r>
              <a:rPr lang="en-GB" sz="2400" dirty="0" smtClean="0"/>
              <a:t>In last few years, modules affected include HI242 Germany in the Age of the Reformation; HI281 Being Human; HI296 The Scientific Revolution in Perspective; HI280 The Ottoman Empire and Europe; HI163 Galleons and Caravans</a:t>
            </a:r>
            <a:endParaRPr lang="en-GB" sz="1200" dirty="0" smtClean="0"/>
          </a:p>
          <a:p>
            <a:pPr marL="857250" indent="-857250">
              <a:buFont typeface="Arial" panose="020B0604020202020204" pitchFamily="34" charset="0"/>
              <a:buChar char="•"/>
            </a:pPr>
            <a:endParaRPr lang="en-GB" sz="2400" dirty="0" smtClean="0"/>
          </a:p>
          <a:p>
            <a:r>
              <a:rPr lang="en-GB" sz="2400" dirty="0" smtClean="0"/>
              <a:t>ALSO: “Answers should NOT include any significant amount of material already presented in ANY assessed essays.”</a:t>
            </a:r>
          </a:p>
          <a:p>
            <a:endParaRPr lang="en-GB" sz="2400" dirty="0" smtClean="0"/>
          </a:p>
          <a:p>
            <a:pPr marL="857250" indent="-857250">
              <a:buFont typeface="Arial" panose="020B0604020202020204" pitchFamily="34" charset="0"/>
              <a:buChar char="•"/>
            </a:pPr>
            <a:endParaRPr lang="en-GB" sz="3600" b="1" dirty="0" smtClean="0"/>
          </a:p>
          <a:p>
            <a:pPr marL="857250" indent="-857250">
              <a:buFont typeface="Arial" panose="020B0604020202020204" pitchFamily="34" charset="0"/>
              <a:buChar char="•"/>
            </a:pPr>
            <a:endParaRPr lang="en-GB" sz="6000" b="1" dirty="0"/>
          </a:p>
        </p:txBody>
      </p:sp>
    </p:spTree>
    <p:extLst>
      <p:ext uri="{BB962C8B-B14F-4D97-AF65-F5344CB8AC3E}">
        <p14:creationId xmlns:p14="http://schemas.microsoft.com/office/powerpoint/2010/main" val="11136627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2022" y="510746"/>
            <a:ext cx="10551839" cy="6740307"/>
          </a:xfrm>
          <a:prstGeom prst="rect">
            <a:avLst/>
          </a:prstGeom>
          <a:noFill/>
        </p:spPr>
        <p:txBody>
          <a:bodyPr wrap="square" rtlCol="0">
            <a:spAutoFit/>
          </a:bodyPr>
          <a:lstStyle/>
          <a:p>
            <a:r>
              <a:rPr lang="en-GB" sz="4800" dirty="0" smtClean="0"/>
              <a:t>Revision</a:t>
            </a:r>
          </a:p>
          <a:p>
            <a:r>
              <a:rPr lang="en-GB" sz="4800" dirty="0" smtClean="0"/>
              <a:t> </a:t>
            </a:r>
            <a:endParaRPr lang="en-GB" sz="3200" dirty="0" smtClean="0"/>
          </a:p>
          <a:p>
            <a:r>
              <a:rPr lang="en-GB" sz="3200" dirty="0" smtClean="0"/>
              <a:t>Do: </a:t>
            </a:r>
          </a:p>
          <a:p>
            <a:pPr marL="685800" indent="-685800">
              <a:buFont typeface="Arial" panose="020B0604020202020204" pitchFamily="34" charset="0"/>
              <a:buChar char="•"/>
            </a:pPr>
            <a:r>
              <a:rPr lang="en-GB" sz="3200" dirty="0"/>
              <a:t>a</a:t>
            </a:r>
            <a:r>
              <a:rPr lang="en-GB" sz="3200" dirty="0" smtClean="0"/>
              <a:t>ttend the seminar revision class</a:t>
            </a:r>
          </a:p>
          <a:p>
            <a:pPr marL="685800" indent="-685800">
              <a:buFont typeface="Arial" panose="020B0604020202020204" pitchFamily="34" charset="0"/>
              <a:buChar char="•"/>
            </a:pPr>
            <a:r>
              <a:rPr lang="en-GB" sz="3200" dirty="0"/>
              <a:t>t</a:t>
            </a:r>
            <a:r>
              <a:rPr lang="en-GB" sz="3200" dirty="0" smtClean="0"/>
              <a:t>ake advantage of mock exam and feedback</a:t>
            </a:r>
          </a:p>
          <a:p>
            <a:pPr marL="685800" indent="-685800">
              <a:buFont typeface="Arial" panose="020B0604020202020204" pitchFamily="34" charset="0"/>
              <a:buChar char="•"/>
            </a:pPr>
            <a:r>
              <a:rPr lang="en-GB" sz="3200" dirty="0" smtClean="0"/>
              <a:t>be sure you are confident you will be able to answer three</a:t>
            </a:r>
          </a:p>
          <a:p>
            <a:r>
              <a:rPr lang="en-GB" sz="3200" dirty="0" smtClean="0"/>
              <a:t> questions on the paper. This probably involves revising </a:t>
            </a:r>
            <a:r>
              <a:rPr lang="en-GB" sz="3200" b="1" dirty="0" smtClean="0"/>
              <a:t>double</a:t>
            </a:r>
            <a:r>
              <a:rPr lang="en-GB" sz="3200" dirty="0" smtClean="0"/>
              <a:t> the number of topics (</a:t>
            </a:r>
            <a:r>
              <a:rPr lang="en-GB" sz="3200" dirty="0" err="1" smtClean="0"/>
              <a:t>ie</a:t>
            </a:r>
            <a:r>
              <a:rPr lang="en-GB" sz="3200" dirty="0" smtClean="0"/>
              <a:t> six).</a:t>
            </a:r>
          </a:p>
          <a:p>
            <a:endParaRPr lang="en-GB" sz="3200" dirty="0"/>
          </a:p>
          <a:p>
            <a:r>
              <a:rPr lang="en-GB" sz="3200" dirty="0" smtClean="0"/>
              <a:t>Don’t: just take a chance on your three preferred topics coming up in the form you’d like to see them...</a:t>
            </a:r>
          </a:p>
          <a:p>
            <a:pPr marL="685800" indent="-685800">
              <a:buFont typeface="Arial" panose="020B0604020202020204" pitchFamily="34" charset="0"/>
              <a:buChar char="•"/>
            </a:pPr>
            <a:endParaRPr lang="en-GB" sz="4800" dirty="0"/>
          </a:p>
        </p:txBody>
      </p:sp>
    </p:spTree>
    <p:extLst>
      <p:ext uri="{BB962C8B-B14F-4D97-AF65-F5344CB8AC3E}">
        <p14:creationId xmlns:p14="http://schemas.microsoft.com/office/powerpoint/2010/main" val="15063733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75504" y="799070"/>
            <a:ext cx="11351740" cy="7540526"/>
          </a:xfrm>
          <a:prstGeom prst="rect">
            <a:avLst/>
          </a:prstGeom>
        </p:spPr>
        <p:txBody>
          <a:bodyPr wrap="square">
            <a:spAutoFit/>
          </a:bodyPr>
          <a:lstStyle/>
          <a:p>
            <a:r>
              <a:rPr lang="en-GB" sz="4000" dirty="0" smtClean="0"/>
              <a:t>... </a:t>
            </a:r>
            <a:r>
              <a:rPr lang="en-GB" sz="4000" i="1" dirty="0" smtClean="0"/>
              <a:t>Revision</a:t>
            </a:r>
          </a:p>
          <a:p>
            <a:endParaRPr lang="en-GB" sz="2400" i="1" dirty="0" smtClean="0"/>
          </a:p>
          <a:p>
            <a:pPr marL="457200" indent="-457200">
              <a:buFont typeface="Arial" panose="020B0604020202020204" pitchFamily="34" charset="0"/>
              <a:buChar char="•"/>
            </a:pPr>
            <a:r>
              <a:rPr lang="en-GB" sz="2400" dirty="0" smtClean="0"/>
              <a:t>Look at past exam papers (at </a:t>
            </a:r>
            <a:r>
              <a:rPr lang="en-GB" sz="2400" u="sng" dirty="0" smtClean="0">
                <a:hlinkClick r:id="rId2"/>
              </a:rPr>
              <a:t>http</a:t>
            </a:r>
            <a:r>
              <a:rPr lang="en-GB" sz="2400" u="sng" dirty="0">
                <a:hlinkClick r:id="rId2"/>
              </a:rPr>
              <a:t>://</a:t>
            </a:r>
            <a:r>
              <a:rPr lang="en-GB" sz="2400" u="sng" dirty="0" smtClean="0">
                <a:hlinkClick r:id="rId2"/>
              </a:rPr>
              <a:t>www2.warwick.ac.uk/services/exampapers</a:t>
            </a:r>
            <a:r>
              <a:rPr lang="en-GB" sz="2400" dirty="0">
                <a:hlinkClick r:id="rId2"/>
              </a:rPr>
              <a:t> </a:t>
            </a:r>
            <a:r>
              <a:rPr lang="en-GB" sz="2400" dirty="0" smtClean="0"/>
              <a:t>and put HI203 into search box</a:t>
            </a:r>
          </a:p>
          <a:p>
            <a:pPr marL="457200" indent="-457200">
              <a:buFont typeface="Arial" panose="020B0604020202020204" pitchFamily="34" charset="0"/>
              <a:buChar char="•"/>
            </a:pPr>
            <a:r>
              <a:rPr lang="en-GB" sz="2400" dirty="0" smtClean="0"/>
              <a:t>familiarize </a:t>
            </a:r>
            <a:r>
              <a:rPr lang="en-GB" sz="2400" dirty="0"/>
              <a:t>yourself with </a:t>
            </a:r>
            <a:r>
              <a:rPr lang="en-GB" sz="2400" dirty="0" smtClean="0"/>
              <a:t>the university /departmental </a:t>
            </a:r>
            <a:r>
              <a:rPr lang="en-GB" sz="2400" dirty="0"/>
              <a:t>MARKING </a:t>
            </a:r>
            <a:r>
              <a:rPr lang="en-GB" sz="2400" dirty="0" smtClean="0"/>
              <a:t>CRITERIA</a:t>
            </a:r>
            <a:endParaRPr lang="en-GB" sz="2400" dirty="0"/>
          </a:p>
          <a:p>
            <a:r>
              <a:rPr lang="en-GB" sz="2400" u="sng" dirty="0">
                <a:hlinkClick r:id="rId3"/>
              </a:rPr>
              <a:t>http://www2.warwick.ac.uk/fac/arts/history/students/assessment/marking</a:t>
            </a:r>
            <a:r>
              <a:rPr lang="en-GB" sz="2400" dirty="0"/>
              <a:t> </a:t>
            </a:r>
          </a:p>
          <a:p>
            <a:r>
              <a:rPr lang="en-GB" sz="2400" u="sng" dirty="0">
                <a:hlinkClick r:id="rId4"/>
              </a:rPr>
              <a:t>http://www2.warwick.ac.uk/fac/arts/history/students/handbooks</a:t>
            </a:r>
            <a:r>
              <a:rPr lang="en-GB" sz="2400" dirty="0"/>
              <a:t> </a:t>
            </a:r>
            <a:endParaRPr lang="en-GB" sz="2400" dirty="0" smtClean="0"/>
          </a:p>
          <a:p>
            <a:pPr marL="342900" indent="-342900">
              <a:buFont typeface="Arial" panose="020B0604020202020204" pitchFamily="34" charset="0"/>
              <a:buChar char="•"/>
            </a:pPr>
            <a:r>
              <a:rPr lang="en-GB" sz="2400" dirty="0" smtClean="0"/>
              <a:t>work outwards from material you already have (seminar reading notes, term 1 and term 2 essays); don’t be unrealistically ambitious, but read some new material, from seminar pages and further </a:t>
            </a:r>
            <a:r>
              <a:rPr lang="en-GB" sz="2400" dirty="0"/>
              <a:t>module reading/resources at</a:t>
            </a:r>
          </a:p>
          <a:p>
            <a:r>
              <a:rPr lang="en-GB" sz="2400" u="sng" dirty="0">
                <a:hlinkClick r:id="rId5"/>
              </a:rPr>
              <a:t>http://go.warwick.ac.uk/europeanworld/resources</a:t>
            </a:r>
            <a:r>
              <a:rPr lang="en-GB" sz="2400" dirty="0"/>
              <a:t> </a:t>
            </a:r>
            <a:endParaRPr lang="en-GB" sz="2400" dirty="0" smtClean="0"/>
          </a:p>
          <a:p>
            <a:pPr marL="342900" indent="-342900">
              <a:buFont typeface="Arial" panose="020B0604020202020204" pitchFamily="34" charset="0"/>
              <a:buChar char="•"/>
            </a:pPr>
            <a:r>
              <a:rPr lang="en-GB" sz="2400" dirty="0" smtClean="0"/>
              <a:t>revise actively: don’t just passively read; make notes, essay plans, revision flash cards, spider diagrams – whatever you know works for you!</a:t>
            </a:r>
          </a:p>
          <a:p>
            <a:endParaRPr lang="en-GB" sz="1200" dirty="0"/>
          </a:p>
          <a:p>
            <a:r>
              <a:rPr lang="en-GB" sz="2400" dirty="0" smtClean="0"/>
              <a:t>Don’t: revise only one specific aspect of a topic, or restrict new reading to textbook chapter or Wikipedia...</a:t>
            </a:r>
            <a:endParaRPr lang="en-GB" sz="2400" dirty="0"/>
          </a:p>
          <a:p>
            <a:pPr marL="457200" indent="-457200">
              <a:buFont typeface="Arial" panose="020B0604020202020204" pitchFamily="34" charset="0"/>
              <a:buChar char="•"/>
            </a:pPr>
            <a:endParaRPr lang="en-GB" sz="2800" dirty="0"/>
          </a:p>
          <a:p>
            <a:pPr marL="457200" indent="-457200">
              <a:buFont typeface="Arial" panose="020B0604020202020204" pitchFamily="34" charset="0"/>
              <a:buChar char="•"/>
            </a:pPr>
            <a:endParaRPr lang="en-GB" sz="2800" dirty="0"/>
          </a:p>
          <a:p>
            <a:pPr marL="457200" indent="-457200">
              <a:buFont typeface="Arial" panose="020B0604020202020204" pitchFamily="34" charset="0"/>
              <a:buChar char="•"/>
            </a:pPr>
            <a:endParaRPr lang="en-GB" sz="2800" dirty="0"/>
          </a:p>
        </p:txBody>
      </p:sp>
    </p:spTree>
    <p:extLst>
      <p:ext uri="{BB962C8B-B14F-4D97-AF65-F5344CB8AC3E}">
        <p14:creationId xmlns:p14="http://schemas.microsoft.com/office/powerpoint/2010/main" val="3564750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Marking criteria</a:t>
            </a:r>
            <a:endParaRPr lang="en-GB" dirty="0"/>
          </a:p>
        </p:txBody>
      </p:sp>
      <p:sp>
        <p:nvSpPr>
          <p:cNvPr id="4" name="Content Placeholder 3"/>
          <p:cNvSpPr>
            <a:spLocks noGrp="1"/>
          </p:cNvSpPr>
          <p:nvPr>
            <p:ph idx="1"/>
          </p:nvPr>
        </p:nvSpPr>
        <p:spPr/>
        <p:txBody>
          <a:bodyPr/>
          <a:lstStyle/>
          <a:p>
            <a:r>
              <a:rPr lang="en-GB" b="1" dirty="0"/>
              <a:t>First Class (70+)</a:t>
            </a:r>
            <a:endParaRPr lang="en-GB" dirty="0"/>
          </a:p>
          <a:p>
            <a:r>
              <a:rPr lang="en-GB" dirty="0"/>
              <a:t>Persuasive and direct answer to the question, establishing the wider significance of the issues concerned. Comprehensive coverage of the relevant material; accuracy in the details. A direct and coherent argument, well supported by relevant evidence. Critical analysis of relevant concepts, theoretical or historiographical perspectives or methodological </a:t>
            </a:r>
            <a:r>
              <a:rPr lang="en-GB" dirty="0" err="1"/>
              <a:t>issues.Fluent</a:t>
            </a:r>
            <a:r>
              <a:rPr lang="en-GB" dirty="0"/>
              <a:t> and engaging writing style; persuasive presentation and structuring of arguments. Work which, in addition, displays evidence of creativity, originality, sophistication and freshness of arguments will be awarded marks of 75+.</a:t>
            </a:r>
          </a:p>
          <a:p>
            <a:endParaRPr lang="en-GB" dirty="0"/>
          </a:p>
        </p:txBody>
      </p:sp>
    </p:spTree>
    <p:extLst>
      <p:ext uri="{BB962C8B-B14F-4D97-AF65-F5344CB8AC3E}">
        <p14:creationId xmlns:p14="http://schemas.microsoft.com/office/powerpoint/2010/main" val="2236801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2684" y="335625"/>
            <a:ext cx="10443411" cy="6186309"/>
          </a:xfrm>
          <a:prstGeom prst="rect">
            <a:avLst/>
          </a:prstGeom>
        </p:spPr>
        <p:txBody>
          <a:bodyPr wrap="square">
            <a:spAutoFit/>
          </a:bodyPr>
          <a:lstStyle/>
          <a:p>
            <a:r>
              <a:rPr lang="en-GB" sz="2200" b="1" dirty="0"/>
              <a:t>Upper Second (60-69)</a:t>
            </a:r>
          </a:p>
          <a:p>
            <a:r>
              <a:rPr lang="en-GB" sz="2200" dirty="0"/>
              <a:t>Direct answer to the question, establishing the wider significance of the issues concerned. Adequate coverage of the relevant material, accuracy in the details. Skilful mobilisation of evidence in relation to the argument being presented. Narrative and description taking second place to analysis. Competent manipulation of relevant concepts, theoretical or historiographical perspectives or methodological issues. Fluent writing style; effective presentation and structuring of arguments.</a:t>
            </a:r>
          </a:p>
          <a:p>
            <a:r>
              <a:rPr lang="en-GB" sz="2200" b="1" dirty="0"/>
              <a:t>Lower Second (50-59)</a:t>
            </a:r>
          </a:p>
          <a:p>
            <a:r>
              <a:rPr lang="en-GB" sz="2200" dirty="0"/>
              <a:t>Basically satisfactory answer to the question. Limited coverage of relevant material; some inaccuracy in the </a:t>
            </a:r>
            <a:r>
              <a:rPr lang="en-GB" sz="2200" dirty="0" err="1"/>
              <a:t>detail.Some</a:t>
            </a:r>
            <a:r>
              <a:rPr lang="en-GB" sz="2200" dirty="0"/>
              <a:t> attempt to mobilise evidence in relation to the argument being </a:t>
            </a:r>
            <a:r>
              <a:rPr lang="en-GB" sz="2200" dirty="0" err="1"/>
              <a:t>presented.Analysis</a:t>
            </a:r>
            <a:r>
              <a:rPr lang="en-GB" sz="2200" dirty="0"/>
              <a:t> taking second place to narrative and description. Limited understanding of relevant concepts, theoretical or historiographical perspectives or methodological issues. Adequate writing style, presentation and structuring of arguments.</a:t>
            </a:r>
          </a:p>
          <a:p>
            <a:r>
              <a:rPr lang="en-GB" sz="2200" b="1" dirty="0"/>
              <a:t>Third (40–49)</a:t>
            </a:r>
          </a:p>
          <a:p>
            <a:r>
              <a:rPr lang="en-GB" sz="2200" dirty="0"/>
              <a:t>Barely satisfactory answer to the question. Inadequate coverage of relevant material; major inaccuracies in the </a:t>
            </a:r>
            <a:r>
              <a:rPr lang="en-GB" sz="2200" dirty="0" err="1"/>
              <a:t>detail.No</a:t>
            </a:r>
            <a:r>
              <a:rPr lang="en-GB" sz="2200" dirty="0"/>
              <a:t> understanding of relevant concepts, theoretical or historiographical</a:t>
            </a:r>
            <a:br>
              <a:rPr lang="en-GB" sz="2200" dirty="0"/>
            </a:br>
            <a:r>
              <a:rPr lang="en-GB" sz="2200" dirty="0"/>
              <a:t>perspectives or methodological issues. Poor presentation and structuring of arguments</a:t>
            </a:r>
            <a:r>
              <a:rPr lang="en-GB" sz="2200" dirty="0" smtClean="0"/>
              <a:t>.</a:t>
            </a:r>
            <a:endParaRPr lang="en-GB" sz="2200" dirty="0"/>
          </a:p>
        </p:txBody>
      </p:sp>
    </p:spTree>
    <p:extLst>
      <p:ext uri="{BB962C8B-B14F-4D97-AF65-F5344CB8AC3E}">
        <p14:creationId xmlns:p14="http://schemas.microsoft.com/office/powerpoint/2010/main" val="1830222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552" y="313037"/>
            <a:ext cx="11294075" cy="6617196"/>
          </a:xfrm>
          <a:prstGeom prst="rect">
            <a:avLst/>
          </a:prstGeom>
          <a:noFill/>
        </p:spPr>
        <p:txBody>
          <a:bodyPr wrap="square" rtlCol="0">
            <a:spAutoFit/>
          </a:bodyPr>
          <a:lstStyle/>
          <a:p>
            <a:r>
              <a:rPr lang="en-GB" sz="4000" dirty="0" smtClean="0"/>
              <a:t>In the exam:</a:t>
            </a:r>
          </a:p>
          <a:p>
            <a:endParaRPr lang="en-GB" sz="2400" dirty="0" smtClean="0"/>
          </a:p>
          <a:p>
            <a:r>
              <a:rPr lang="en-GB" sz="2400" dirty="0" smtClean="0"/>
              <a:t>Do</a:t>
            </a:r>
          </a:p>
          <a:p>
            <a:endParaRPr lang="en-GB" sz="2400" dirty="0"/>
          </a:p>
          <a:p>
            <a:r>
              <a:rPr lang="en-GB" sz="2400" dirty="0"/>
              <a:t>• </a:t>
            </a:r>
            <a:r>
              <a:rPr lang="en-GB" sz="2400" b="1" dirty="0"/>
              <a:t>take some time</a:t>
            </a:r>
            <a:r>
              <a:rPr lang="en-GB" sz="2400" dirty="0"/>
              <a:t> choosing the questions you are going to answer, and planning your answer for each one. An hour for a question is quite a long time - you can afford to spend </a:t>
            </a:r>
            <a:r>
              <a:rPr lang="en-GB" sz="2400" dirty="0" smtClean="0"/>
              <a:t>at least ten </a:t>
            </a:r>
            <a:r>
              <a:rPr lang="en-GB" sz="2400" dirty="0"/>
              <a:t>minutes of this time thinking and planning</a:t>
            </a:r>
            <a:r>
              <a:rPr lang="en-GB" sz="2400" dirty="0" smtClean="0"/>
              <a:t>.</a:t>
            </a:r>
          </a:p>
          <a:p>
            <a:endParaRPr lang="en-GB" sz="2400" dirty="0"/>
          </a:p>
          <a:p>
            <a:r>
              <a:rPr lang="en-GB" sz="2400" dirty="0"/>
              <a:t> </a:t>
            </a:r>
            <a:r>
              <a:rPr lang="en-GB" sz="2400" dirty="0" smtClean="0"/>
              <a:t>• </a:t>
            </a:r>
            <a:r>
              <a:rPr lang="en-GB" sz="2400" b="1" dirty="0"/>
              <a:t>actually answer the question</a:t>
            </a:r>
            <a:r>
              <a:rPr lang="en-GB" sz="2400" dirty="0"/>
              <a:t> in front you (not the one you hoped was going to be there!) </a:t>
            </a:r>
            <a:r>
              <a:rPr lang="en-GB" sz="2400" dirty="0" err="1"/>
              <a:t>ie</a:t>
            </a:r>
            <a:r>
              <a:rPr lang="en-GB" sz="2400" dirty="0"/>
              <a:t> pay attention to the wording of the question (and perhaps make some reference to it in introduction, conclusion or the course of the essay) - is there a historiographical controversy being hinted at; an </a:t>
            </a:r>
            <a:r>
              <a:rPr lang="en-GB" sz="2400" dirty="0" smtClean="0"/>
              <a:t>issue about methodology or theory; </a:t>
            </a:r>
            <a:r>
              <a:rPr lang="en-GB" sz="2400" dirty="0"/>
              <a:t>or </a:t>
            </a:r>
            <a:r>
              <a:rPr lang="en-GB" sz="2400" dirty="0" smtClean="0"/>
              <a:t>a need to speak explicitly about evidence and sources?</a:t>
            </a:r>
          </a:p>
          <a:p>
            <a:endParaRPr lang="en-GB" sz="2400" dirty="0"/>
          </a:p>
          <a:p>
            <a:r>
              <a:rPr lang="en-GB" sz="2400" dirty="0"/>
              <a:t> </a:t>
            </a:r>
            <a:r>
              <a:rPr lang="en-GB" sz="2400" dirty="0" smtClean="0"/>
              <a:t>• </a:t>
            </a:r>
            <a:r>
              <a:rPr lang="en-GB" sz="2400" b="1" dirty="0"/>
              <a:t>give your answer a sense of </a:t>
            </a:r>
            <a:r>
              <a:rPr lang="en-GB" sz="2400" b="1" dirty="0" smtClean="0"/>
              <a:t>purpose and direction</a:t>
            </a:r>
            <a:r>
              <a:rPr lang="en-GB" sz="2400" dirty="0"/>
              <a:t>: </a:t>
            </a:r>
            <a:r>
              <a:rPr lang="en-GB" sz="2400" dirty="0" smtClean="0"/>
              <a:t>make sure to analyse and evaluate, rather than merely describe or list. Structure your answer in paragraphs, and make sure each paragraph deals with a distinct aspect/idea, or development of a previous one...</a:t>
            </a:r>
            <a:endParaRPr lang="en-GB" sz="2400" dirty="0"/>
          </a:p>
        </p:txBody>
      </p:sp>
    </p:spTree>
    <p:extLst>
      <p:ext uri="{BB962C8B-B14F-4D97-AF65-F5344CB8AC3E}">
        <p14:creationId xmlns:p14="http://schemas.microsoft.com/office/powerpoint/2010/main" val="36119877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431</TotalTime>
  <Words>987</Words>
  <Application>Microsoft Office PowerPoint</Application>
  <PresentationFormat>Widescreen</PresentationFormat>
  <Paragraphs>100</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European World: Exam ‘Do’s and ‘Don’ts’</vt:lpstr>
      <vt:lpstr>PowerPoint Presentation</vt:lpstr>
      <vt:lpstr>PowerPoint Presentation</vt:lpstr>
      <vt:lpstr>PowerPoint Presentation</vt:lpstr>
      <vt:lpstr>PowerPoint Presentation</vt:lpstr>
      <vt:lpstr>PowerPoint Presentation</vt:lpstr>
      <vt:lpstr>Marking criteria</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Marshall, Peter</dc:creator>
  <cp:lastModifiedBy>Knights, Mark</cp:lastModifiedBy>
  <cp:revision>23</cp:revision>
  <dcterms:created xsi:type="dcterms:W3CDTF">2017-05-01T09:12:39Z</dcterms:created>
  <dcterms:modified xsi:type="dcterms:W3CDTF">2018-05-03T07:13:11Z</dcterms:modified>
</cp:coreProperties>
</file>