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85" r:id="rId3"/>
    <p:sldId id="288" r:id="rId4"/>
    <p:sldId id="264" r:id="rId5"/>
    <p:sldId id="259" r:id="rId6"/>
    <p:sldId id="270" r:id="rId7"/>
    <p:sldId id="272" r:id="rId8"/>
    <p:sldId id="282" r:id="rId9"/>
    <p:sldId id="262" r:id="rId10"/>
    <p:sldId id="280" r:id="rId11"/>
    <p:sldId id="287" r:id="rId12"/>
    <p:sldId id="265" r:id="rId13"/>
    <p:sldId id="267" r:id="rId14"/>
    <p:sldId id="278" r:id="rId15"/>
    <p:sldId id="268" r:id="rId16"/>
    <p:sldId id="271" r:id="rId17"/>
    <p:sldId id="257" r:id="rId18"/>
    <p:sldId id="281" r:id="rId19"/>
    <p:sldId id="283" r:id="rId20"/>
    <p:sldId id="290" r:id="rId21"/>
    <p:sldId id="274" r:id="rId22"/>
    <p:sldId id="277" r:id="rId23"/>
    <p:sldId id="266" r:id="rId24"/>
    <p:sldId id="286" r:id="rId25"/>
    <p:sldId id="28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1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C9DA98-4497-48A2-A6E5-CCA95D01E5FA}" type="datetimeFigureOut">
              <a:rPr lang="en-GB" smtClean="0"/>
              <a:pPr/>
              <a:t>09/10/2017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C13AEA-4337-4CBB-99DC-F5678009750C}" type="slidenum">
              <a:rPr lang="en-GB" smtClean="0"/>
              <a:pPr/>
              <a:t>‹#›</a:t>
            </a:fld>
            <a:endParaRPr lang="en-GB"/>
          </a:p>
        </p:txBody>
      </p:sp>
    </p:spTree>
    <p:extLst>
      <p:ext uri="{BB962C8B-B14F-4D97-AF65-F5344CB8AC3E}">
        <p14:creationId xmlns:p14="http://schemas.microsoft.com/office/powerpoint/2010/main" val="3336410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a:t>
            </a:fld>
            <a:endParaRPr lang="en-GB"/>
          </a:p>
        </p:txBody>
      </p:sp>
    </p:spTree>
    <p:extLst>
      <p:ext uri="{BB962C8B-B14F-4D97-AF65-F5344CB8AC3E}">
        <p14:creationId xmlns:p14="http://schemas.microsoft.com/office/powerpoint/2010/main" val="3502116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10</a:t>
            </a:fld>
            <a:endParaRPr lang="en-GB"/>
          </a:p>
        </p:txBody>
      </p:sp>
    </p:spTree>
    <p:extLst>
      <p:ext uri="{BB962C8B-B14F-4D97-AF65-F5344CB8AC3E}">
        <p14:creationId xmlns:p14="http://schemas.microsoft.com/office/powerpoint/2010/main" val="2319418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11</a:t>
            </a:fld>
            <a:endParaRPr lang="en-GB"/>
          </a:p>
        </p:txBody>
      </p:sp>
    </p:spTree>
    <p:extLst>
      <p:ext uri="{BB962C8B-B14F-4D97-AF65-F5344CB8AC3E}">
        <p14:creationId xmlns:p14="http://schemas.microsoft.com/office/powerpoint/2010/main" val="143011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12</a:t>
            </a:fld>
            <a:endParaRPr lang="en-GB"/>
          </a:p>
        </p:txBody>
      </p:sp>
    </p:spTree>
    <p:extLst>
      <p:ext uri="{BB962C8B-B14F-4D97-AF65-F5344CB8AC3E}">
        <p14:creationId xmlns:p14="http://schemas.microsoft.com/office/powerpoint/2010/main" val="4172666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13</a:t>
            </a:fld>
            <a:endParaRPr lang="en-GB"/>
          </a:p>
        </p:txBody>
      </p:sp>
    </p:spTree>
    <p:extLst>
      <p:ext uri="{BB962C8B-B14F-4D97-AF65-F5344CB8AC3E}">
        <p14:creationId xmlns:p14="http://schemas.microsoft.com/office/powerpoint/2010/main" val="223674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14</a:t>
            </a:fld>
            <a:endParaRPr lang="en-GB"/>
          </a:p>
        </p:txBody>
      </p:sp>
    </p:spTree>
    <p:extLst>
      <p:ext uri="{BB962C8B-B14F-4D97-AF65-F5344CB8AC3E}">
        <p14:creationId xmlns:p14="http://schemas.microsoft.com/office/powerpoint/2010/main" val="382231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15</a:t>
            </a:fld>
            <a:endParaRPr lang="en-GB"/>
          </a:p>
        </p:txBody>
      </p:sp>
    </p:spTree>
    <p:extLst>
      <p:ext uri="{BB962C8B-B14F-4D97-AF65-F5344CB8AC3E}">
        <p14:creationId xmlns:p14="http://schemas.microsoft.com/office/powerpoint/2010/main" val="3994330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16</a:t>
            </a:fld>
            <a:endParaRPr lang="en-GB"/>
          </a:p>
        </p:txBody>
      </p:sp>
    </p:spTree>
    <p:extLst>
      <p:ext uri="{BB962C8B-B14F-4D97-AF65-F5344CB8AC3E}">
        <p14:creationId xmlns:p14="http://schemas.microsoft.com/office/powerpoint/2010/main" val="15972068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dirty="0"/>
              <a:t>"Yesterday the Bishop of London called together all his Clergy about this town, and told them he had express commandment from the King to will them to inveigh vehemently and bitterly in their sermons against the </a:t>
            </a:r>
            <a:r>
              <a:rPr lang="en-GB" dirty="0" err="1"/>
              <a:t>insolency</a:t>
            </a:r>
            <a:r>
              <a:rPr lang="en-GB" dirty="0"/>
              <a:t> of our women, and their wearing of broad-brimmed hats, pointed doublets, their hair cut short or shorn, and some of them </a:t>
            </a:r>
            <a:r>
              <a:rPr lang="en-GB" dirty="0" err="1"/>
              <a:t>stilletos</a:t>
            </a:r>
            <a:r>
              <a:rPr lang="en-GB" dirty="0"/>
              <a:t> or </a:t>
            </a:r>
            <a:r>
              <a:rPr lang="en-GB" dirty="0" err="1"/>
              <a:t>poinards</a:t>
            </a:r>
            <a:r>
              <a:rPr lang="en-GB" dirty="0"/>
              <a:t>. (Swords) The truth is the world is very far out of order." John Chamberlain, reported to his friend Dudley Carleton on January 25, 1620</a:t>
            </a:r>
            <a:br>
              <a:rPr lang="en-GB" dirty="0"/>
            </a:br>
            <a:br>
              <a:rPr lang="en-GB" dirty="0"/>
            </a:br>
            <a:r>
              <a:rPr lang="en-GB" dirty="0"/>
              <a:t>"Yesterday the Bishop of London called together all his Clergy about this town, and told them he had express commandment from the King to will them to inveigh vehemently and bitterly in their sermons against the </a:t>
            </a:r>
            <a:r>
              <a:rPr lang="en-GB" dirty="0" err="1"/>
              <a:t>insolency</a:t>
            </a:r>
            <a:r>
              <a:rPr lang="en-GB" dirty="0"/>
              <a:t> of our women, and their wearing of broad-brimmed hats, pointed doublets, their hair cut short or shorn, and some of them </a:t>
            </a:r>
            <a:r>
              <a:rPr lang="en-GB" dirty="0" err="1"/>
              <a:t>stilletos</a:t>
            </a:r>
            <a:r>
              <a:rPr lang="en-GB" dirty="0"/>
              <a:t> or </a:t>
            </a:r>
            <a:r>
              <a:rPr lang="en-GB" dirty="0" err="1"/>
              <a:t>poinards</a:t>
            </a:r>
            <a:r>
              <a:rPr lang="en-GB" dirty="0"/>
              <a:t>. (Swords) The truth is the world is very far out of order." John Chamberlain, reported to his friend Dudley Carleton on January 25, 1620</a:t>
            </a:r>
            <a:br>
              <a:rPr lang="en-GB" dirty="0"/>
            </a:br>
            <a:br>
              <a:rPr lang="en-GB" dirty="0"/>
            </a:br>
            <a:r>
              <a:rPr lang="en-GB" dirty="0"/>
              <a:t>"Yesterday the Bishop of London called together all his Clergy about this town, and told them he had express commandment from the King to will them to inveigh vehemently and bitterly in their sermons against the </a:t>
            </a:r>
            <a:r>
              <a:rPr lang="en-GB" dirty="0" err="1"/>
              <a:t>insolency</a:t>
            </a:r>
            <a:r>
              <a:rPr lang="en-GB" dirty="0"/>
              <a:t> of our women, and their wearing of broad-brimmed hats, pointed doublets, their hair cut short or shorn, and some of them </a:t>
            </a:r>
            <a:r>
              <a:rPr lang="en-GB" dirty="0" err="1"/>
              <a:t>stilletos</a:t>
            </a:r>
            <a:r>
              <a:rPr lang="en-GB" dirty="0"/>
              <a:t> or </a:t>
            </a:r>
            <a:r>
              <a:rPr lang="en-GB" dirty="0" err="1"/>
              <a:t>poinards</a:t>
            </a:r>
            <a:r>
              <a:rPr lang="en-GB" dirty="0"/>
              <a:t>. (Swords) The truth is the world is very far out of order." John Chamberlain, reported to his friend Dudley Carleton on January 25, 1620</a:t>
            </a:r>
            <a:br>
              <a:rPr lang="en-GB" dirty="0"/>
            </a:br>
            <a:br>
              <a:rPr lang="en-GB" dirty="0"/>
            </a:br>
            <a:endParaRPr lang="en-GB" dirty="0"/>
          </a:p>
        </p:txBody>
      </p:sp>
      <p:sp>
        <p:nvSpPr>
          <p:cNvPr id="4" name="Slide Number Placeholder 3"/>
          <p:cNvSpPr>
            <a:spLocks noGrp="1"/>
          </p:cNvSpPr>
          <p:nvPr>
            <p:ph type="sldNum" sz="quarter" idx="10"/>
          </p:nvPr>
        </p:nvSpPr>
        <p:spPr/>
        <p:txBody>
          <a:bodyPr/>
          <a:lstStyle/>
          <a:p>
            <a:fld id="{45C13AEA-4337-4CBB-99DC-F5678009750C}" type="slidenum">
              <a:rPr lang="en-GB" smtClean="0"/>
              <a:pPr/>
              <a:t>17</a:t>
            </a:fld>
            <a:endParaRPr lang="en-GB"/>
          </a:p>
        </p:txBody>
      </p:sp>
    </p:spTree>
    <p:extLst>
      <p:ext uri="{BB962C8B-B14F-4D97-AF65-F5344CB8AC3E}">
        <p14:creationId xmlns:p14="http://schemas.microsoft.com/office/powerpoint/2010/main" val="395209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18</a:t>
            </a:fld>
            <a:endParaRPr lang="en-GB"/>
          </a:p>
        </p:txBody>
      </p:sp>
    </p:spTree>
    <p:extLst>
      <p:ext uri="{BB962C8B-B14F-4D97-AF65-F5344CB8AC3E}">
        <p14:creationId xmlns:p14="http://schemas.microsoft.com/office/powerpoint/2010/main" val="4151608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19</a:t>
            </a:fld>
            <a:endParaRPr lang="en-GB"/>
          </a:p>
        </p:txBody>
      </p:sp>
    </p:spTree>
    <p:extLst>
      <p:ext uri="{BB962C8B-B14F-4D97-AF65-F5344CB8AC3E}">
        <p14:creationId xmlns:p14="http://schemas.microsoft.com/office/powerpoint/2010/main" val="186411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2</a:t>
            </a:fld>
            <a:endParaRPr lang="en-GB"/>
          </a:p>
        </p:txBody>
      </p:sp>
    </p:spTree>
    <p:extLst>
      <p:ext uri="{BB962C8B-B14F-4D97-AF65-F5344CB8AC3E}">
        <p14:creationId xmlns:p14="http://schemas.microsoft.com/office/powerpoint/2010/main" val="2622438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21</a:t>
            </a:fld>
            <a:endParaRPr lang="en-GB"/>
          </a:p>
        </p:txBody>
      </p:sp>
    </p:spTree>
    <p:extLst>
      <p:ext uri="{BB962C8B-B14F-4D97-AF65-F5344CB8AC3E}">
        <p14:creationId xmlns:p14="http://schemas.microsoft.com/office/powerpoint/2010/main" val="2947174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0BB2E44-6C7D-4A4E-9F5B-A363973A7857}" type="slidenum">
              <a:rPr lang="en-GB" smtClean="0"/>
              <a:pPr/>
              <a:t>22</a:t>
            </a:fld>
            <a:endParaRPr lang="en-GB"/>
          </a:p>
        </p:txBody>
      </p:sp>
    </p:spTree>
    <p:extLst>
      <p:ext uri="{BB962C8B-B14F-4D97-AF65-F5344CB8AC3E}">
        <p14:creationId xmlns:p14="http://schemas.microsoft.com/office/powerpoint/2010/main" val="2164685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23</a:t>
            </a:fld>
            <a:endParaRPr lang="en-GB"/>
          </a:p>
        </p:txBody>
      </p:sp>
    </p:spTree>
    <p:extLst>
      <p:ext uri="{BB962C8B-B14F-4D97-AF65-F5344CB8AC3E}">
        <p14:creationId xmlns:p14="http://schemas.microsoft.com/office/powerpoint/2010/main" val="13262185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24</a:t>
            </a:fld>
            <a:endParaRPr lang="en-GB"/>
          </a:p>
        </p:txBody>
      </p:sp>
    </p:spTree>
    <p:extLst>
      <p:ext uri="{BB962C8B-B14F-4D97-AF65-F5344CB8AC3E}">
        <p14:creationId xmlns:p14="http://schemas.microsoft.com/office/powerpoint/2010/main" val="2020300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25</a:t>
            </a:fld>
            <a:endParaRPr lang="en-GB"/>
          </a:p>
        </p:txBody>
      </p:sp>
    </p:spTree>
    <p:extLst>
      <p:ext uri="{BB962C8B-B14F-4D97-AF65-F5344CB8AC3E}">
        <p14:creationId xmlns:p14="http://schemas.microsoft.com/office/powerpoint/2010/main" val="2906215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3</a:t>
            </a:fld>
            <a:endParaRPr lang="en-GB"/>
          </a:p>
        </p:txBody>
      </p:sp>
    </p:spTree>
    <p:extLst>
      <p:ext uri="{BB962C8B-B14F-4D97-AF65-F5344CB8AC3E}">
        <p14:creationId xmlns:p14="http://schemas.microsoft.com/office/powerpoint/2010/main" val="3735013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4</a:t>
            </a:fld>
            <a:endParaRPr lang="en-GB"/>
          </a:p>
        </p:txBody>
      </p:sp>
    </p:spTree>
    <p:extLst>
      <p:ext uri="{BB962C8B-B14F-4D97-AF65-F5344CB8AC3E}">
        <p14:creationId xmlns:p14="http://schemas.microsoft.com/office/powerpoint/2010/main" val="2128303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5</a:t>
            </a:fld>
            <a:endParaRPr lang="en-GB"/>
          </a:p>
        </p:txBody>
      </p:sp>
    </p:spTree>
    <p:extLst>
      <p:ext uri="{BB962C8B-B14F-4D97-AF65-F5344CB8AC3E}">
        <p14:creationId xmlns:p14="http://schemas.microsoft.com/office/powerpoint/2010/main" val="2885180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0BB2E44-6C7D-4A4E-9F5B-A363973A7857}" type="slidenum">
              <a:rPr lang="en-GB" smtClean="0"/>
              <a:pPr/>
              <a:t>6</a:t>
            </a:fld>
            <a:endParaRPr lang="en-GB"/>
          </a:p>
        </p:txBody>
      </p:sp>
    </p:spTree>
    <p:extLst>
      <p:ext uri="{BB962C8B-B14F-4D97-AF65-F5344CB8AC3E}">
        <p14:creationId xmlns:p14="http://schemas.microsoft.com/office/powerpoint/2010/main" val="2331086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7</a:t>
            </a:fld>
            <a:endParaRPr lang="en-GB"/>
          </a:p>
        </p:txBody>
      </p:sp>
    </p:spTree>
    <p:extLst>
      <p:ext uri="{BB962C8B-B14F-4D97-AF65-F5344CB8AC3E}">
        <p14:creationId xmlns:p14="http://schemas.microsoft.com/office/powerpoint/2010/main" val="3968293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8</a:t>
            </a:fld>
            <a:endParaRPr lang="en-GB"/>
          </a:p>
        </p:txBody>
      </p:sp>
    </p:spTree>
    <p:extLst>
      <p:ext uri="{BB962C8B-B14F-4D97-AF65-F5344CB8AC3E}">
        <p14:creationId xmlns:p14="http://schemas.microsoft.com/office/powerpoint/2010/main" val="2229218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5C13AEA-4337-4CBB-99DC-F5678009750C}" type="slidenum">
              <a:rPr lang="en-GB" smtClean="0"/>
              <a:pPr/>
              <a:t>9</a:t>
            </a:fld>
            <a:endParaRPr lang="en-GB"/>
          </a:p>
        </p:txBody>
      </p:sp>
    </p:spTree>
    <p:extLst>
      <p:ext uri="{BB962C8B-B14F-4D97-AF65-F5344CB8AC3E}">
        <p14:creationId xmlns:p14="http://schemas.microsoft.com/office/powerpoint/2010/main" val="2388494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C2BC2D-E57D-4AB9-B79D-E4092397BA6C}" type="datetimeFigureOut">
              <a:rPr lang="en-GB" smtClean="0"/>
              <a:pPr/>
              <a:t>09/10/2017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B709EB-7BBF-4928-B567-27CBF2FA319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2BC2D-E57D-4AB9-B79D-E4092397BA6C}" type="datetimeFigureOut">
              <a:rPr lang="en-GB" smtClean="0"/>
              <a:pPr/>
              <a:t>09/10/2017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709EB-7BBF-4928-B567-27CBF2FA319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4000" r="-3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00098" y="1214422"/>
            <a:ext cx="7772400" cy="749945"/>
          </a:xfrm>
        </p:spPr>
        <p:txBody>
          <a:bodyPr>
            <a:normAutofit fontScale="90000"/>
          </a:bodyPr>
          <a:lstStyle/>
          <a:p>
            <a:r>
              <a:rPr lang="en-GB" b="1" dirty="0"/>
              <a:t>Gender</a:t>
            </a:r>
          </a:p>
        </p:txBody>
      </p:sp>
      <p:sp>
        <p:nvSpPr>
          <p:cNvPr id="3" name="Subtitle 2"/>
          <p:cNvSpPr>
            <a:spLocks noGrp="1"/>
          </p:cNvSpPr>
          <p:nvPr>
            <p:ph type="subTitle" idx="1"/>
          </p:nvPr>
        </p:nvSpPr>
        <p:spPr>
          <a:xfrm>
            <a:off x="3428992" y="0"/>
            <a:ext cx="6400800" cy="1752600"/>
          </a:xfrm>
        </p:spPr>
        <p:txBody>
          <a:bodyPr/>
          <a:lstStyle/>
          <a:p>
            <a:r>
              <a:rPr lang="en-GB" dirty="0"/>
              <a:t>Prof Mark Knights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476672"/>
            <a:ext cx="8229600" cy="5865515"/>
          </a:xfrm>
        </p:spPr>
        <p:txBody>
          <a:bodyPr>
            <a:normAutofit/>
          </a:bodyPr>
          <a:lstStyle/>
          <a:p>
            <a:r>
              <a:rPr lang="en-GB" dirty="0"/>
              <a:t>‘It follows then that gender is the social organization of sexual difference.... Gender is the knowledge that establishes meanings for bodily differences. These meanings vary across cultures, social groups, and time...’</a:t>
            </a:r>
          </a:p>
          <a:p>
            <a:r>
              <a:rPr lang="en-GB" dirty="0"/>
              <a:t>The key question is how hierarchies of gender ‘are constructed or legitimated. The emphasis on how suggests a study of processes, not of origins, of multiple rather than single causes, of rhetoric or discourse rather than ideology or consciousness’</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5626968" cy="1143000"/>
          </a:xfrm>
        </p:spPr>
        <p:txBody>
          <a:bodyPr/>
          <a:lstStyle/>
          <a:p>
            <a:r>
              <a:rPr lang="en-GB" dirty="0"/>
              <a:t>Masculinity</a:t>
            </a:r>
          </a:p>
        </p:txBody>
      </p:sp>
      <p:sp>
        <p:nvSpPr>
          <p:cNvPr id="3" name="Content Placeholder 2"/>
          <p:cNvSpPr>
            <a:spLocks noGrp="1"/>
          </p:cNvSpPr>
          <p:nvPr>
            <p:ph idx="1"/>
          </p:nvPr>
        </p:nvSpPr>
        <p:spPr>
          <a:xfrm>
            <a:off x="229002" y="1338606"/>
            <a:ext cx="5842992" cy="5256584"/>
          </a:xfrm>
        </p:spPr>
        <p:txBody>
          <a:bodyPr>
            <a:normAutofit fontScale="85000" lnSpcReduction="10000"/>
          </a:bodyPr>
          <a:lstStyle/>
          <a:p>
            <a:r>
              <a:rPr lang="en-GB" dirty="0"/>
              <a:t>It follows that gender is also about the history of the construction of masculinity [Elizabeth </a:t>
            </a:r>
            <a:r>
              <a:rPr lang="en-GB" dirty="0" err="1"/>
              <a:t>Foyster</a:t>
            </a:r>
            <a:r>
              <a:rPr lang="en-GB" dirty="0"/>
              <a:t>, Anthony Fletcher, Alex Shepard]</a:t>
            </a:r>
          </a:p>
          <a:p>
            <a:r>
              <a:rPr lang="en-GB" dirty="0"/>
              <a:t>How were ideas about manhood shaped? How did men behave? </a:t>
            </a:r>
          </a:p>
          <a:p>
            <a:r>
              <a:rPr lang="en-GB" dirty="0"/>
              <a:t>Is there a danger that this focus might return the gaze to the men that feminist historians were trying to challenge?</a:t>
            </a:r>
          </a:p>
          <a:p>
            <a:r>
              <a:rPr lang="en-GB" dirty="0"/>
              <a:t>Randolph </a:t>
            </a:r>
            <a:r>
              <a:rPr lang="en-GB" dirty="0" err="1"/>
              <a:t>Trumbach</a:t>
            </a:r>
            <a:r>
              <a:rPr lang="en-GB" dirty="0"/>
              <a:t> (1998): the emergence by the early C18th of a ‘third gender’. </a:t>
            </a:r>
          </a:p>
        </p:txBody>
      </p:sp>
      <p:pic>
        <p:nvPicPr>
          <p:cNvPr id="2050" name="Picture 2"/>
          <p:cNvPicPr>
            <a:picLocks noChangeAspect="1" noChangeArrowheads="1"/>
          </p:cNvPicPr>
          <p:nvPr/>
        </p:nvPicPr>
        <p:blipFill>
          <a:blip r:embed="rId3" cstate="print"/>
          <a:srcRect/>
          <a:stretch>
            <a:fillRect/>
          </a:stretch>
        </p:blipFill>
        <p:spPr bwMode="auto">
          <a:xfrm>
            <a:off x="6300192" y="764704"/>
            <a:ext cx="2555776" cy="540546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noAutofit/>
          </a:bodyPr>
          <a:lstStyle/>
          <a:p>
            <a:endParaRPr lang="en-GB" sz="2800" dirty="0"/>
          </a:p>
        </p:txBody>
      </p:sp>
      <p:sp>
        <p:nvSpPr>
          <p:cNvPr id="3" name="Content Placeholder 2"/>
          <p:cNvSpPr>
            <a:spLocks noGrp="1"/>
          </p:cNvSpPr>
          <p:nvPr>
            <p:ph idx="1"/>
          </p:nvPr>
        </p:nvSpPr>
        <p:spPr>
          <a:xfrm>
            <a:off x="285720" y="1500175"/>
            <a:ext cx="8572560" cy="1428760"/>
          </a:xfrm>
        </p:spPr>
        <p:txBody>
          <a:bodyPr>
            <a:normAutofit/>
          </a:bodyPr>
          <a:lstStyle/>
          <a:p>
            <a:endParaRPr lang="en-GB" dirty="0"/>
          </a:p>
        </p:txBody>
      </p:sp>
      <p:pic>
        <p:nvPicPr>
          <p:cNvPr id="4" name="Picture 3" descr="against men.JPG"/>
          <p:cNvPicPr>
            <a:picLocks noChangeAspect="1"/>
          </p:cNvPicPr>
          <p:nvPr/>
        </p:nvPicPr>
        <p:blipFill>
          <a:blip r:embed="rId3" cstate="print"/>
          <a:stretch>
            <a:fillRect/>
          </a:stretch>
        </p:blipFill>
        <p:spPr>
          <a:xfrm>
            <a:off x="0" y="2060848"/>
            <a:ext cx="4591789" cy="3919542"/>
          </a:xfrm>
          <a:prstGeom prst="rect">
            <a:avLst/>
          </a:prstGeom>
        </p:spPr>
      </p:pic>
      <p:pic>
        <p:nvPicPr>
          <p:cNvPr id="5" name="Picture 4" descr="against women.JPG"/>
          <p:cNvPicPr>
            <a:picLocks noChangeAspect="1"/>
          </p:cNvPicPr>
          <p:nvPr/>
        </p:nvPicPr>
        <p:blipFill>
          <a:blip r:embed="rId4" cstate="print"/>
          <a:stretch>
            <a:fillRect/>
          </a:stretch>
        </p:blipFill>
        <p:spPr>
          <a:xfrm>
            <a:off x="4572000" y="2060848"/>
            <a:ext cx="4360032" cy="3929065"/>
          </a:xfrm>
          <a:prstGeom prst="rect">
            <a:avLst/>
          </a:prstGeom>
        </p:spPr>
      </p:pic>
      <p:sp>
        <p:nvSpPr>
          <p:cNvPr id="6" name="TextBox 5"/>
          <p:cNvSpPr txBox="1"/>
          <p:nvPr/>
        </p:nvSpPr>
        <p:spPr>
          <a:xfrm>
            <a:off x="2195736" y="332656"/>
            <a:ext cx="4608512" cy="1569660"/>
          </a:xfrm>
          <a:prstGeom prst="rect">
            <a:avLst/>
          </a:prstGeom>
          <a:solidFill>
            <a:schemeClr val="accent3">
              <a:lumMod val="20000"/>
              <a:lumOff val="80000"/>
            </a:schemeClr>
          </a:solidFill>
        </p:spPr>
        <p:txBody>
          <a:bodyPr wrap="square" rtlCol="0">
            <a:spAutoFit/>
          </a:bodyPr>
          <a:lstStyle/>
          <a:p>
            <a:pPr algn="ctr"/>
            <a:r>
              <a:rPr lang="en-GB" sz="2400" dirty="0"/>
              <a:t>The pie chart on the left shows insults against men in Cambridge 1581-1640; the one on the right shows insults against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42792" cy="922114"/>
          </a:xfrm>
        </p:spPr>
        <p:txBody>
          <a:bodyPr/>
          <a:lstStyle/>
          <a:p>
            <a:r>
              <a:rPr lang="en-GB" dirty="0"/>
              <a:t>Religion</a:t>
            </a:r>
          </a:p>
        </p:txBody>
      </p:sp>
      <p:sp>
        <p:nvSpPr>
          <p:cNvPr id="3" name="Content Placeholder 2"/>
          <p:cNvSpPr>
            <a:spLocks noGrp="1"/>
          </p:cNvSpPr>
          <p:nvPr>
            <p:ph idx="1"/>
          </p:nvPr>
        </p:nvSpPr>
        <p:spPr>
          <a:xfrm>
            <a:off x="457200" y="1268760"/>
            <a:ext cx="3898776" cy="5589240"/>
          </a:xfrm>
        </p:spPr>
        <p:txBody>
          <a:bodyPr>
            <a:normAutofit fontScale="92500" lnSpcReduction="20000"/>
          </a:bodyPr>
          <a:lstStyle/>
          <a:p>
            <a:r>
              <a:rPr lang="en-GB" dirty="0"/>
              <a:t>Biblical views of women</a:t>
            </a:r>
          </a:p>
          <a:p>
            <a:r>
              <a:rPr lang="en-GB" dirty="0"/>
              <a:t>Protestant Reformation</a:t>
            </a:r>
          </a:p>
          <a:p>
            <a:pPr>
              <a:buNone/>
            </a:pPr>
            <a:r>
              <a:rPr lang="en-GB" dirty="0"/>
              <a:t>Destruction of cult of Virgin Mary; abolition of nunneries</a:t>
            </a:r>
          </a:p>
          <a:p>
            <a:pPr>
              <a:buNone/>
            </a:pPr>
            <a:r>
              <a:rPr lang="en-GB" dirty="0"/>
              <a:t>Protestant social conservatism though some groups challenged (Anabaptists and polygamy; Quakers) </a:t>
            </a:r>
          </a:p>
        </p:txBody>
      </p:sp>
      <p:pic>
        <p:nvPicPr>
          <p:cNvPr id="4" name="Picture 4" descr="1641 women preachers"/>
          <p:cNvPicPr>
            <a:picLocks noChangeAspect="1" noChangeArrowheads="1"/>
          </p:cNvPicPr>
          <p:nvPr/>
        </p:nvPicPr>
        <p:blipFill>
          <a:blip r:embed="rId3" cstate="print"/>
          <a:srcRect/>
          <a:stretch>
            <a:fillRect/>
          </a:stretch>
        </p:blipFill>
        <p:spPr bwMode="auto">
          <a:xfrm>
            <a:off x="4714876" y="1000108"/>
            <a:ext cx="4297362" cy="545306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dirty="0"/>
              <a:t>Catholic Reformation</a:t>
            </a:r>
          </a:p>
        </p:txBody>
      </p:sp>
      <p:sp>
        <p:nvSpPr>
          <p:cNvPr id="3" name="Content Placeholder 2"/>
          <p:cNvSpPr>
            <a:spLocks noGrp="1"/>
          </p:cNvSpPr>
          <p:nvPr>
            <p:ph idx="1"/>
          </p:nvPr>
        </p:nvSpPr>
        <p:spPr>
          <a:xfrm>
            <a:off x="0" y="1052736"/>
            <a:ext cx="4716016" cy="5805264"/>
          </a:xfrm>
        </p:spPr>
        <p:txBody>
          <a:bodyPr>
            <a:normAutofit fontScale="85000" lnSpcReduction="20000"/>
          </a:bodyPr>
          <a:lstStyle/>
          <a:p>
            <a:pPr lvl="1">
              <a:buNone/>
            </a:pPr>
            <a:r>
              <a:rPr lang="en-GB" dirty="0"/>
              <a:t>Stress on order and obedience; but also Teresa of Avila in C16th – mystic who had deep interaction with her God that resulted in trances and paralysis; prompted by the Spanish Inquisition, she wrote an account of them. </a:t>
            </a:r>
          </a:p>
          <a:p>
            <a:pPr lvl="1">
              <a:buNone/>
            </a:pPr>
            <a:r>
              <a:rPr lang="en-GB" dirty="0"/>
              <a:t>‘Lord of my soul, you did not hate women when you walked in the world; rather you favoured them always with much pity and found in them as much love and more faith than in men. Is it not enough, Lord, that the world has intimidated us … so that we may not do anything worthwhile for you in public?’</a:t>
            </a:r>
          </a:p>
          <a:p>
            <a:endParaRPr lang="en-GB" dirty="0"/>
          </a:p>
        </p:txBody>
      </p:sp>
      <p:pic>
        <p:nvPicPr>
          <p:cNvPr id="5" name="Picture 4" descr="Teresa_of_Avila_dsc01644.jpg"/>
          <p:cNvPicPr>
            <a:picLocks noChangeAspect="1"/>
          </p:cNvPicPr>
          <p:nvPr/>
        </p:nvPicPr>
        <p:blipFill>
          <a:blip r:embed="rId3" cstate="print"/>
          <a:stretch>
            <a:fillRect/>
          </a:stretch>
        </p:blipFill>
        <p:spPr>
          <a:xfrm>
            <a:off x="4860032" y="1268760"/>
            <a:ext cx="4112243" cy="393305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74840" cy="778098"/>
          </a:xfrm>
        </p:spPr>
        <p:txBody>
          <a:bodyPr/>
          <a:lstStyle/>
          <a:p>
            <a:r>
              <a:rPr lang="en-GB" dirty="0"/>
              <a:t>Witchcraft</a:t>
            </a:r>
          </a:p>
        </p:txBody>
      </p:sp>
      <p:sp>
        <p:nvSpPr>
          <p:cNvPr id="3" name="Content Placeholder 2"/>
          <p:cNvSpPr>
            <a:spLocks noGrp="1"/>
          </p:cNvSpPr>
          <p:nvPr>
            <p:ph idx="1"/>
          </p:nvPr>
        </p:nvSpPr>
        <p:spPr>
          <a:xfrm>
            <a:off x="457200" y="1196752"/>
            <a:ext cx="4762872" cy="5112568"/>
          </a:xfrm>
        </p:spPr>
        <p:txBody>
          <a:bodyPr>
            <a:normAutofit fontScale="92500" lnSpcReduction="10000"/>
          </a:bodyPr>
          <a:lstStyle/>
          <a:p>
            <a:r>
              <a:rPr lang="en-GB" dirty="0"/>
              <a:t>About 80% of prosecutions for witchcraft were against women. Why?</a:t>
            </a:r>
          </a:p>
          <a:p>
            <a:r>
              <a:rPr lang="en-GB" i="1" dirty="0" err="1"/>
              <a:t>Malleus</a:t>
            </a:r>
            <a:r>
              <a:rPr lang="en-GB" i="1" dirty="0"/>
              <a:t> </a:t>
            </a:r>
            <a:r>
              <a:rPr lang="en-GB" i="1" dirty="0" err="1"/>
              <a:t>Maleficarum</a:t>
            </a:r>
            <a:r>
              <a:rPr lang="en-GB" i="1" dirty="0"/>
              <a:t> </a:t>
            </a:r>
            <a:r>
              <a:rPr lang="en-GB" dirty="0"/>
              <a:t>(1486):</a:t>
            </a:r>
          </a:p>
          <a:p>
            <a:pPr lvl="1"/>
            <a:r>
              <a:rPr lang="en-GB" dirty="0"/>
              <a:t>Women as more credulous</a:t>
            </a:r>
          </a:p>
          <a:p>
            <a:pPr lvl="1"/>
            <a:r>
              <a:rPr lang="en-GB" dirty="0"/>
              <a:t>more impressionable</a:t>
            </a:r>
          </a:p>
          <a:p>
            <a:pPr lvl="1"/>
            <a:r>
              <a:rPr lang="en-GB" dirty="0"/>
              <a:t>Slippery tongues</a:t>
            </a:r>
          </a:p>
          <a:p>
            <a:pPr lvl="1"/>
            <a:r>
              <a:rPr lang="en-GB" dirty="0"/>
              <a:t>More carnal</a:t>
            </a:r>
          </a:p>
          <a:p>
            <a:pPr lvl="1"/>
            <a:r>
              <a:rPr lang="en-GB" dirty="0"/>
              <a:t>Skilled in deception</a:t>
            </a:r>
          </a:p>
          <a:p>
            <a:pPr lvl="1"/>
            <a:r>
              <a:rPr lang="en-GB" dirty="0"/>
              <a:t>She is ‘an imperfect animal’</a:t>
            </a:r>
          </a:p>
        </p:txBody>
      </p:sp>
      <p:pic>
        <p:nvPicPr>
          <p:cNvPr id="2054" name="Picture 6" descr="http://upload.wikimedia.org/wikipedia/en/thumb/0/0e/The_Obscene_Kiss.jpg/200px-The_Obscene_Kiss.jpg"/>
          <p:cNvPicPr>
            <a:picLocks noChangeAspect="1" noChangeArrowheads="1"/>
          </p:cNvPicPr>
          <p:nvPr/>
        </p:nvPicPr>
        <p:blipFill>
          <a:blip r:embed="rId3" cstate="print"/>
          <a:srcRect/>
          <a:stretch>
            <a:fillRect/>
          </a:stretch>
        </p:blipFill>
        <p:spPr bwMode="auto">
          <a:xfrm>
            <a:off x="5148064" y="476672"/>
            <a:ext cx="3569420" cy="2837688"/>
          </a:xfrm>
          <a:prstGeom prst="rect">
            <a:avLst/>
          </a:prstGeom>
          <a:noFill/>
        </p:spPr>
      </p:pic>
      <p:pic>
        <p:nvPicPr>
          <p:cNvPr id="2058" name="Picture 10" descr="http://4.bp.blogspot.com/_w_NTw93pZOQ/SudPeH6KnoI/AAAAAAAAAJY/spTgWKcb36Y/s400/WitchHang+2.JPG"/>
          <p:cNvPicPr>
            <a:picLocks noChangeAspect="1" noChangeArrowheads="1"/>
          </p:cNvPicPr>
          <p:nvPr/>
        </p:nvPicPr>
        <p:blipFill>
          <a:blip r:embed="rId4" cstate="print"/>
          <a:srcRect/>
          <a:stretch>
            <a:fillRect/>
          </a:stretch>
        </p:blipFill>
        <p:spPr bwMode="auto">
          <a:xfrm>
            <a:off x="5508104" y="3334254"/>
            <a:ext cx="3096344" cy="342227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Debate over women (‘</a:t>
            </a:r>
            <a:r>
              <a:rPr lang="en-GB" dirty="0" err="1"/>
              <a:t>querelle</a:t>
            </a:r>
            <a:r>
              <a:rPr lang="en-GB" dirty="0"/>
              <a:t> des femmes’)</a:t>
            </a:r>
          </a:p>
        </p:txBody>
      </p:sp>
      <p:sp>
        <p:nvSpPr>
          <p:cNvPr id="3" name="Content Placeholder 2"/>
          <p:cNvSpPr>
            <a:spLocks noGrp="1"/>
          </p:cNvSpPr>
          <p:nvPr>
            <p:ph idx="1"/>
          </p:nvPr>
        </p:nvSpPr>
        <p:spPr/>
        <p:txBody>
          <a:bodyPr>
            <a:normAutofit fontScale="92500" lnSpcReduction="20000"/>
          </a:bodyPr>
          <a:lstStyle/>
          <a:p>
            <a:r>
              <a:rPr lang="en-GB" dirty="0"/>
              <a:t>Defences of women, from </a:t>
            </a:r>
            <a:r>
              <a:rPr lang="en-GB" dirty="0" err="1"/>
              <a:t>misogynystic</a:t>
            </a:r>
            <a:r>
              <a:rPr lang="en-GB" dirty="0"/>
              <a:t> attack</a:t>
            </a:r>
          </a:p>
          <a:p>
            <a:r>
              <a:rPr lang="en-GB" dirty="0" err="1"/>
              <a:t>Eg</a:t>
            </a:r>
            <a:r>
              <a:rPr lang="en-GB" dirty="0"/>
              <a:t> Lucrezia Marinelli, </a:t>
            </a:r>
            <a:r>
              <a:rPr lang="en-GB" i="1" dirty="0"/>
              <a:t>The Nobility and Excellence of Women and the Defects and Vices of Men</a:t>
            </a:r>
            <a:r>
              <a:rPr lang="en-GB" dirty="0"/>
              <a:t> (1600); </a:t>
            </a:r>
            <a:r>
              <a:rPr lang="en-GB" dirty="0" err="1"/>
              <a:t>Mariele</a:t>
            </a:r>
            <a:r>
              <a:rPr lang="en-GB" dirty="0"/>
              <a:t> Jars de </a:t>
            </a:r>
            <a:r>
              <a:rPr lang="en-GB" dirty="0" err="1"/>
              <a:t>Gournay</a:t>
            </a:r>
            <a:r>
              <a:rPr lang="en-GB" dirty="0"/>
              <a:t>, </a:t>
            </a:r>
            <a:r>
              <a:rPr lang="en-GB" i="1" dirty="0" err="1"/>
              <a:t>L’Egalité</a:t>
            </a:r>
            <a:r>
              <a:rPr lang="en-GB" i="1" dirty="0"/>
              <a:t> des hommes et des femmes </a:t>
            </a:r>
            <a:r>
              <a:rPr lang="en-GB" dirty="0"/>
              <a:t>(1622)</a:t>
            </a:r>
          </a:p>
          <a:p>
            <a:r>
              <a:rPr lang="en-GB" dirty="0"/>
              <a:t>Joseph </a:t>
            </a:r>
            <a:r>
              <a:rPr lang="en-GB" dirty="0" err="1"/>
              <a:t>Swetnam</a:t>
            </a:r>
            <a:r>
              <a:rPr lang="en-GB" dirty="0"/>
              <a:t>, </a:t>
            </a:r>
            <a:r>
              <a:rPr lang="en-GB" i="1" dirty="0"/>
              <a:t>The Arraignment of Lewd, Idle, Forward and </a:t>
            </a:r>
            <a:r>
              <a:rPr lang="en-GB" i="1" dirty="0" err="1"/>
              <a:t>Unconstant</a:t>
            </a:r>
            <a:r>
              <a:rPr lang="en-GB" i="1" dirty="0"/>
              <a:t> Women </a:t>
            </a:r>
            <a:r>
              <a:rPr lang="en-GB" dirty="0"/>
              <a:t>(1615) provoked two counter-attacks, one by Rachel </a:t>
            </a:r>
            <a:r>
              <a:rPr lang="en-GB" dirty="0" err="1"/>
              <a:t>Speght</a:t>
            </a:r>
            <a:r>
              <a:rPr lang="en-GB" dirty="0"/>
              <a:t> (1617) and another by Esther </a:t>
            </a:r>
            <a:r>
              <a:rPr lang="en-GB" dirty="0" err="1"/>
              <a:t>Sowernam</a:t>
            </a:r>
            <a:r>
              <a:rPr lang="en-GB" dirty="0"/>
              <a:t>, </a:t>
            </a:r>
            <a:r>
              <a:rPr lang="en-GB" i="1" dirty="0"/>
              <a:t>The Worming of a Mad Dog </a:t>
            </a:r>
            <a:r>
              <a:rPr lang="en-GB" dirty="0"/>
              <a:t>(1617)</a:t>
            </a:r>
          </a:p>
          <a:p>
            <a:r>
              <a:rPr lang="en-GB" dirty="0"/>
              <a:t>How serious? Entertainment?</a:t>
            </a:r>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2200" dirty="0"/>
              <a:t>Two pamphlets were published in 1620 which debated the fashion of women wearing men's clothing. The King and Church condemned it.</a:t>
            </a:r>
            <a:endParaRPr lang="en-GB" dirty="0"/>
          </a:p>
        </p:txBody>
      </p:sp>
      <p:pic>
        <p:nvPicPr>
          <p:cNvPr id="4" name="Content Placeholder 3" descr="pam2.jpg"/>
          <p:cNvPicPr>
            <a:picLocks noGrp="1" noChangeAspect="1"/>
          </p:cNvPicPr>
          <p:nvPr>
            <p:ph sz="half" idx="1"/>
          </p:nvPr>
        </p:nvPicPr>
        <p:blipFill>
          <a:blip r:embed="rId3" cstate="print"/>
          <a:stretch>
            <a:fillRect/>
          </a:stretch>
        </p:blipFill>
        <p:spPr>
          <a:xfrm>
            <a:off x="539552" y="1340768"/>
            <a:ext cx="3847519" cy="5340404"/>
          </a:xfrm>
        </p:spPr>
      </p:pic>
      <p:pic>
        <p:nvPicPr>
          <p:cNvPr id="7" name="Content Placeholder 6" descr="pam1.jpg"/>
          <p:cNvPicPr>
            <a:picLocks noGrp="1" noChangeAspect="1"/>
          </p:cNvPicPr>
          <p:nvPr>
            <p:ph sz="half" idx="2"/>
          </p:nvPr>
        </p:nvPicPr>
        <p:blipFill>
          <a:blip r:embed="rId4" cstate="print"/>
          <a:stretch>
            <a:fillRect/>
          </a:stretch>
        </p:blipFill>
        <p:spPr>
          <a:xfrm>
            <a:off x="4572000" y="1268760"/>
            <a:ext cx="3976806" cy="5400600"/>
          </a:xfrm>
        </p:spPr>
      </p:pic>
      <p:sp>
        <p:nvSpPr>
          <p:cNvPr id="8" name="TextBox 7"/>
          <p:cNvSpPr txBox="1"/>
          <p:nvPr/>
        </p:nvSpPr>
        <p:spPr>
          <a:xfrm>
            <a:off x="683568" y="6165304"/>
            <a:ext cx="6984776" cy="923330"/>
          </a:xfrm>
          <a:prstGeom prst="rect">
            <a:avLst/>
          </a:prstGeom>
          <a:noFill/>
        </p:spPr>
        <p:txBody>
          <a:bodyPr wrap="square" rtlCol="0">
            <a:spAutoFit/>
          </a:bodyPr>
          <a:lstStyle/>
          <a:p>
            <a:br>
              <a:rPr lang="en-GB" dirty="0"/>
            </a:br>
            <a:br>
              <a:rPr lang="en-GB" dirty="0"/>
            </a:b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GB" dirty="0"/>
              <a:t>Ballad literature</a:t>
            </a:r>
          </a:p>
        </p:txBody>
      </p:sp>
      <p:pic>
        <p:nvPicPr>
          <p:cNvPr id="5" name="Picture 4" descr="female soldier.jpg"/>
          <p:cNvPicPr>
            <a:picLocks noChangeAspect="1"/>
          </p:cNvPicPr>
          <p:nvPr/>
        </p:nvPicPr>
        <p:blipFill>
          <a:blip r:embed="rId3" cstate="print"/>
          <a:stretch>
            <a:fillRect/>
          </a:stretch>
        </p:blipFill>
        <p:spPr>
          <a:xfrm>
            <a:off x="1187624" y="70284"/>
            <a:ext cx="6696744" cy="6696744"/>
          </a:xfrm>
          <a:prstGeom prst="rect">
            <a:avLst/>
          </a:prstGeom>
        </p:spPr>
      </p:pic>
      <p:sp>
        <p:nvSpPr>
          <p:cNvPr id="6" name="Content Placeholder 5">
            <a:extLst>
              <a:ext uri="{FF2B5EF4-FFF2-40B4-BE49-F238E27FC236}">
                <a16:creationId xmlns:a16="http://schemas.microsoft.com/office/drawing/2014/main" id="{BA54D1FA-890C-4134-8C2F-196DE3D7A659}"/>
              </a:ext>
            </a:extLst>
          </p:cNvPr>
          <p:cNvSpPr>
            <a:spLocks noGrp="1"/>
          </p:cNvSpPr>
          <p:nvPr>
            <p:ph idx="1"/>
          </p:nvPr>
        </p:nvSpPr>
        <p:spPr/>
        <p:txBody>
          <a:bodyPr/>
          <a:lstStyle/>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any thing for a quiet life crop.bmp"/>
          <p:cNvPicPr>
            <a:picLocks noGrp="1" noChangeAspect="1"/>
          </p:cNvPicPr>
          <p:nvPr>
            <p:ph idx="1"/>
          </p:nvPr>
        </p:nvPicPr>
        <p:blipFill>
          <a:blip r:embed="rId3" cstate="print"/>
          <a:stretch>
            <a:fillRect/>
          </a:stretch>
        </p:blipFill>
        <p:spPr>
          <a:xfrm>
            <a:off x="1691680" y="332656"/>
            <a:ext cx="5669235" cy="6048672"/>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Aims</a:t>
            </a:r>
          </a:p>
        </p:txBody>
      </p:sp>
      <p:sp>
        <p:nvSpPr>
          <p:cNvPr id="3" name="Content Placeholder 2"/>
          <p:cNvSpPr>
            <a:spLocks noGrp="1"/>
          </p:cNvSpPr>
          <p:nvPr>
            <p:ph idx="1"/>
          </p:nvPr>
        </p:nvSpPr>
        <p:spPr/>
        <p:txBody>
          <a:bodyPr>
            <a:normAutofit/>
          </a:bodyPr>
          <a:lstStyle/>
          <a:p>
            <a:r>
              <a:rPr lang="en-GB" dirty="0"/>
              <a:t>Think about what gender means</a:t>
            </a:r>
          </a:p>
          <a:p>
            <a:r>
              <a:rPr lang="en-GB" dirty="0"/>
              <a:t>To stress the importance of the household as a conceptual and practical unit</a:t>
            </a:r>
          </a:p>
          <a:p>
            <a:r>
              <a:rPr lang="en-GB" dirty="0"/>
              <a:t>To examine the anxieties contemporaries had about gender roles but also the entertainment they derived from them</a:t>
            </a:r>
          </a:p>
          <a:p>
            <a:r>
              <a:rPr lang="en-GB" dirty="0"/>
              <a:t>Examine the extent of change over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a:t>Anything for a Quiet Life: or the married man’s bondage to a curst wife. c. 1620</a:t>
            </a:r>
            <a:br>
              <a:rPr lang="en-GB" dirty="0"/>
            </a:br>
            <a:endParaRPr lang="en-GB" dirty="0"/>
          </a:p>
        </p:txBody>
      </p:sp>
      <p:sp>
        <p:nvSpPr>
          <p:cNvPr id="3" name="Content Placeholder 2"/>
          <p:cNvSpPr>
            <a:spLocks noGrp="1"/>
          </p:cNvSpPr>
          <p:nvPr>
            <p:ph idx="1"/>
          </p:nvPr>
        </p:nvSpPr>
        <p:spPr>
          <a:xfrm>
            <a:off x="457200" y="1196752"/>
            <a:ext cx="8229600" cy="5400600"/>
          </a:xfrm>
        </p:spPr>
        <p:txBody>
          <a:bodyPr numCol="2">
            <a:normAutofit fontScale="32500" lnSpcReduction="20000"/>
          </a:bodyPr>
          <a:lstStyle/>
          <a:p>
            <a:r>
              <a:rPr lang="en-GB" dirty="0"/>
              <a:t> </a:t>
            </a:r>
          </a:p>
          <a:p>
            <a:r>
              <a:rPr lang="en-GB" sz="5600" dirty="0"/>
              <a:t>Any thing for a quiet life</a:t>
            </a:r>
          </a:p>
          <a:p>
            <a:r>
              <a:rPr lang="en-GB" sz="5600" dirty="0"/>
              <a:t>a </a:t>
            </a:r>
            <a:r>
              <a:rPr lang="en-GB" sz="5600" dirty="0" err="1"/>
              <a:t>yong</a:t>
            </a:r>
            <a:r>
              <a:rPr lang="en-GB" sz="5600" dirty="0"/>
              <a:t> man </a:t>
            </a:r>
            <a:r>
              <a:rPr lang="en-GB" sz="5600" dirty="0" err="1"/>
              <a:t>faine</a:t>
            </a:r>
            <a:r>
              <a:rPr lang="en-GB" sz="5600" dirty="0"/>
              <a:t> would do;</a:t>
            </a:r>
          </a:p>
          <a:p>
            <a:r>
              <a:rPr lang="en-GB" sz="5600" dirty="0"/>
              <a:t>to serve his master out his time</a:t>
            </a:r>
          </a:p>
          <a:p>
            <a:r>
              <a:rPr lang="en-GB" sz="5600" dirty="0"/>
              <a:t>and please his </a:t>
            </a:r>
            <a:r>
              <a:rPr lang="en-GB" sz="5600" dirty="0" err="1"/>
              <a:t>mistris</a:t>
            </a:r>
            <a:r>
              <a:rPr lang="en-GB" sz="5600" dirty="0"/>
              <a:t> too</a:t>
            </a:r>
          </a:p>
          <a:p>
            <a:r>
              <a:rPr lang="en-GB" sz="5600" dirty="0"/>
              <a:t>his bondage </a:t>
            </a:r>
            <a:r>
              <a:rPr lang="en-GB" sz="5600" dirty="0" err="1"/>
              <a:t>wisht</a:t>
            </a:r>
            <a:r>
              <a:rPr lang="en-GB" sz="5600" dirty="0"/>
              <a:t> for liberty</a:t>
            </a:r>
          </a:p>
          <a:p>
            <a:r>
              <a:rPr lang="en-GB" sz="5600" dirty="0"/>
              <a:t>that he might have a wife</a:t>
            </a:r>
          </a:p>
          <a:p>
            <a:r>
              <a:rPr lang="en-GB" sz="5600" dirty="0"/>
              <a:t>at his </a:t>
            </a:r>
            <a:r>
              <a:rPr lang="en-GB" sz="5600" dirty="0" err="1"/>
              <a:t>owne</a:t>
            </a:r>
            <a:r>
              <a:rPr lang="en-GB" sz="5600" dirty="0"/>
              <a:t> will, for to doe still</a:t>
            </a:r>
          </a:p>
          <a:p>
            <a:r>
              <a:rPr lang="en-GB" sz="5600" dirty="0"/>
              <a:t>any thing for a quiet life.</a:t>
            </a:r>
          </a:p>
          <a:p>
            <a:r>
              <a:rPr lang="en-GB" sz="5600" dirty="0"/>
              <a:t> </a:t>
            </a:r>
          </a:p>
          <a:p>
            <a:r>
              <a:rPr lang="en-GB" sz="5600" dirty="0"/>
              <a:t>In haste he chose </a:t>
            </a:r>
            <a:r>
              <a:rPr lang="en-GB" sz="5600" dirty="0" err="1"/>
              <a:t>himselfe</a:t>
            </a:r>
            <a:r>
              <a:rPr lang="en-GB" sz="5600" dirty="0"/>
              <a:t> then one</a:t>
            </a:r>
          </a:p>
          <a:p>
            <a:r>
              <a:rPr lang="en-GB" sz="5600" dirty="0"/>
              <a:t>and quickly was he wed</a:t>
            </a:r>
          </a:p>
          <a:p>
            <a:r>
              <a:rPr lang="en-GB" sz="5600" dirty="0"/>
              <a:t>but crooked cares of household charge</a:t>
            </a:r>
          </a:p>
          <a:p>
            <a:r>
              <a:rPr lang="en-GB" sz="5600" dirty="0"/>
              <a:t>molested much his head.</a:t>
            </a:r>
          </a:p>
          <a:p>
            <a:r>
              <a:rPr lang="en-GB" sz="5600" dirty="0"/>
              <a:t>His wedding shoes no sooner off</a:t>
            </a:r>
          </a:p>
          <a:p>
            <a:r>
              <a:rPr lang="en-GB" sz="5600" dirty="0"/>
              <a:t>but his commanding wife</a:t>
            </a:r>
          </a:p>
          <a:p>
            <a:r>
              <a:rPr lang="en-GB" sz="5600" dirty="0"/>
              <a:t>did make him pray and often say</a:t>
            </a:r>
          </a:p>
          <a:p>
            <a:r>
              <a:rPr lang="en-GB" sz="5600" dirty="0"/>
              <a:t>any thing for a quiet life</a:t>
            </a:r>
          </a:p>
          <a:p>
            <a:r>
              <a:rPr lang="en-GB" sz="5600" dirty="0"/>
              <a:t> </a:t>
            </a:r>
          </a:p>
          <a:p>
            <a:r>
              <a:rPr lang="en-GB" sz="5600" dirty="0"/>
              <a:t>His wife (</a:t>
            </a:r>
            <a:r>
              <a:rPr lang="en-GB" sz="5600" dirty="0" err="1"/>
              <a:t>yong</a:t>
            </a:r>
            <a:r>
              <a:rPr lang="en-GB" sz="5600" dirty="0"/>
              <a:t> </a:t>
            </a:r>
            <a:r>
              <a:rPr lang="en-GB" sz="5600" dirty="0" err="1"/>
              <a:t>lasse</a:t>
            </a:r>
            <a:r>
              <a:rPr lang="en-GB" sz="5600" dirty="0"/>
              <a:t>) grew wanton sick</a:t>
            </a:r>
          </a:p>
          <a:p>
            <a:r>
              <a:rPr lang="en-GB" sz="5600" dirty="0"/>
              <a:t>within a day or two</a:t>
            </a:r>
          </a:p>
          <a:p>
            <a:r>
              <a:rPr lang="en-GB" sz="5600" dirty="0"/>
              <a:t>and </a:t>
            </a:r>
            <a:r>
              <a:rPr lang="en-GB" sz="5600" dirty="0" err="1"/>
              <a:t>long’d</a:t>
            </a:r>
            <a:r>
              <a:rPr lang="en-GB" sz="5600" dirty="0"/>
              <a:t> she knew not well for what</a:t>
            </a:r>
          </a:p>
          <a:p>
            <a:r>
              <a:rPr lang="en-GB" sz="5600" dirty="0"/>
              <a:t>as many women doe.</a:t>
            </a:r>
          </a:p>
          <a:p>
            <a:r>
              <a:rPr lang="en-GB" sz="5600" dirty="0"/>
              <a:t>The daintiest things that could be got</a:t>
            </a:r>
          </a:p>
          <a:p>
            <a:r>
              <a:rPr lang="en-GB" sz="5600" dirty="0"/>
              <a:t>he gave unto his wife</a:t>
            </a:r>
          </a:p>
          <a:p>
            <a:r>
              <a:rPr lang="en-GB" sz="5600" dirty="0"/>
              <a:t>and for her sake, did undertake</a:t>
            </a:r>
          </a:p>
          <a:p>
            <a:r>
              <a:rPr lang="en-GB" sz="5600" dirty="0"/>
              <a:t>any thing for a quiet life.</a:t>
            </a:r>
          </a:p>
          <a:p>
            <a:r>
              <a:rPr lang="en-GB" sz="5600" dirty="0"/>
              <a:t> </a:t>
            </a:r>
          </a:p>
          <a:p>
            <a:r>
              <a:rPr lang="en-GB" sz="5500" dirty="0"/>
              <a:t>….</a:t>
            </a:r>
          </a:p>
          <a:p>
            <a:endParaRPr lang="en-GB" dirty="0"/>
          </a:p>
          <a:p>
            <a:r>
              <a:rPr lang="en-GB" sz="5500" dirty="0"/>
              <a:t>Let </a:t>
            </a:r>
            <a:r>
              <a:rPr lang="en-GB" sz="5500" dirty="0" err="1"/>
              <a:t>yong</a:t>
            </a:r>
            <a:r>
              <a:rPr lang="en-GB" sz="5500" dirty="0"/>
              <a:t>-men all take heed by this</a:t>
            </a:r>
          </a:p>
          <a:p>
            <a:r>
              <a:rPr lang="en-GB" sz="5500" dirty="0"/>
              <a:t>how they doe match and marry</a:t>
            </a:r>
          </a:p>
          <a:p>
            <a:r>
              <a:rPr lang="en-GB" sz="5500" dirty="0"/>
              <a:t>he leads a life of liberty</a:t>
            </a:r>
          </a:p>
          <a:p>
            <a:r>
              <a:rPr lang="en-GB" sz="5500" dirty="0"/>
              <a:t>that doth the longest tarry.</a:t>
            </a:r>
          </a:p>
          <a:p>
            <a:r>
              <a:rPr lang="en-GB" sz="5500" dirty="0"/>
              <a:t>It is the foremost step to woe</a:t>
            </a:r>
          </a:p>
          <a:p>
            <a:r>
              <a:rPr lang="en-GB" sz="5500" dirty="0"/>
              <a:t>to wed unto a wife</a:t>
            </a:r>
          </a:p>
          <a:p>
            <a:r>
              <a:rPr lang="en-GB" sz="5500" dirty="0"/>
              <a:t>that will have still, at her </a:t>
            </a:r>
            <a:r>
              <a:rPr lang="en-GB" sz="5500" dirty="0" err="1"/>
              <a:t>owne</a:t>
            </a:r>
            <a:r>
              <a:rPr lang="en-GB" sz="5500" dirty="0"/>
              <a:t> will,</a:t>
            </a:r>
          </a:p>
          <a:p>
            <a:r>
              <a:rPr lang="en-GB" sz="5500" dirty="0"/>
              <a:t>any thing for a quiet life</a:t>
            </a:r>
          </a:p>
          <a:p>
            <a:endParaRPr lang="en-GB" dirty="0"/>
          </a:p>
        </p:txBody>
      </p:sp>
    </p:spTree>
    <p:extLst>
      <p:ext uri="{BB962C8B-B14F-4D97-AF65-F5344CB8AC3E}">
        <p14:creationId xmlns:p14="http://schemas.microsoft.com/office/powerpoint/2010/main" val="2671534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fontScale="90000"/>
          </a:bodyPr>
          <a:lstStyle/>
          <a:p>
            <a:r>
              <a:rPr lang="en-GB" dirty="0"/>
              <a:t>Did women have greater access to print? </a:t>
            </a:r>
          </a:p>
        </p:txBody>
      </p:sp>
      <p:sp>
        <p:nvSpPr>
          <p:cNvPr id="3" name="Content Placeholder 2"/>
          <p:cNvSpPr>
            <a:spLocks noGrp="1"/>
          </p:cNvSpPr>
          <p:nvPr>
            <p:ph idx="1"/>
          </p:nvPr>
        </p:nvSpPr>
        <p:spPr>
          <a:xfrm>
            <a:off x="457200" y="1268760"/>
            <a:ext cx="2530624" cy="5112568"/>
          </a:xfrm>
        </p:spPr>
        <p:txBody>
          <a:bodyPr>
            <a:normAutofit lnSpcReduction="10000"/>
          </a:bodyPr>
          <a:lstStyle/>
          <a:p>
            <a:r>
              <a:rPr lang="en-GB" dirty="0"/>
              <a:t>Education  and literacy</a:t>
            </a:r>
          </a:p>
          <a:p>
            <a:r>
              <a:rPr lang="en-GB" dirty="0"/>
              <a:t>The world of print</a:t>
            </a:r>
          </a:p>
          <a:p>
            <a:r>
              <a:rPr lang="en-GB" dirty="0"/>
              <a:t>Proto-feminists – Mary </a:t>
            </a:r>
            <a:r>
              <a:rPr lang="en-GB" dirty="0" err="1"/>
              <a:t>Astell</a:t>
            </a:r>
            <a:r>
              <a:rPr lang="en-GB" dirty="0"/>
              <a:t> – the language of slavery</a:t>
            </a:r>
          </a:p>
          <a:p>
            <a:pPr>
              <a:buNone/>
            </a:pPr>
            <a:endParaRPr lang="en-GB" dirty="0"/>
          </a:p>
          <a:p>
            <a:endParaRPr lang="en-GB" dirty="0"/>
          </a:p>
        </p:txBody>
      </p:sp>
      <p:pic>
        <p:nvPicPr>
          <p:cNvPr id="4" name="Content Placeholder 3" descr="Bosse(2010x1633).jpg"/>
          <p:cNvPicPr>
            <a:picLocks noChangeAspect="1"/>
          </p:cNvPicPr>
          <p:nvPr/>
        </p:nvPicPr>
        <p:blipFill>
          <a:blip r:embed="rId3" cstate="print"/>
          <a:stretch>
            <a:fillRect/>
          </a:stretch>
        </p:blipFill>
        <p:spPr>
          <a:xfrm>
            <a:off x="3059832" y="1196752"/>
            <a:ext cx="5901007" cy="4794201"/>
          </a:xfrm>
          <a:prstGeom prst="rect">
            <a:avLst/>
          </a:prstGeom>
        </p:spPr>
      </p:pic>
      <p:sp>
        <p:nvSpPr>
          <p:cNvPr id="5" name="TextBox 4"/>
          <p:cNvSpPr txBox="1"/>
          <p:nvPr/>
        </p:nvSpPr>
        <p:spPr>
          <a:xfrm>
            <a:off x="3311352" y="6211669"/>
            <a:ext cx="5832648" cy="646331"/>
          </a:xfrm>
          <a:prstGeom prst="rect">
            <a:avLst/>
          </a:prstGeom>
          <a:noFill/>
        </p:spPr>
        <p:txBody>
          <a:bodyPr wrap="square" rtlCol="0">
            <a:spAutoFit/>
          </a:bodyPr>
          <a:lstStyle/>
          <a:p>
            <a:pPr algn="ctr"/>
            <a:r>
              <a:rPr lang="en-GB" b="1" i="1" dirty="0"/>
              <a:t>La </a:t>
            </a:r>
            <a:r>
              <a:rPr lang="en-GB" b="1" i="1" dirty="0" err="1"/>
              <a:t>Galerie</a:t>
            </a:r>
            <a:r>
              <a:rPr lang="en-GB" b="1" i="1" dirty="0"/>
              <a:t> du </a:t>
            </a:r>
            <a:r>
              <a:rPr lang="en-GB" b="1" i="1" dirty="0" err="1"/>
              <a:t>Palais</a:t>
            </a:r>
            <a:r>
              <a:rPr lang="en-GB" dirty="0"/>
              <a:t> (</a:t>
            </a:r>
            <a:r>
              <a:rPr lang="en-GB" i="1" dirty="0"/>
              <a:t>c.</a:t>
            </a:r>
            <a:r>
              <a:rPr lang="en-GB" dirty="0"/>
              <a:t>1640). Etching by Abraham </a:t>
            </a:r>
            <a:r>
              <a:rPr lang="en-GB" dirty="0" err="1"/>
              <a:t>Bosse</a:t>
            </a:r>
            <a:r>
              <a:rPr lang="en-GB" dirty="0"/>
              <a:t> (1602–1676)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Women as authors</a:t>
            </a:r>
          </a:p>
        </p:txBody>
      </p:sp>
      <p:sp>
        <p:nvSpPr>
          <p:cNvPr id="3" name="Content Placeholder 2"/>
          <p:cNvSpPr>
            <a:spLocks noGrp="1"/>
          </p:cNvSpPr>
          <p:nvPr>
            <p:ph idx="1"/>
          </p:nvPr>
        </p:nvSpPr>
        <p:spPr>
          <a:xfrm>
            <a:off x="457200" y="1285860"/>
            <a:ext cx="2757478" cy="5527516"/>
          </a:xfrm>
        </p:spPr>
        <p:txBody>
          <a:bodyPr>
            <a:normAutofit fontScale="77500" lnSpcReduction="20000"/>
          </a:bodyPr>
          <a:lstStyle/>
          <a:p>
            <a:r>
              <a:rPr lang="en-GB" dirty="0"/>
              <a:t>There was no recognised role for a woman writer </a:t>
            </a:r>
          </a:p>
          <a:p>
            <a:r>
              <a:rPr lang="en-GB" dirty="0"/>
              <a:t>Up to 1640 very few women wrote for </a:t>
            </a:r>
            <a:r>
              <a:rPr lang="en-GB" i="1" dirty="0"/>
              <a:t>publication</a:t>
            </a:r>
          </a:p>
          <a:p>
            <a:r>
              <a:rPr lang="en-GB" dirty="0"/>
              <a:t>Graph shows five yearly totals</a:t>
            </a:r>
          </a:p>
          <a:p>
            <a:r>
              <a:rPr lang="en-GB" dirty="0"/>
              <a:t>22 women account for almost ½ output</a:t>
            </a:r>
          </a:p>
          <a:p>
            <a:r>
              <a:rPr lang="en-GB" dirty="0"/>
              <a:t>231 female authors in all (but </a:t>
            </a:r>
            <a:r>
              <a:rPr lang="en-GB" dirty="0" err="1"/>
              <a:t>nb</a:t>
            </a:r>
            <a:r>
              <a:rPr lang="en-GB" dirty="0"/>
              <a:t> anon)</a:t>
            </a:r>
          </a:p>
        </p:txBody>
      </p:sp>
      <p:pic>
        <p:nvPicPr>
          <p:cNvPr id="3074" name="Picture 2"/>
          <p:cNvPicPr>
            <a:picLocks noChangeAspect="1" noChangeArrowheads="1"/>
          </p:cNvPicPr>
          <p:nvPr/>
        </p:nvPicPr>
        <p:blipFill>
          <a:blip r:embed="rId3" cstate="print"/>
          <a:srcRect/>
          <a:stretch>
            <a:fillRect/>
          </a:stretch>
        </p:blipFill>
        <p:spPr bwMode="auto">
          <a:xfrm>
            <a:off x="3571868" y="1142984"/>
            <a:ext cx="5103823" cy="521964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 y="188640"/>
            <a:ext cx="4618856" cy="1143000"/>
          </a:xfrm>
        </p:spPr>
        <p:txBody>
          <a:bodyPr>
            <a:normAutofit fontScale="90000"/>
          </a:bodyPr>
          <a:lstStyle/>
          <a:p>
            <a:r>
              <a:rPr lang="en-GB" dirty="0"/>
              <a:t>Change and Continuity: Science</a:t>
            </a:r>
          </a:p>
        </p:txBody>
      </p:sp>
      <p:sp>
        <p:nvSpPr>
          <p:cNvPr id="6" name="TextBox 5"/>
          <p:cNvSpPr txBox="1"/>
          <p:nvPr/>
        </p:nvSpPr>
        <p:spPr>
          <a:xfrm>
            <a:off x="539552" y="1484784"/>
            <a:ext cx="4176464" cy="4893647"/>
          </a:xfrm>
          <a:prstGeom prst="rect">
            <a:avLst/>
          </a:prstGeom>
          <a:noFill/>
        </p:spPr>
        <p:txBody>
          <a:bodyPr wrap="square" rtlCol="0">
            <a:spAutoFit/>
          </a:bodyPr>
          <a:lstStyle/>
          <a:p>
            <a:r>
              <a:rPr lang="en-GB" sz="2400" dirty="0" err="1"/>
              <a:t>Humoural</a:t>
            </a:r>
            <a:r>
              <a:rPr lang="en-GB" sz="2400" dirty="0"/>
              <a:t> theory – women as cold and moist</a:t>
            </a:r>
          </a:p>
          <a:p>
            <a:r>
              <a:rPr lang="en-GB" sz="2400" dirty="0"/>
              <a:t>Aristotle: men and women as different but women as imperfect men</a:t>
            </a:r>
          </a:p>
          <a:p>
            <a:r>
              <a:rPr lang="en-GB" sz="2400" dirty="0"/>
              <a:t>Galen: men and women were isomorphic – alike except in terms of reproduction</a:t>
            </a:r>
          </a:p>
          <a:p>
            <a:r>
              <a:rPr lang="en-GB" sz="2400" dirty="0"/>
              <a:t>Women as essentially the same but inverted and organs internalised (hence Shakespeare can have men and women easily confused). </a:t>
            </a:r>
          </a:p>
        </p:txBody>
      </p:sp>
      <p:sp>
        <p:nvSpPr>
          <p:cNvPr id="4" name="Content Placeholder 3">
            <a:extLst>
              <a:ext uri="{FF2B5EF4-FFF2-40B4-BE49-F238E27FC236}">
                <a16:creationId xmlns:a16="http://schemas.microsoft.com/office/drawing/2014/main" id="{6722C5C3-C4D3-4A2B-9BA4-BC1F89E16B30}"/>
              </a:ext>
            </a:extLst>
          </p:cNvPr>
          <p:cNvSpPr>
            <a:spLocks noGrp="1"/>
          </p:cNvSpPr>
          <p:nvPr>
            <p:ph idx="1"/>
          </p:nvPr>
        </p:nvSpPr>
        <p:spPr/>
        <p:txBody>
          <a:bodyPr/>
          <a:lstStyle/>
          <a:p>
            <a:endParaRPr lang="en-GB"/>
          </a:p>
        </p:txBody>
      </p:sp>
      <p:pic>
        <p:nvPicPr>
          <p:cNvPr id="8" name="Picture 2">
            <a:extLst>
              <a:ext uri="{FF2B5EF4-FFF2-40B4-BE49-F238E27FC236}">
                <a16:creationId xmlns:a16="http://schemas.microsoft.com/office/drawing/2014/main" id="{32160BA8-671C-4DC1-9C3B-D6638DCE8F3D}"/>
              </a:ext>
            </a:extLst>
          </p:cNvPr>
          <p:cNvPicPr>
            <a:picLocks noChangeAspect="1" noChangeArrowheads="1"/>
          </p:cNvPicPr>
          <p:nvPr/>
        </p:nvPicPr>
        <p:blipFill>
          <a:blip r:embed="rId3" cstate="print"/>
          <a:srcRect/>
          <a:stretch>
            <a:fillRect/>
          </a:stretch>
        </p:blipFill>
        <p:spPr bwMode="auto">
          <a:xfrm>
            <a:off x="5271592" y="332656"/>
            <a:ext cx="3600400" cy="5482842"/>
          </a:xfrm>
          <a:prstGeom prst="rect">
            <a:avLst/>
          </a:prstGeom>
          <a:noFill/>
          <a:ln w="9525">
            <a:noFill/>
            <a:miter lim="800000"/>
            <a:headEnd/>
            <a:tailEnd/>
          </a:ln>
        </p:spPr>
      </p:pic>
      <p:sp>
        <p:nvSpPr>
          <p:cNvPr id="7" name="TextBox 6">
            <a:extLst>
              <a:ext uri="{FF2B5EF4-FFF2-40B4-BE49-F238E27FC236}">
                <a16:creationId xmlns:a16="http://schemas.microsoft.com/office/drawing/2014/main" id="{D232347C-8E7D-4ED3-B5CD-3C85BFCC76A3}"/>
              </a:ext>
            </a:extLst>
          </p:cNvPr>
          <p:cNvSpPr txBox="1"/>
          <p:nvPr/>
        </p:nvSpPr>
        <p:spPr>
          <a:xfrm>
            <a:off x="5647648" y="5940010"/>
            <a:ext cx="3224344" cy="923330"/>
          </a:xfrm>
          <a:prstGeom prst="rect">
            <a:avLst/>
          </a:prstGeom>
          <a:noFill/>
        </p:spPr>
        <p:txBody>
          <a:bodyPr wrap="none" rtlCol="0">
            <a:spAutoFit/>
          </a:bodyPr>
          <a:lstStyle/>
          <a:p>
            <a:r>
              <a:rPr lang="en-GB" dirty="0"/>
              <a:t>Vesalius, </a:t>
            </a:r>
            <a:r>
              <a:rPr lang="en-GB" i="1" dirty="0" err="1"/>
              <a:t>Fabrica</a:t>
            </a:r>
            <a:r>
              <a:rPr lang="en-GB" dirty="0"/>
              <a:t> (1544)</a:t>
            </a:r>
          </a:p>
          <a:p>
            <a:r>
              <a:rPr lang="en-GB" dirty="0"/>
              <a:t> diagram of female reproduction</a:t>
            </a:r>
          </a:p>
          <a:p>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78896" cy="994122"/>
          </a:xfrm>
        </p:spPr>
        <p:txBody>
          <a:bodyPr>
            <a:normAutofit fontScale="90000"/>
          </a:bodyPr>
          <a:lstStyle/>
          <a:p>
            <a:r>
              <a:rPr lang="en-GB" dirty="0"/>
              <a:t>Continuity and change:</a:t>
            </a:r>
            <a:br>
              <a:rPr lang="en-GB" dirty="0"/>
            </a:br>
            <a:r>
              <a:rPr lang="en-GB" dirty="0"/>
              <a:t>one sex or two?</a:t>
            </a:r>
          </a:p>
        </p:txBody>
      </p:sp>
      <p:sp>
        <p:nvSpPr>
          <p:cNvPr id="3" name="Content Placeholder 2"/>
          <p:cNvSpPr>
            <a:spLocks noGrp="1"/>
          </p:cNvSpPr>
          <p:nvPr>
            <p:ph idx="1"/>
          </p:nvPr>
        </p:nvSpPr>
        <p:spPr>
          <a:xfrm>
            <a:off x="35496" y="1464041"/>
            <a:ext cx="4762872" cy="5373216"/>
          </a:xfrm>
        </p:spPr>
        <p:txBody>
          <a:bodyPr>
            <a:normAutofit fontScale="92500" lnSpcReduction="20000"/>
          </a:bodyPr>
          <a:lstStyle/>
          <a:p>
            <a:r>
              <a:rPr lang="en-GB" dirty="0"/>
              <a:t>Thomas </a:t>
            </a:r>
            <a:r>
              <a:rPr lang="en-GB" dirty="0" err="1"/>
              <a:t>Laqueur</a:t>
            </a:r>
            <a:r>
              <a:rPr lang="en-GB" dirty="0"/>
              <a:t>, </a:t>
            </a:r>
            <a:r>
              <a:rPr lang="en-GB" i="1" dirty="0"/>
              <a:t>Making Sex </a:t>
            </a:r>
            <a:r>
              <a:rPr lang="en-GB" dirty="0"/>
              <a:t>(1990): There was a shift, in C18th, from a one-sex to a two-sex model. The two-sex model subordinated women. </a:t>
            </a:r>
          </a:p>
          <a:p>
            <a:r>
              <a:rPr lang="en-GB" dirty="0"/>
              <a:t>Michael Stolberg in </a:t>
            </a:r>
            <a:r>
              <a:rPr lang="en-GB" i="1" dirty="0"/>
              <a:t>Isis</a:t>
            </a:r>
            <a:r>
              <a:rPr lang="en-GB" dirty="0"/>
              <a:t>, (2003) and Winfried </a:t>
            </a:r>
            <a:r>
              <a:rPr lang="en-GB" dirty="0" err="1"/>
              <a:t>Schleiner</a:t>
            </a:r>
            <a:r>
              <a:rPr lang="en-GB" dirty="0"/>
              <a:t> in </a:t>
            </a:r>
            <a:r>
              <a:rPr lang="en-GB" i="1" dirty="0"/>
              <a:t>Renaissance Quarterly</a:t>
            </a:r>
            <a:r>
              <a:rPr lang="en-GB" dirty="0"/>
              <a:t> (2000) suggest a two-sex model of skeleton and genitals existed in C16th and C17th. Women as mothers. </a:t>
            </a:r>
          </a:p>
        </p:txBody>
      </p:sp>
      <p:pic>
        <p:nvPicPr>
          <p:cNvPr id="6" name="Picture 5">
            <a:extLst>
              <a:ext uri="{FF2B5EF4-FFF2-40B4-BE49-F238E27FC236}">
                <a16:creationId xmlns:a16="http://schemas.microsoft.com/office/drawing/2014/main" id="{0FC583EB-3145-4C29-87A0-FC3036B86C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8368" y="1464041"/>
            <a:ext cx="4211960" cy="462021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a:t>Pervasive </a:t>
            </a:r>
            <a:r>
              <a:rPr lang="en-GB" dirty="0" err="1"/>
              <a:t>patriachalism</a:t>
            </a:r>
            <a:r>
              <a:rPr lang="en-GB" dirty="0"/>
              <a:t> that subordinated women (and some men)?</a:t>
            </a:r>
          </a:p>
          <a:p>
            <a:r>
              <a:rPr lang="en-GB" dirty="0"/>
              <a:t>Did gendered spheres become more sharply defined?</a:t>
            </a:r>
          </a:p>
          <a:p>
            <a:r>
              <a:rPr lang="en-GB" dirty="0"/>
              <a:t>How did ideas about sexuality change – is sexuality as culturally determined as gender?</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1143000"/>
          </a:xfrm>
        </p:spPr>
        <p:txBody>
          <a:bodyPr>
            <a:normAutofit fontScale="90000"/>
          </a:bodyPr>
          <a:lstStyle/>
          <a:p>
            <a:r>
              <a:rPr lang="en-GB" dirty="0"/>
              <a:t>Gender is a category in its own right but also something that shaped how people in early modern Europe saw the world around them </a:t>
            </a:r>
          </a:p>
        </p:txBody>
      </p:sp>
      <p:sp>
        <p:nvSpPr>
          <p:cNvPr id="3" name="Content Placeholder 2"/>
          <p:cNvSpPr>
            <a:spLocks noGrp="1"/>
          </p:cNvSpPr>
          <p:nvPr>
            <p:ph idx="1"/>
          </p:nvPr>
        </p:nvSpPr>
        <p:spPr>
          <a:xfrm>
            <a:off x="457200" y="3645024"/>
            <a:ext cx="8229600" cy="2481139"/>
          </a:xfrm>
        </p:spPr>
        <p:txBody>
          <a:bodyPr/>
          <a:lstStyle/>
          <a:p>
            <a:r>
              <a:rPr lang="en-GB" dirty="0"/>
              <a:t>Religion				Witchcraft</a:t>
            </a:r>
          </a:p>
          <a:p>
            <a:r>
              <a:rPr lang="en-GB" dirty="0"/>
              <a:t>Politics				Economics</a:t>
            </a:r>
          </a:p>
          <a:p>
            <a:r>
              <a:rPr lang="en-GB" dirty="0"/>
              <a:t>Consumption			Science</a:t>
            </a:r>
          </a:p>
          <a:p>
            <a:r>
              <a:rPr lang="en-GB" dirty="0"/>
              <a:t>Art					crime</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842992" cy="1143000"/>
          </a:xfrm>
        </p:spPr>
        <p:txBody>
          <a:bodyPr>
            <a:normAutofit/>
          </a:bodyPr>
          <a:lstStyle/>
          <a:p>
            <a:r>
              <a:rPr lang="en-GB" dirty="0"/>
              <a:t>Other cross-currents</a:t>
            </a:r>
          </a:p>
        </p:txBody>
      </p:sp>
      <p:sp>
        <p:nvSpPr>
          <p:cNvPr id="3" name="Content Placeholder 2"/>
          <p:cNvSpPr>
            <a:spLocks noGrp="1"/>
          </p:cNvSpPr>
          <p:nvPr>
            <p:ph idx="1"/>
          </p:nvPr>
        </p:nvSpPr>
        <p:spPr>
          <a:xfrm>
            <a:off x="457200" y="1600200"/>
            <a:ext cx="2962672" cy="4925144"/>
          </a:xfrm>
        </p:spPr>
        <p:txBody>
          <a:bodyPr>
            <a:normAutofit/>
          </a:bodyPr>
          <a:lstStyle/>
          <a:p>
            <a:r>
              <a:rPr lang="en-GB" dirty="0"/>
              <a:t>History of sexuality</a:t>
            </a:r>
          </a:p>
          <a:p>
            <a:r>
              <a:rPr lang="en-GB" dirty="0"/>
              <a:t>History of civility and politeness</a:t>
            </a:r>
          </a:p>
          <a:p>
            <a:r>
              <a:rPr lang="en-GB" dirty="0"/>
              <a:t>History of literature</a:t>
            </a:r>
          </a:p>
          <a:p>
            <a:r>
              <a:rPr lang="en-GB" dirty="0"/>
              <a:t>History of science</a:t>
            </a:r>
          </a:p>
        </p:txBody>
      </p:sp>
      <p:pic>
        <p:nvPicPr>
          <p:cNvPr id="5" name="Picture 4" descr="DESTRE~1.JPG"/>
          <p:cNvPicPr>
            <a:picLocks noChangeAspect="1"/>
          </p:cNvPicPr>
          <p:nvPr/>
        </p:nvPicPr>
        <p:blipFill>
          <a:blip r:embed="rId3" cstate="print"/>
          <a:stretch>
            <a:fillRect/>
          </a:stretch>
        </p:blipFill>
        <p:spPr>
          <a:xfrm>
            <a:off x="3347864" y="1340768"/>
            <a:ext cx="5615557" cy="4154945"/>
          </a:xfrm>
          <a:prstGeom prst="rect">
            <a:avLst/>
          </a:prstGeom>
        </p:spPr>
      </p:pic>
      <p:sp>
        <p:nvSpPr>
          <p:cNvPr id="4" name="TextBox 3">
            <a:extLst>
              <a:ext uri="{FF2B5EF4-FFF2-40B4-BE49-F238E27FC236}">
                <a16:creationId xmlns:a16="http://schemas.microsoft.com/office/drawing/2014/main" id="{88D66E5E-F55E-40C5-A1E4-EEC3498C9C37}"/>
              </a:ext>
            </a:extLst>
          </p:cNvPr>
          <p:cNvSpPr txBox="1"/>
          <p:nvPr/>
        </p:nvSpPr>
        <p:spPr>
          <a:xfrm>
            <a:off x="3008575" y="5879013"/>
            <a:ext cx="6129242" cy="646331"/>
          </a:xfrm>
          <a:prstGeom prst="rect">
            <a:avLst/>
          </a:prstGeom>
          <a:noFill/>
        </p:spPr>
        <p:txBody>
          <a:bodyPr wrap="none" rtlCol="0">
            <a:spAutoFit/>
          </a:bodyPr>
          <a:lstStyle/>
          <a:p>
            <a:pPr algn="ctr"/>
            <a:r>
              <a:rPr lang="en-GB" i="1" dirty="0"/>
              <a:t>Gabrielle </a:t>
            </a:r>
            <a:r>
              <a:rPr lang="en-GB" i="1" dirty="0" err="1"/>
              <a:t>d'Estrées</a:t>
            </a:r>
            <a:r>
              <a:rPr lang="en-GB" i="1" dirty="0"/>
              <a:t> (mistress of Henry IV) and one of her sisters, </a:t>
            </a:r>
          </a:p>
          <a:p>
            <a:pPr algn="ctr"/>
            <a:r>
              <a:rPr lang="en-GB" i="1" dirty="0"/>
              <a:t>1594 unknown artist</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682752" cy="1143000"/>
          </a:xfrm>
        </p:spPr>
        <p:txBody>
          <a:bodyPr>
            <a:normAutofit fontScale="90000"/>
          </a:bodyPr>
          <a:lstStyle/>
          <a:p>
            <a:r>
              <a:rPr lang="en-GB" dirty="0"/>
              <a:t>What is ‘Gender’?</a:t>
            </a:r>
          </a:p>
        </p:txBody>
      </p:sp>
      <p:sp>
        <p:nvSpPr>
          <p:cNvPr id="3" name="Content Placeholder 2"/>
          <p:cNvSpPr>
            <a:spLocks noGrp="1"/>
          </p:cNvSpPr>
          <p:nvPr>
            <p:ph idx="1"/>
          </p:nvPr>
        </p:nvSpPr>
        <p:spPr>
          <a:xfrm>
            <a:off x="0" y="1600200"/>
            <a:ext cx="4139952" cy="5069160"/>
          </a:xfrm>
        </p:spPr>
        <p:txBody>
          <a:bodyPr>
            <a:normAutofit fontScale="85000" lnSpcReduction="20000"/>
          </a:bodyPr>
          <a:lstStyle/>
          <a:p>
            <a:r>
              <a:rPr lang="en-GB" dirty="0"/>
              <a:t>Is it shorthand for women?</a:t>
            </a:r>
          </a:p>
          <a:p>
            <a:r>
              <a:rPr lang="en-GB" dirty="0"/>
              <a:t>Feminist historiography </a:t>
            </a:r>
            <a:r>
              <a:rPr lang="en-GB" dirty="0" err="1"/>
              <a:t>esp</a:t>
            </a:r>
            <a:r>
              <a:rPr lang="en-GB" dirty="0"/>
              <a:t> of 1970s and 80s</a:t>
            </a:r>
          </a:p>
          <a:p>
            <a:pPr lvl="1"/>
            <a:r>
              <a:rPr lang="en-GB" dirty="0"/>
              <a:t>Recovery of women from historical obscurity and archival silences </a:t>
            </a:r>
          </a:p>
          <a:p>
            <a:pPr lvl="1"/>
            <a:r>
              <a:rPr lang="en-GB" dirty="0"/>
              <a:t>History of subordination and inequality (patriarchy)</a:t>
            </a:r>
          </a:p>
          <a:p>
            <a:pPr lvl="1"/>
            <a:r>
              <a:rPr lang="en-GB" dirty="0"/>
              <a:t>Examples of rejection or defiance of that – a pre-history of modern feminism</a:t>
            </a:r>
          </a:p>
        </p:txBody>
      </p:sp>
      <p:pic>
        <p:nvPicPr>
          <p:cNvPr id="45058" name="Picture 2" descr="Page Image 1 of 5"/>
          <p:cNvPicPr>
            <a:picLocks noChangeAspect="1" noChangeArrowheads="1"/>
          </p:cNvPicPr>
          <p:nvPr/>
        </p:nvPicPr>
        <p:blipFill>
          <a:blip r:embed="rId3" cstate="print"/>
          <a:srcRect/>
          <a:stretch>
            <a:fillRect/>
          </a:stretch>
        </p:blipFill>
        <p:spPr bwMode="auto">
          <a:xfrm>
            <a:off x="4572000" y="332656"/>
            <a:ext cx="4320480" cy="610026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Autofit/>
          </a:bodyPr>
          <a:lstStyle/>
          <a:p>
            <a:r>
              <a:rPr lang="en-GB" sz="2800" dirty="0"/>
              <a:t>Politics/society: </a:t>
            </a:r>
            <a:r>
              <a:rPr lang="en-GB" sz="2800" dirty="0" err="1"/>
              <a:t>patriarchalism</a:t>
            </a:r>
            <a:r>
              <a:rPr lang="en-GB" sz="2800" dirty="0"/>
              <a:t> – household and sexual relations as a metaphor of the state</a:t>
            </a:r>
          </a:p>
        </p:txBody>
      </p:sp>
      <p:pic>
        <p:nvPicPr>
          <p:cNvPr id="4" name="Content Placeholder 3" descr="husband's instructionscrop.jpg"/>
          <p:cNvPicPr>
            <a:picLocks noGrp="1" noChangeAspect="1"/>
          </p:cNvPicPr>
          <p:nvPr>
            <p:ph idx="1"/>
          </p:nvPr>
        </p:nvPicPr>
        <p:blipFill>
          <a:blip r:embed="rId3" cstate="print"/>
          <a:stretch>
            <a:fillRect/>
          </a:stretch>
        </p:blipFill>
        <p:spPr>
          <a:xfrm>
            <a:off x="357158" y="1280116"/>
            <a:ext cx="8518753" cy="5220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Household roles</a:t>
            </a:r>
          </a:p>
        </p:txBody>
      </p:sp>
      <p:sp>
        <p:nvSpPr>
          <p:cNvPr id="3" name="Content Placeholder 2"/>
          <p:cNvSpPr>
            <a:spLocks noGrp="1"/>
          </p:cNvSpPr>
          <p:nvPr>
            <p:ph idx="1"/>
          </p:nvPr>
        </p:nvSpPr>
        <p:spPr/>
        <p:txBody>
          <a:bodyPr>
            <a:normAutofit fontScale="92500"/>
          </a:bodyPr>
          <a:lstStyle/>
          <a:p>
            <a:r>
              <a:rPr lang="en-GB" dirty="0"/>
              <a:t>Public and private spheres</a:t>
            </a:r>
          </a:p>
          <a:p>
            <a:r>
              <a:rPr lang="en-GB" dirty="0"/>
              <a:t>Importance of marriage. Advice literature</a:t>
            </a:r>
          </a:p>
          <a:p>
            <a:r>
              <a:rPr lang="en-GB" dirty="0"/>
              <a:t>Importance of the life-cycle</a:t>
            </a:r>
          </a:p>
          <a:p>
            <a:r>
              <a:rPr lang="en-GB" dirty="0"/>
              <a:t>Women as part of the household economy</a:t>
            </a:r>
          </a:p>
          <a:p>
            <a:r>
              <a:rPr lang="en-GB" dirty="0"/>
              <a:t>Did women have agency within the household?</a:t>
            </a:r>
          </a:p>
          <a:p>
            <a:r>
              <a:rPr lang="en-GB" dirty="0"/>
              <a:t>Women as consumers, educators</a:t>
            </a:r>
          </a:p>
          <a:p>
            <a:r>
              <a:rPr lang="en-GB" dirty="0"/>
              <a:t>Patriarchal power extended over men as well as women</a:t>
            </a:r>
          </a:p>
          <a:p>
            <a:endParaRPr lang="en-GB" dirty="0"/>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4704"/>
            <a:ext cx="8229600" cy="1143000"/>
          </a:xfrm>
        </p:spPr>
        <p:txBody>
          <a:bodyPr>
            <a:normAutofit fontScale="90000"/>
          </a:bodyPr>
          <a:lstStyle/>
          <a:p>
            <a:r>
              <a:rPr lang="en-GB" dirty="0"/>
              <a:t>some complexities:</a:t>
            </a:r>
            <a:br>
              <a:rPr lang="en-GB" dirty="0"/>
            </a:br>
            <a:r>
              <a:rPr lang="en-GB" dirty="0"/>
              <a:t>Women were not alike: class, race, nationality,  religion</a:t>
            </a:r>
            <a:br>
              <a:rPr lang="en-GB" dirty="0"/>
            </a:br>
            <a:endParaRPr lang="en-GB" dirty="0"/>
          </a:p>
        </p:txBody>
      </p:sp>
      <p:pic>
        <p:nvPicPr>
          <p:cNvPr id="4" name="Picture 4" descr="http://www.aiwaz.net/uploads/gallery/peasant-women-going-to-the-market-2680-mid.jpg"/>
          <p:cNvPicPr>
            <a:picLocks noGrp="1" noChangeAspect="1" noChangeArrowheads="1"/>
          </p:cNvPicPr>
          <p:nvPr>
            <p:ph idx="1"/>
          </p:nvPr>
        </p:nvPicPr>
        <p:blipFill>
          <a:blip r:embed="rId3" cstate="print"/>
          <a:srcRect/>
          <a:stretch>
            <a:fillRect/>
          </a:stretch>
        </p:blipFill>
        <p:spPr bwMode="auto">
          <a:xfrm>
            <a:off x="1043608" y="2060848"/>
            <a:ext cx="3161473" cy="4525963"/>
          </a:xfrm>
          <a:prstGeom prst="rect">
            <a:avLst/>
          </a:prstGeom>
          <a:noFill/>
        </p:spPr>
      </p:pic>
      <p:pic>
        <p:nvPicPr>
          <p:cNvPr id="5" name="Picture 2" descr="http://www.historiann.com/wp-content/uploads/2008/09/ditchley-portrait.jpg"/>
          <p:cNvPicPr>
            <a:picLocks noChangeAspect="1" noChangeArrowheads="1"/>
          </p:cNvPicPr>
          <p:nvPr/>
        </p:nvPicPr>
        <p:blipFill>
          <a:blip r:embed="rId4" cstate="print"/>
          <a:srcRect/>
          <a:stretch>
            <a:fillRect/>
          </a:stretch>
        </p:blipFill>
        <p:spPr bwMode="auto">
          <a:xfrm>
            <a:off x="5364088" y="2031186"/>
            <a:ext cx="2880320" cy="457416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dirty="0"/>
              <a:t>Joan Scott and gender as a useful category of analysis</a:t>
            </a:r>
          </a:p>
        </p:txBody>
      </p:sp>
      <p:sp>
        <p:nvSpPr>
          <p:cNvPr id="3" name="Content Placeholder 2"/>
          <p:cNvSpPr>
            <a:spLocks noGrp="1"/>
          </p:cNvSpPr>
          <p:nvPr>
            <p:ph idx="1"/>
          </p:nvPr>
        </p:nvSpPr>
        <p:spPr>
          <a:xfrm>
            <a:off x="457200" y="1600200"/>
            <a:ext cx="8229600" cy="5069160"/>
          </a:xfrm>
        </p:spPr>
        <p:txBody>
          <a:bodyPr>
            <a:normAutofit fontScale="92500"/>
          </a:bodyPr>
          <a:lstStyle/>
          <a:p>
            <a:pPr marL="342900" lvl="1" indent="-342900">
              <a:buFont typeface="Arial" pitchFamily="34" charset="0"/>
              <a:buChar char="•"/>
            </a:pPr>
            <a:r>
              <a:rPr lang="en-GB" sz="3000" dirty="0"/>
              <a:t>Joan Scott (1986): ‘women’ were a cultural construct </a:t>
            </a:r>
            <a:r>
              <a:rPr lang="en-GB" sz="3000" dirty="0" err="1"/>
              <a:t>ie</a:t>
            </a:r>
            <a:r>
              <a:rPr lang="en-GB" sz="3000" dirty="0"/>
              <a:t> women (and men) were identified in relation to men (and women) or the culture around them. This meant, in Scott’s essay title, 'Gender: a useful category of analysis' </a:t>
            </a:r>
          </a:p>
          <a:p>
            <a:r>
              <a:rPr lang="en-GB" sz="3000" dirty="0"/>
              <a:t>Gender ‘means knowledge about sexual difference... Such knowledge is not absolute or true, but always relative. It is produced in complex ways... Its uses and meanings become contested politically and are the means by which relationships of power - of domination and subordination - are constructed...’</a:t>
            </a:r>
          </a:p>
          <a:p>
            <a:pPr>
              <a:buNone/>
            </a:pPr>
            <a:endParaRPr lang="en-GB" dirty="0"/>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979</TotalTime>
  <Words>1209</Words>
  <Application>Microsoft Office PowerPoint</Application>
  <PresentationFormat>On-screen Show (4:3)</PresentationFormat>
  <Paragraphs>159</Paragraphs>
  <Slides>25</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Gender</vt:lpstr>
      <vt:lpstr>Aims</vt:lpstr>
      <vt:lpstr>Gender is a category in its own right but also something that shaped how people in early modern Europe saw the world around them </vt:lpstr>
      <vt:lpstr>Other cross-currents</vt:lpstr>
      <vt:lpstr>What is ‘Gender’?</vt:lpstr>
      <vt:lpstr>Politics/society: patriarchalism – household and sexual relations as a metaphor of the state</vt:lpstr>
      <vt:lpstr>Household roles</vt:lpstr>
      <vt:lpstr>some complexities: Women were not alike: class, race, nationality,  religion </vt:lpstr>
      <vt:lpstr>Joan Scott and gender as a useful category of analysis</vt:lpstr>
      <vt:lpstr>PowerPoint Presentation</vt:lpstr>
      <vt:lpstr>Masculinity</vt:lpstr>
      <vt:lpstr>PowerPoint Presentation</vt:lpstr>
      <vt:lpstr>Religion</vt:lpstr>
      <vt:lpstr>Catholic Reformation</vt:lpstr>
      <vt:lpstr>Witchcraft</vt:lpstr>
      <vt:lpstr>Debate over women (‘querelle des femmes’)</vt:lpstr>
      <vt:lpstr>Two pamphlets were published in 1620 which debated the fashion of women wearing men's clothing. The King and Church condemned it.</vt:lpstr>
      <vt:lpstr>Ballad literature</vt:lpstr>
      <vt:lpstr>PowerPoint Presentation</vt:lpstr>
      <vt:lpstr>Anything for a Quiet Life: or the married man’s bondage to a curst wife. c. 1620 </vt:lpstr>
      <vt:lpstr>Did women have greater access to print? </vt:lpstr>
      <vt:lpstr>Women as authors</vt:lpstr>
      <vt:lpstr>Change and Continuity: Science</vt:lpstr>
      <vt:lpstr>Continuity and change: one sex or two?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dc:title>
  <dc:creator>Mark</dc:creator>
  <cp:lastModifiedBy>knigh</cp:lastModifiedBy>
  <cp:revision>64</cp:revision>
  <dcterms:created xsi:type="dcterms:W3CDTF">2010-10-17T21:16:00Z</dcterms:created>
  <dcterms:modified xsi:type="dcterms:W3CDTF">2017-10-09T09:07:14Z</dcterms:modified>
</cp:coreProperties>
</file>